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notesSlides/notesSlide13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3" r:id="rId4"/>
    <p:sldMasterId id="2147483726" r:id="rId5"/>
  </p:sldMasterIdLst>
  <p:notesMasterIdLst>
    <p:notesMasterId r:id="rId155"/>
  </p:notesMasterIdLst>
  <p:handoutMasterIdLst>
    <p:handoutMasterId r:id="rId156"/>
  </p:handoutMasterIdLst>
  <p:sldIdLst>
    <p:sldId id="295" r:id="rId6"/>
    <p:sldId id="2222" r:id="rId7"/>
    <p:sldId id="323" r:id="rId8"/>
    <p:sldId id="2215" r:id="rId9"/>
    <p:sldId id="2214" r:id="rId10"/>
    <p:sldId id="2157" r:id="rId11"/>
    <p:sldId id="342" r:id="rId12"/>
    <p:sldId id="2325" r:id="rId13"/>
    <p:sldId id="478" r:id="rId14"/>
    <p:sldId id="256" r:id="rId15"/>
    <p:sldId id="2391" r:id="rId16"/>
    <p:sldId id="2281" r:id="rId17"/>
    <p:sldId id="2273" r:id="rId18"/>
    <p:sldId id="2385" r:id="rId19"/>
    <p:sldId id="2386" r:id="rId20"/>
    <p:sldId id="2300" r:id="rId21"/>
    <p:sldId id="316" r:id="rId22"/>
    <p:sldId id="2218" r:id="rId23"/>
    <p:sldId id="2234" r:id="rId24"/>
    <p:sldId id="2233" r:id="rId25"/>
    <p:sldId id="2339" r:id="rId26"/>
    <p:sldId id="442" r:id="rId27"/>
    <p:sldId id="443" r:id="rId28"/>
    <p:sldId id="2331" r:id="rId29"/>
    <p:sldId id="2387" r:id="rId30"/>
    <p:sldId id="2330" r:id="rId31"/>
    <p:sldId id="2378" r:id="rId32"/>
    <p:sldId id="2198" r:id="rId33"/>
    <p:sldId id="2337" r:id="rId34"/>
    <p:sldId id="258" r:id="rId35"/>
    <p:sldId id="2392" r:id="rId36"/>
    <p:sldId id="2393" r:id="rId37"/>
    <p:sldId id="2394" r:id="rId38"/>
    <p:sldId id="2395" r:id="rId39"/>
    <p:sldId id="2336" r:id="rId40"/>
    <p:sldId id="2334" r:id="rId41"/>
    <p:sldId id="2335" r:id="rId42"/>
    <p:sldId id="2235" r:id="rId43"/>
    <p:sldId id="2199" r:id="rId44"/>
    <p:sldId id="2200" r:id="rId45"/>
    <p:sldId id="2201" r:id="rId46"/>
    <p:sldId id="313" r:id="rId47"/>
    <p:sldId id="2362" r:id="rId48"/>
    <p:sldId id="2374" r:id="rId49"/>
    <p:sldId id="2329" r:id="rId50"/>
    <p:sldId id="2370" r:id="rId51"/>
    <p:sldId id="2372" r:id="rId52"/>
    <p:sldId id="2375" r:id="rId53"/>
    <p:sldId id="309" r:id="rId54"/>
    <p:sldId id="312" r:id="rId55"/>
    <p:sldId id="2224" r:id="rId56"/>
    <p:sldId id="314" r:id="rId57"/>
    <p:sldId id="315" r:id="rId58"/>
    <p:sldId id="2238" r:id="rId59"/>
    <p:sldId id="2225" r:id="rId60"/>
    <p:sldId id="317" r:id="rId61"/>
    <p:sldId id="318" r:id="rId62"/>
    <p:sldId id="319" r:id="rId63"/>
    <p:sldId id="321" r:id="rId64"/>
    <p:sldId id="2342" r:id="rId65"/>
    <p:sldId id="2345" r:id="rId66"/>
    <p:sldId id="519" r:id="rId67"/>
    <p:sldId id="2286" r:id="rId68"/>
    <p:sldId id="2287" r:id="rId69"/>
    <p:sldId id="2269" r:id="rId70"/>
    <p:sldId id="2242" r:id="rId71"/>
    <p:sldId id="2243" r:id="rId72"/>
    <p:sldId id="414" r:id="rId73"/>
    <p:sldId id="2241" r:id="rId74"/>
    <p:sldId id="480" r:id="rId75"/>
    <p:sldId id="482" r:id="rId76"/>
    <p:sldId id="463" r:id="rId77"/>
    <p:sldId id="481" r:id="rId78"/>
    <p:sldId id="473" r:id="rId79"/>
    <p:sldId id="464" r:id="rId80"/>
    <p:sldId id="2145" r:id="rId81"/>
    <p:sldId id="2388" r:id="rId82"/>
    <p:sldId id="2290" r:id="rId83"/>
    <p:sldId id="2291" r:id="rId84"/>
    <p:sldId id="2353" r:id="rId85"/>
    <p:sldId id="2354" r:id="rId86"/>
    <p:sldId id="2292" r:id="rId87"/>
    <p:sldId id="2303" r:id="rId88"/>
    <p:sldId id="2376" r:id="rId89"/>
    <p:sldId id="2304" r:id="rId90"/>
    <p:sldId id="2350" r:id="rId91"/>
    <p:sldId id="2351" r:id="rId92"/>
    <p:sldId id="2352" r:id="rId93"/>
    <p:sldId id="399" r:id="rId94"/>
    <p:sldId id="2146" r:id="rId95"/>
    <p:sldId id="2348" r:id="rId96"/>
    <p:sldId id="469" r:id="rId97"/>
    <p:sldId id="2377" r:id="rId98"/>
    <p:sldId id="2389" r:id="rId99"/>
    <p:sldId id="2229" r:id="rId100"/>
    <p:sldId id="2326" r:id="rId101"/>
    <p:sldId id="509" r:id="rId102"/>
    <p:sldId id="2382" r:id="rId103"/>
    <p:sldId id="511" r:id="rId104"/>
    <p:sldId id="512" r:id="rId105"/>
    <p:sldId id="513" r:id="rId106"/>
    <p:sldId id="514" r:id="rId107"/>
    <p:sldId id="515" r:id="rId108"/>
    <p:sldId id="516" r:id="rId109"/>
    <p:sldId id="2383" r:id="rId110"/>
    <p:sldId id="2322" r:id="rId111"/>
    <p:sldId id="2323" r:id="rId112"/>
    <p:sldId id="520" r:id="rId113"/>
    <p:sldId id="521" r:id="rId114"/>
    <p:sldId id="522" r:id="rId115"/>
    <p:sldId id="523" r:id="rId116"/>
    <p:sldId id="524" r:id="rId117"/>
    <p:sldId id="2278" r:id="rId118"/>
    <p:sldId id="2301" r:id="rId119"/>
    <p:sldId id="2306" r:id="rId120"/>
    <p:sldId id="2381" r:id="rId121"/>
    <p:sldId id="2302" r:id="rId122"/>
    <p:sldId id="2396" r:id="rId123"/>
    <p:sldId id="2380" r:id="rId124"/>
    <p:sldId id="503" r:id="rId125"/>
    <p:sldId id="2253" r:id="rId126"/>
    <p:sldId id="2397" r:id="rId127"/>
    <p:sldId id="2307" r:id="rId128"/>
    <p:sldId id="2308" r:id="rId129"/>
    <p:sldId id="2356" r:id="rId130"/>
    <p:sldId id="2358" r:id="rId131"/>
    <p:sldId id="2309" r:id="rId132"/>
    <p:sldId id="477" r:id="rId133"/>
    <p:sldId id="2324" r:id="rId134"/>
    <p:sldId id="2310" r:id="rId135"/>
    <p:sldId id="2318" r:id="rId136"/>
    <p:sldId id="2328" r:id="rId137"/>
    <p:sldId id="2217" r:id="rId138"/>
    <p:sldId id="2288" r:id="rId139"/>
    <p:sldId id="310" r:id="rId140"/>
    <p:sldId id="349" r:id="rId141"/>
    <p:sldId id="2319" r:id="rId142"/>
    <p:sldId id="260" r:id="rId143"/>
    <p:sldId id="471" r:id="rId144"/>
    <p:sldId id="525" r:id="rId145"/>
    <p:sldId id="526" r:id="rId146"/>
    <p:sldId id="527" r:id="rId147"/>
    <p:sldId id="2320" r:id="rId148"/>
    <p:sldId id="518" r:id="rId149"/>
    <p:sldId id="2384" r:id="rId150"/>
    <p:sldId id="417" r:id="rId151"/>
    <p:sldId id="2390" r:id="rId152"/>
    <p:sldId id="2360" r:id="rId153"/>
    <p:sldId id="2297" r:id="rId154"/>
  </p:sldIdLst>
  <p:sldSz cx="9144000" cy="6858000" type="screen4x3"/>
  <p:notesSz cx="6858000" cy="9296400"/>
  <p:defaultTextStyle>
    <a:defPPr>
      <a:defRPr lang="en-US"/>
    </a:defPPr>
    <a:lvl1pPr marL="0" algn="l" defTabSz="457159" rtl="0" eaLnBrk="1" latinLnBrk="0" hangingPunct="1">
      <a:defRPr sz="1800" kern="1200">
        <a:solidFill>
          <a:schemeClr val="tx1"/>
        </a:solidFill>
        <a:latin typeface="+mn-lt"/>
        <a:ea typeface="+mn-ea"/>
        <a:cs typeface="+mn-cs"/>
      </a:defRPr>
    </a:lvl1pPr>
    <a:lvl2pPr marL="457159" algn="l" defTabSz="457159" rtl="0" eaLnBrk="1" latinLnBrk="0" hangingPunct="1">
      <a:defRPr sz="1800" kern="1200">
        <a:solidFill>
          <a:schemeClr val="tx1"/>
        </a:solidFill>
        <a:latin typeface="+mn-lt"/>
        <a:ea typeface="+mn-ea"/>
        <a:cs typeface="+mn-cs"/>
      </a:defRPr>
    </a:lvl2pPr>
    <a:lvl3pPr marL="914318" algn="l" defTabSz="457159" rtl="0" eaLnBrk="1" latinLnBrk="0" hangingPunct="1">
      <a:defRPr sz="1800" kern="1200">
        <a:solidFill>
          <a:schemeClr val="tx1"/>
        </a:solidFill>
        <a:latin typeface="+mn-lt"/>
        <a:ea typeface="+mn-ea"/>
        <a:cs typeface="+mn-cs"/>
      </a:defRPr>
    </a:lvl3pPr>
    <a:lvl4pPr marL="1371477" algn="l" defTabSz="457159" rtl="0" eaLnBrk="1" latinLnBrk="0" hangingPunct="1">
      <a:defRPr sz="1800" kern="1200">
        <a:solidFill>
          <a:schemeClr val="tx1"/>
        </a:solidFill>
        <a:latin typeface="+mn-lt"/>
        <a:ea typeface="+mn-ea"/>
        <a:cs typeface="+mn-cs"/>
      </a:defRPr>
    </a:lvl4pPr>
    <a:lvl5pPr marL="1828637" algn="l" defTabSz="457159" rtl="0" eaLnBrk="1" latinLnBrk="0" hangingPunct="1">
      <a:defRPr sz="1800" kern="1200">
        <a:solidFill>
          <a:schemeClr val="tx1"/>
        </a:solidFill>
        <a:latin typeface="+mn-lt"/>
        <a:ea typeface="+mn-ea"/>
        <a:cs typeface="+mn-cs"/>
      </a:defRPr>
    </a:lvl5pPr>
    <a:lvl6pPr marL="2285797" algn="l" defTabSz="457159" rtl="0" eaLnBrk="1" latinLnBrk="0" hangingPunct="1">
      <a:defRPr sz="1800" kern="1200">
        <a:solidFill>
          <a:schemeClr val="tx1"/>
        </a:solidFill>
        <a:latin typeface="+mn-lt"/>
        <a:ea typeface="+mn-ea"/>
        <a:cs typeface="+mn-cs"/>
      </a:defRPr>
    </a:lvl6pPr>
    <a:lvl7pPr marL="2742956" algn="l" defTabSz="457159" rtl="0" eaLnBrk="1" latinLnBrk="0" hangingPunct="1">
      <a:defRPr sz="1800" kern="1200">
        <a:solidFill>
          <a:schemeClr val="tx1"/>
        </a:solidFill>
        <a:latin typeface="+mn-lt"/>
        <a:ea typeface="+mn-ea"/>
        <a:cs typeface="+mn-cs"/>
      </a:defRPr>
    </a:lvl7pPr>
    <a:lvl8pPr marL="3200115" algn="l" defTabSz="457159" rtl="0" eaLnBrk="1" latinLnBrk="0" hangingPunct="1">
      <a:defRPr sz="1800" kern="1200">
        <a:solidFill>
          <a:schemeClr val="tx1"/>
        </a:solidFill>
        <a:latin typeface="+mn-lt"/>
        <a:ea typeface="+mn-ea"/>
        <a:cs typeface="+mn-cs"/>
      </a:defRPr>
    </a:lvl8pPr>
    <a:lvl9pPr marL="3657274" algn="l" defTabSz="45715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D20"/>
    <a:srgbClr val="79C14B"/>
    <a:srgbClr val="007D96"/>
    <a:srgbClr val="006BA6"/>
    <a:srgbClr val="A0A0A0"/>
    <a:srgbClr val="969696"/>
    <a:srgbClr val="8C8C8C"/>
    <a:srgbClr val="828282"/>
    <a:srgbClr val="787878"/>
    <a:srgbClr val="6E6E6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96" autoAdjust="0"/>
    <p:restoredTop sz="80225" autoAdjust="0"/>
  </p:normalViewPr>
  <p:slideViewPr>
    <p:cSldViewPr snapToGrid="0" snapToObjects="1">
      <p:cViewPr varScale="1">
        <p:scale>
          <a:sx n="62" d="100"/>
          <a:sy n="62" d="100"/>
        </p:scale>
        <p:origin x="2131" y="34"/>
      </p:cViewPr>
      <p:guideLst>
        <p:guide orient="horz" pos="2160"/>
        <p:guide pos="2880"/>
      </p:guideLst>
    </p:cSldViewPr>
  </p:slideViewPr>
  <p:outlineViewPr>
    <p:cViewPr>
      <p:scale>
        <a:sx n="33" d="100"/>
        <a:sy n="33" d="100"/>
      </p:scale>
      <p:origin x="0" y="-4003"/>
    </p:cViewPr>
  </p:outlineViewPr>
  <p:notesTextViewPr>
    <p:cViewPr>
      <p:scale>
        <a:sx n="100" d="100"/>
        <a:sy n="100" d="100"/>
      </p:scale>
      <p:origin x="0" y="0"/>
    </p:cViewPr>
  </p:notesTextViewPr>
  <p:sorterViewPr>
    <p:cViewPr>
      <p:scale>
        <a:sx n="150" d="100"/>
        <a:sy n="150" d="100"/>
      </p:scale>
      <p:origin x="0" y="-59890"/>
    </p:cViewPr>
  </p:sorterViewPr>
  <p:notesViewPr>
    <p:cSldViewPr snapToGrid="0" snapToObjects="1">
      <p:cViewPr varScale="1">
        <p:scale>
          <a:sx n="47" d="100"/>
          <a:sy n="47" d="100"/>
        </p:scale>
        <p:origin x="446" y="6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slide" Target="slides/slide133.xml"/><Relationship Id="rId154" Type="http://schemas.openxmlformats.org/officeDocument/2006/relationships/slide" Target="slides/slide149.xml"/><Relationship Id="rId159" Type="http://schemas.openxmlformats.org/officeDocument/2006/relationships/theme" Target="theme/theme1.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slide" Target="slides/slide144.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160" Type="http://schemas.openxmlformats.org/officeDocument/2006/relationships/tableStyles" Target="tableStyle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notesMaster" Target="notesMasters/notesMaster1.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slide" Target="slides/slide127.xml"/><Relationship Id="rId140" Type="http://schemas.openxmlformats.org/officeDocument/2006/relationships/slide" Target="slides/slide135.xml"/><Relationship Id="rId145" Type="http://schemas.openxmlformats.org/officeDocument/2006/relationships/slide" Target="slides/slide140.xml"/><Relationship Id="rId153" Type="http://schemas.openxmlformats.org/officeDocument/2006/relationships/slide" Target="slides/slide148.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slide" Target="slides/slide130.xml"/><Relationship Id="rId143" Type="http://schemas.openxmlformats.org/officeDocument/2006/relationships/slide" Target="slides/slide138.xml"/><Relationship Id="rId148" Type="http://schemas.openxmlformats.org/officeDocument/2006/relationships/slide" Target="slides/slide143.xml"/><Relationship Id="rId151" Type="http://schemas.openxmlformats.org/officeDocument/2006/relationships/slide" Target="slides/slide146.xml"/><Relationship Id="rId156"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presProps" Target="presProps.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a:t>Prevention Cascade</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PC visit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Usual Care</c:v>
                </c:pt>
                <c:pt idx="1">
                  <c:v>Intervention</c:v>
                </c:pt>
              </c:strCache>
            </c:strRef>
          </c:cat>
          <c:val>
            <c:numRef>
              <c:f>Sheet1!$B$2:$B$3</c:f>
              <c:numCache>
                <c:formatCode>General</c:formatCode>
                <c:ptCount val="2"/>
                <c:pt idx="0">
                  <c:v>255789</c:v>
                </c:pt>
                <c:pt idx="1">
                  <c:v>228258</c:v>
                </c:pt>
              </c:numCache>
            </c:numRef>
          </c:val>
          <c:extLst>
            <c:ext xmlns:c16="http://schemas.microsoft.com/office/drawing/2014/chart" uri="{C3380CC4-5D6E-409C-BE32-E72D297353CC}">
              <c16:uniqueId val="{00000000-6903-4DEB-A827-87F466DC0A2E}"/>
            </c:ext>
          </c:extLst>
        </c:ser>
        <c:ser>
          <c:idx val="1"/>
          <c:order val="1"/>
          <c:tx>
            <c:strRef>
              <c:f>Sheet1!$C$1</c:f>
              <c:strCache>
                <c:ptCount val="1"/>
                <c:pt idx="0">
                  <c:v>Screened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Usual Care</c:v>
                </c:pt>
                <c:pt idx="1">
                  <c:v>Intervention</c:v>
                </c:pt>
              </c:strCache>
            </c:strRef>
          </c:cat>
          <c:val>
            <c:numRef>
              <c:f>Sheet1!$C$2:$C$3</c:f>
              <c:numCache>
                <c:formatCode>General</c:formatCode>
                <c:ptCount val="2"/>
                <c:pt idx="0">
                  <c:v>69957</c:v>
                </c:pt>
                <c:pt idx="1">
                  <c:v>196317</c:v>
                </c:pt>
              </c:numCache>
            </c:numRef>
          </c:val>
          <c:extLst>
            <c:ext xmlns:c16="http://schemas.microsoft.com/office/drawing/2014/chart" uri="{C3380CC4-5D6E-409C-BE32-E72D297353CC}">
              <c16:uniqueId val="{00000001-6903-4DEB-A827-87F466DC0A2E}"/>
            </c:ext>
          </c:extLst>
        </c:ser>
        <c:ser>
          <c:idx val="2"/>
          <c:order val="2"/>
          <c:tx>
            <c:strRef>
              <c:f>Sheet1!$D$1</c:f>
              <c:strCache>
                <c:ptCount val="1"/>
                <c:pt idx="0">
                  <c:v>Positive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Usual Care</c:v>
                </c:pt>
                <c:pt idx="1">
                  <c:v>Intervention</c:v>
                </c:pt>
              </c:strCache>
            </c:strRef>
          </c:cat>
          <c:val>
            <c:numRef>
              <c:f>Sheet1!$D$2:$D$3</c:f>
              <c:numCache>
                <c:formatCode>General</c:formatCode>
                <c:ptCount val="2"/>
                <c:pt idx="0">
                  <c:v>4285</c:v>
                </c:pt>
                <c:pt idx="1">
                  <c:v>52263</c:v>
                </c:pt>
              </c:numCache>
            </c:numRef>
          </c:val>
          <c:extLst>
            <c:ext xmlns:c16="http://schemas.microsoft.com/office/drawing/2014/chart" uri="{C3380CC4-5D6E-409C-BE32-E72D297353CC}">
              <c16:uniqueId val="{00000002-6903-4DEB-A827-87F466DC0A2E}"/>
            </c:ext>
          </c:extLst>
        </c:ser>
        <c:ser>
          <c:idx val="3"/>
          <c:order val="3"/>
          <c:tx>
            <c:strRef>
              <c:f>Sheet1!$E$1</c:f>
              <c:strCache>
                <c:ptCount val="1"/>
                <c:pt idx="0">
                  <c:v>BI</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Usual Care</c:v>
                </c:pt>
                <c:pt idx="1">
                  <c:v>Intervention</c:v>
                </c:pt>
              </c:strCache>
            </c:strRef>
          </c:cat>
          <c:val>
            <c:numRef>
              <c:f>Sheet1!$E$2:$E$3</c:f>
              <c:numCache>
                <c:formatCode>General</c:formatCode>
                <c:ptCount val="2"/>
                <c:pt idx="0">
                  <c:v>496</c:v>
                </c:pt>
                <c:pt idx="1">
                  <c:v>2422</c:v>
                </c:pt>
              </c:numCache>
            </c:numRef>
          </c:val>
          <c:extLst>
            <c:ext xmlns:c16="http://schemas.microsoft.com/office/drawing/2014/chart" uri="{C3380CC4-5D6E-409C-BE32-E72D297353CC}">
              <c16:uniqueId val="{00000003-6903-4DEB-A827-87F466DC0A2E}"/>
            </c:ext>
          </c:extLst>
        </c:ser>
        <c:dLbls>
          <c:showLegendKey val="0"/>
          <c:showVal val="0"/>
          <c:showCatName val="0"/>
          <c:showSerName val="0"/>
          <c:showPercent val="0"/>
          <c:showBubbleSize val="0"/>
        </c:dLbls>
        <c:gapWidth val="219"/>
        <c:overlap val="-27"/>
        <c:axId val="503771496"/>
        <c:axId val="503769528"/>
      </c:barChart>
      <c:catAx>
        <c:axId val="503771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503769528"/>
        <c:crosses val="autoZero"/>
        <c:auto val="1"/>
        <c:lblAlgn val="ctr"/>
        <c:lblOffset val="100"/>
        <c:noMultiLvlLbl val="0"/>
      </c:catAx>
      <c:valAx>
        <c:axId val="503769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3771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a:t>Treatment Cascade: AUD Assessment </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High Positive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Usual Care</c:v>
                </c:pt>
                <c:pt idx="1">
                  <c:v>Intervention</c:v>
                </c:pt>
              </c:strCache>
            </c:strRef>
          </c:cat>
          <c:val>
            <c:numRef>
              <c:f>Sheet1!$B$2:$B$3</c:f>
              <c:numCache>
                <c:formatCode>General</c:formatCode>
                <c:ptCount val="2"/>
                <c:pt idx="0">
                  <c:v>849</c:v>
                </c:pt>
                <c:pt idx="1">
                  <c:v>4798</c:v>
                </c:pt>
              </c:numCache>
            </c:numRef>
          </c:val>
          <c:extLst>
            <c:ext xmlns:c16="http://schemas.microsoft.com/office/drawing/2014/chart" uri="{C3380CC4-5D6E-409C-BE32-E72D297353CC}">
              <c16:uniqueId val="{00000000-6903-4DEB-A827-87F466DC0A2E}"/>
            </c:ext>
          </c:extLst>
        </c:ser>
        <c:ser>
          <c:idx val="1"/>
          <c:order val="1"/>
          <c:tx>
            <c:strRef>
              <c:f>Sheet1!$C$1</c:f>
              <c:strCache>
                <c:ptCount val="1"/>
                <c:pt idx="0">
                  <c:v>AUD Assessment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Usual Care</c:v>
                </c:pt>
                <c:pt idx="1">
                  <c:v>Intervention</c:v>
                </c:pt>
              </c:strCache>
            </c:strRef>
          </c:cat>
          <c:val>
            <c:numRef>
              <c:f>Sheet1!$C$2:$C$3</c:f>
              <c:numCache>
                <c:formatCode>General</c:formatCode>
                <c:ptCount val="2"/>
                <c:pt idx="0">
                  <c:v>58</c:v>
                </c:pt>
                <c:pt idx="1">
                  <c:v>3285</c:v>
                </c:pt>
              </c:numCache>
            </c:numRef>
          </c:val>
          <c:extLst>
            <c:ext xmlns:c16="http://schemas.microsoft.com/office/drawing/2014/chart" uri="{C3380CC4-5D6E-409C-BE32-E72D297353CC}">
              <c16:uniqueId val="{00000001-6903-4DEB-A827-87F466DC0A2E}"/>
            </c:ext>
          </c:extLst>
        </c:ser>
        <c:ser>
          <c:idx val="2"/>
          <c:order val="2"/>
          <c:tx>
            <c:strRef>
              <c:f>Sheet1!$D$1</c:f>
              <c:strCache>
                <c:ptCount val="1"/>
                <c:pt idx="0">
                  <c:v>4-11 Sx</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Usual Care</c:v>
                </c:pt>
                <c:pt idx="1">
                  <c:v>Intervention</c:v>
                </c:pt>
              </c:strCache>
            </c:strRef>
          </c:cat>
          <c:val>
            <c:numRef>
              <c:f>Sheet1!$D$2:$D$3</c:f>
              <c:numCache>
                <c:formatCode>General</c:formatCode>
                <c:ptCount val="2"/>
                <c:pt idx="0">
                  <c:v>25</c:v>
                </c:pt>
                <c:pt idx="1">
                  <c:v>1047</c:v>
                </c:pt>
              </c:numCache>
            </c:numRef>
          </c:val>
          <c:extLst>
            <c:ext xmlns:c16="http://schemas.microsoft.com/office/drawing/2014/chart" uri="{C3380CC4-5D6E-409C-BE32-E72D297353CC}">
              <c16:uniqueId val="{00000002-6903-4DEB-A827-87F466DC0A2E}"/>
            </c:ext>
          </c:extLst>
        </c:ser>
        <c:ser>
          <c:idx val="3"/>
          <c:order val="3"/>
          <c:tx>
            <c:strRef>
              <c:f>Sheet1!$E$1</c:f>
              <c:strCache>
                <c:ptCount val="1"/>
                <c:pt idx="0">
                  <c:v>AUD Diagnosis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Usual Care</c:v>
                </c:pt>
                <c:pt idx="1">
                  <c:v>Intervention</c:v>
                </c:pt>
              </c:strCache>
            </c:strRef>
          </c:cat>
          <c:val>
            <c:numRef>
              <c:f>Sheet1!$E$2:$E$3</c:f>
              <c:numCache>
                <c:formatCode>General</c:formatCode>
                <c:ptCount val="2"/>
                <c:pt idx="0">
                  <c:v>18</c:v>
                </c:pt>
                <c:pt idx="1">
                  <c:v>513</c:v>
                </c:pt>
              </c:numCache>
            </c:numRef>
          </c:val>
          <c:extLst>
            <c:ext xmlns:c16="http://schemas.microsoft.com/office/drawing/2014/chart" uri="{C3380CC4-5D6E-409C-BE32-E72D297353CC}">
              <c16:uniqueId val="{00000000-715E-4154-84DF-CCDC562017F5}"/>
            </c:ext>
          </c:extLst>
        </c:ser>
        <c:dLbls>
          <c:showLegendKey val="0"/>
          <c:showVal val="0"/>
          <c:showCatName val="0"/>
          <c:showSerName val="0"/>
          <c:showPercent val="0"/>
          <c:showBubbleSize val="0"/>
        </c:dLbls>
        <c:gapWidth val="219"/>
        <c:overlap val="-27"/>
        <c:axId val="503771496"/>
        <c:axId val="503769528"/>
      </c:barChart>
      <c:catAx>
        <c:axId val="503771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503769528"/>
        <c:crosses val="autoZero"/>
        <c:auto val="1"/>
        <c:lblAlgn val="ctr"/>
        <c:lblOffset val="100"/>
        <c:noMultiLvlLbl val="0"/>
      </c:catAx>
      <c:valAx>
        <c:axId val="503769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3771496"/>
        <c:crosses val="autoZero"/>
        <c:crossBetween val="between"/>
      </c:valAx>
      <c:spPr>
        <a:noFill/>
        <a:ln>
          <a:noFill/>
        </a:ln>
        <a:effectLst/>
      </c:spPr>
    </c:plotArea>
    <c:legend>
      <c:legendPos val="b"/>
      <c:layout>
        <c:manualLayout>
          <c:xMode val="edge"/>
          <c:yMode val="edge"/>
          <c:x val="1.9745880121553174E-2"/>
          <c:y val="0.8161120634947634"/>
          <c:w val="0.98025411987844679"/>
          <c:h val="0.18388793650523666"/>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a:t>AUD </a:t>
            </a:r>
            <a:r>
              <a:rPr lang="en-US" sz="2800"/>
              <a:t>Assessment Cascade </a:t>
            </a:r>
            <a:endParaRPr lang="en-US" sz="2800" dirty="0"/>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High Positive </c:v>
                </c:pt>
              </c:strCache>
            </c:strRef>
          </c:tx>
          <c:spPr>
            <a:solidFill>
              <a:schemeClr val="accent1"/>
            </a:solidFill>
            <a:ln>
              <a:noFill/>
            </a:ln>
            <a:effectLst/>
          </c:spPr>
          <c:invertIfNegative val="0"/>
          <c:dLbls>
            <c:dLbl>
              <c:idx val="0"/>
              <c:layout>
                <c:manualLayout>
                  <c:x val="-3.0175889796700043E-3"/>
                  <c:y val="0.2957384105169075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15E-4154-84DF-CCDC562017F5}"/>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Intervention</c:v>
                </c:pt>
              </c:strCache>
            </c:strRef>
          </c:cat>
          <c:val>
            <c:numRef>
              <c:f>Sheet1!$B$2:$B$2</c:f>
              <c:numCache>
                <c:formatCode>General</c:formatCode>
                <c:ptCount val="1"/>
                <c:pt idx="0">
                  <c:v>4798</c:v>
                </c:pt>
              </c:numCache>
            </c:numRef>
          </c:val>
          <c:extLst>
            <c:ext xmlns:c16="http://schemas.microsoft.com/office/drawing/2014/chart" uri="{C3380CC4-5D6E-409C-BE32-E72D297353CC}">
              <c16:uniqueId val="{00000000-6903-4DEB-A827-87F466DC0A2E}"/>
            </c:ext>
          </c:extLst>
        </c:ser>
        <c:ser>
          <c:idx val="1"/>
          <c:order val="1"/>
          <c:tx>
            <c:strRef>
              <c:f>Sheet1!$C$1</c:f>
              <c:strCache>
                <c:ptCount val="1"/>
                <c:pt idx="0">
                  <c:v>AUD Assessment</c:v>
                </c:pt>
              </c:strCache>
            </c:strRef>
          </c:tx>
          <c:spPr>
            <a:solidFill>
              <a:schemeClr val="accent2"/>
            </a:solidFill>
            <a:ln>
              <a:noFill/>
            </a:ln>
            <a:effectLst/>
          </c:spPr>
          <c:invertIfNegative val="0"/>
          <c:dLbls>
            <c:dLbl>
              <c:idx val="0"/>
              <c:layout>
                <c:manualLayout>
                  <c:x val="1.5087944898350021E-3"/>
                  <c:y val="0.159441577843897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15E-4154-84DF-CCDC562017F5}"/>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Intervention</c:v>
                </c:pt>
              </c:strCache>
            </c:strRef>
          </c:cat>
          <c:val>
            <c:numRef>
              <c:f>Sheet1!$C$2:$C$2</c:f>
              <c:numCache>
                <c:formatCode>General</c:formatCode>
                <c:ptCount val="1"/>
                <c:pt idx="0">
                  <c:v>3285</c:v>
                </c:pt>
              </c:numCache>
            </c:numRef>
          </c:val>
          <c:extLst>
            <c:ext xmlns:c16="http://schemas.microsoft.com/office/drawing/2014/chart" uri="{C3380CC4-5D6E-409C-BE32-E72D297353CC}">
              <c16:uniqueId val="{00000001-6903-4DEB-A827-87F466DC0A2E}"/>
            </c:ext>
          </c:extLst>
        </c:ser>
        <c:ser>
          <c:idx val="2"/>
          <c:order val="2"/>
          <c:tx>
            <c:strRef>
              <c:f>Sheet1!$D$1</c:f>
              <c:strCache>
                <c:ptCount val="1"/>
                <c:pt idx="0">
                  <c:v>4-11 Sx</c:v>
                </c:pt>
              </c:strCache>
            </c:strRef>
          </c:tx>
          <c:spPr>
            <a:solidFill>
              <a:schemeClr val="accent3"/>
            </a:solidFill>
            <a:ln>
              <a:noFill/>
            </a:ln>
            <a:effectLst/>
          </c:spPr>
          <c:invertIfNegative val="0"/>
          <c:dLbls>
            <c:dLbl>
              <c:idx val="0"/>
              <c:layout>
                <c:manualLayout>
                  <c:x val="1.5087944898350021E-3"/>
                  <c:y val="8.74357039789117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F18-4938-9BB6-CB167B687B40}"/>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Intervention</c:v>
                </c:pt>
              </c:strCache>
            </c:strRef>
          </c:cat>
          <c:val>
            <c:numRef>
              <c:f>Sheet1!$D$2:$D$2</c:f>
              <c:numCache>
                <c:formatCode>General</c:formatCode>
                <c:ptCount val="1"/>
                <c:pt idx="0">
                  <c:v>1047</c:v>
                </c:pt>
              </c:numCache>
            </c:numRef>
          </c:val>
          <c:extLst>
            <c:ext xmlns:c16="http://schemas.microsoft.com/office/drawing/2014/chart" uri="{C3380CC4-5D6E-409C-BE32-E72D297353CC}">
              <c16:uniqueId val="{00000002-6903-4DEB-A827-87F466DC0A2E}"/>
            </c:ext>
          </c:extLst>
        </c:ser>
        <c:ser>
          <c:idx val="3"/>
          <c:order val="3"/>
          <c:tx>
            <c:strRef>
              <c:f>Sheet1!$E$1</c:f>
              <c:strCache>
                <c:ptCount val="1"/>
                <c:pt idx="0">
                  <c:v>AUD Diagnosis</c:v>
                </c:pt>
              </c:strCache>
            </c:strRef>
          </c:tx>
          <c:spPr>
            <a:solidFill>
              <a:schemeClr val="accent4"/>
            </a:solidFill>
            <a:ln>
              <a:noFill/>
            </a:ln>
            <a:effectLst/>
          </c:spPr>
          <c:invertIfNegative val="0"/>
          <c:dLbls>
            <c:dLbl>
              <c:idx val="0"/>
              <c:layout>
                <c:manualLayout>
                  <c:x val="-1.5087944898350021E-3"/>
                  <c:y val="5.4004405398739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15E-4154-84DF-CCDC562017F5}"/>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Intervention</c:v>
                </c:pt>
              </c:strCache>
            </c:strRef>
          </c:cat>
          <c:val>
            <c:numRef>
              <c:f>Sheet1!$E$2:$E$2</c:f>
              <c:numCache>
                <c:formatCode>General</c:formatCode>
                <c:ptCount val="1"/>
                <c:pt idx="0">
                  <c:v>513</c:v>
                </c:pt>
              </c:numCache>
            </c:numRef>
          </c:val>
          <c:extLst>
            <c:ext xmlns:c16="http://schemas.microsoft.com/office/drawing/2014/chart" uri="{C3380CC4-5D6E-409C-BE32-E72D297353CC}">
              <c16:uniqueId val="{00000000-715E-4154-84DF-CCDC562017F5}"/>
            </c:ext>
          </c:extLst>
        </c:ser>
        <c:dLbls>
          <c:showLegendKey val="0"/>
          <c:showVal val="0"/>
          <c:showCatName val="0"/>
          <c:showSerName val="0"/>
          <c:showPercent val="0"/>
          <c:showBubbleSize val="0"/>
        </c:dLbls>
        <c:gapWidth val="219"/>
        <c:overlap val="-27"/>
        <c:axId val="503771496"/>
        <c:axId val="503769528"/>
      </c:barChart>
      <c:catAx>
        <c:axId val="503771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503769528"/>
        <c:crosses val="autoZero"/>
        <c:auto val="1"/>
        <c:lblAlgn val="ctr"/>
        <c:lblOffset val="100"/>
        <c:noMultiLvlLbl val="0"/>
      </c:catAx>
      <c:valAx>
        <c:axId val="503769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3771496"/>
        <c:crosses val="autoZero"/>
        <c:crossBetween val="between"/>
      </c:valAx>
      <c:spPr>
        <a:noFill/>
        <a:ln>
          <a:noFill/>
        </a:ln>
        <a:effectLst/>
      </c:spPr>
    </c:plotArea>
    <c:legend>
      <c:legendPos val="b"/>
      <c:layout>
        <c:manualLayout>
          <c:xMode val="edge"/>
          <c:yMode val="edge"/>
          <c:x val="1.9745880121553174E-2"/>
          <c:y val="0.8161120634947634"/>
          <c:w val="0.98025411987844679"/>
          <c:h val="0.18388793650523666"/>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AUD Assessment Cascade</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2540961071986492E-2"/>
          <c:y val="0.13892144190815531"/>
          <c:w val="0.91879695411264517"/>
          <c:h val="0.79599211982739371"/>
        </c:manualLayout>
      </c:layout>
      <c:barChart>
        <c:barDir val="col"/>
        <c:grouping val="clustered"/>
        <c:varyColors val="0"/>
        <c:ser>
          <c:idx val="0"/>
          <c:order val="0"/>
          <c:tx>
            <c:strRef>
              <c:f>Sheet1!$B$1</c:f>
              <c:strCache>
                <c:ptCount val="1"/>
                <c:pt idx="0">
                  <c:v>High Positive Screen </c:v>
                </c:pt>
              </c:strCache>
            </c:strRef>
          </c:tx>
          <c:spPr>
            <a:solidFill>
              <a:schemeClr val="accent1"/>
            </a:solidFill>
            <a:ln>
              <a:noFill/>
            </a:ln>
            <a:effectLst/>
          </c:spPr>
          <c:invertIfNegative val="0"/>
          <c:cat>
            <c:strRef>
              <c:f>Sheet1!$A$2</c:f>
              <c:strCache>
                <c:ptCount val="1"/>
                <c:pt idx="0">
                  <c:v>AUD Treatent Cascade </c:v>
                </c:pt>
              </c:strCache>
            </c:strRef>
          </c:cat>
          <c:val>
            <c:numRef>
              <c:f>Sheet1!$B$2</c:f>
              <c:numCache>
                <c:formatCode>General</c:formatCode>
                <c:ptCount val="1"/>
                <c:pt idx="0">
                  <c:v>4798</c:v>
                </c:pt>
              </c:numCache>
            </c:numRef>
          </c:val>
          <c:extLst>
            <c:ext xmlns:c16="http://schemas.microsoft.com/office/drawing/2014/chart" uri="{C3380CC4-5D6E-409C-BE32-E72D297353CC}">
              <c16:uniqueId val="{00000000-3A00-4DEB-B4A1-503D5B3AA08D}"/>
            </c:ext>
          </c:extLst>
        </c:ser>
        <c:ser>
          <c:idx val="1"/>
          <c:order val="1"/>
          <c:tx>
            <c:strRef>
              <c:f>Sheet1!$C$1</c:f>
              <c:strCache>
                <c:ptCount val="1"/>
                <c:pt idx="0">
                  <c:v>Assessed</c:v>
                </c:pt>
              </c:strCache>
            </c:strRef>
          </c:tx>
          <c:spPr>
            <a:solidFill>
              <a:schemeClr val="accent2"/>
            </a:solidFill>
            <a:ln>
              <a:noFill/>
            </a:ln>
            <a:effectLst/>
          </c:spPr>
          <c:invertIfNegative val="0"/>
          <c:cat>
            <c:strRef>
              <c:f>Sheet1!$A$2</c:f>
              <c:strCache>
                <c:ptCount val="1"/>
                <c:pt idx="0">
                  <c:v>AUD Treatent Cascade </c:v>
                </c:pt>
              </c:strCache>
            </c:strRef>
          </c:cat>
          <c:val>
            <c:numRef>
              <c:f>Sheet1!$C$2</c:f>
              <c:numCache>
                <c:formatCode>General</c:formatCode>
                <c:ptCount val="1"/>
                <c:pt idx="0">
                  <c:v>3285</c:v>
                </c:pt>
              </c:numCache>
            </c:numRef>
          </c:val>
          <c:extLst>
            <c:ext xmlns:c16="http://schemas.microsoft.com/office/drawing/2014/chart" uri="{C3380CC4-5D6E-409C-BE32-E72D297353CC}">
              <c16:uniqueId val="{00000001-3A00-4DEB-B4A1-503D5B3AA08D}"/>
            </c:ext>
          </c:extLst>
        </c:ser>
        <c:ser>
          <c:idx val="2"/>
          <c:order val="2"/>
          <c:tx>
            <c:strRef>
              <c:f>Sheet1!$D$1</c:f>
              <c:strCache>
                <c:ptCount val="1"/>
                <c:pt idx="0">
                  <c:v>4+ symptoms </c:v>
                </c:pt>
              </c:strCache>
            </c:strRef>
          </c:tx>
          <c:spPr>
            <a:solidFill>
              <a:schemeClr val="accent3"/>
            </a:solidFill>
            <a:ln>
              <a:noFill/>
            </a:ln>
            <a:effectLst/>
          </c:spPr>
          <c:invertIfNegative val="0"/>
          <c:cat>
            <c:strRef>
              <c:f>Sheet1!$A$2</c:f>
              <c:strCache>
                <c:ptCount val="1"/>
                <c:pt idx="0">
                  <c:v>AUD Treatent Cascade </c:v>
                </c:pt>
              </c:strCache>
            </c:strRef>
          </c:cat>
          <c:val>
            <c:numRef>
              <c:f>Sheet1!$D$2</c:f>
              <c:numCache>
                <c:formatCode>General</c:formatCode>
                <c:ptCount val="1"/>
                <c:pt idx="0">
                  <c:v>1047</c:v>
                </c:pt>
              </c:numCache>
            </c:numRef>
          </c:val>
          <c:extLst>
            <c:ext xmlns:c16="http://schemas.microsoft.com/office/drawing/2014/chart" uri="{C3380CC4-5D6E-409C-BE32-E72D297353CC}">
              <c16:uniqueId val="{00000002-3A00-4DEB-B4A1-503D5B3AA08D}"/>
            </c:ext>
          </c:extLst>
        </c:ser>
        <c:dLbls>
          <c:showLegendKey val="0"/>
          <c:showVal val="0"/>
          <c:showCatName val="0"/>
          <c:showSerName val="0"/>
          <c:showPercent val="0"/>
          <c:showBubbleSize val="0"/>
        </c:dLbls>
        <c:gapWidth val="219"/>
        <c:overlap val="-27"/>
        <c:axId val="349383760"/>
        <c:axId val="349384088"/>
      </c:barChart>
      <c:catAx>
        <c:axId val="349383760"/>
        <c:scaling>
          <c:orientation val="minMax"/>
        </c:scaling>
        <c:delete val="1"/>
        <c:axPos val="b"/>
        <c:numFmt formatCode="General" sourceLinked="1"/>
        <c:majorTickMark val="none"/>
        <c:minorTickMark val="none"/>
        <c:tickLblPos val="nextTo"/>
        <c:crossAx val="349384088"/>
        <c:crosses val="autoZero"/>
        <c:auto val="1"/>
        <c:lblAlgn val="ctr"/>
        <c:lblOffset val="100"/>
        <c:noMultiLvlLbl val="0"/>
      </c:catAx>
      <c:valAx>
        <c:axId val="349384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49383760"/>
        <c:crosses val="autoZero"/>
        <c:crossBetween val="between"/>
      </c:valAx>
      <c:spPr>
        <a:noFill/>
        <a:ln>
          <a:noFill/>
        </a:ln>
        <a:effectLst/>
      </c:spPr>
    </c:plotArea>
    <c:legend>
      <c:legendPos val="b"/>
      <c:layout>
        <c:manualLayout>
          <c:xMode val="edge"/>
          <c:yMode val="edge"/>
          <c:x val="0.66057408665755646"/>
          <c:y val="0.18516796333361865"/>
          <c:w val="0.33725268936467251"/>
          <c:h val="0.2960572485218283"/>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a:defRPr sz="24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2400" dirty="0">
                <a:latin typeface="Century Gothic" panose="020B0502020202020204" pitchFamily="34" charset="0"/>
              </a:rPr>
              <a:t>Prevention Cascade: During Intervention</a:t>
            </a:r>
          </a:p>
        </c:rich>
      </c:tx>
      <c:layout>
        <c:manualLayout>
          <c:xMode val="edge"/>
          <c:yMode val="edge"/>
          <c:x val="0.17557258043236318"/>
          <c:y val="3.1511491769616609E-2"/>
        </c:manualLayout>
      </c:layout>
      <c:overlay val="0"/>
      <c:spPr>
        <a:noFill/>
        <a:ln>
          <a:noFill/>
        </a:ln>
        <a:effectLst/>
      </c:spPr>
      <c:txPr>
        <a:bodyPr rot="0" spcFirstLastPara="1" vertOverflow="ellipsis" vert="horz" wrap="square" anchor="t" anchorCtr="0"/>
        <a:lstStyle/>
        <a:p>
          <a:pPr>
            <a:defRPr sz="24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14606579034255779"/>
          <c:y val="0.23992828693047707"/>
          <c:w val="0.85393420965744216"/>
          <c:h val="0.69361503367827126"/>
        </c:manualLayout>
      </c:layout>
      <c:barChart>
        <c:barDir val="col"/>
        <c:grouping val="clustered"/>
        <c:varyColors val="0"/>
        <c:ser>
          <c:idx val="0"/>
          <c:order val="0"/>
          <c:tx>
            <c:strRef>
              <c:f>Sheet1!$B$1</c:f>
              <c:strCache>
                <c:ptCount val="1"/>
                <c:pt idx="0">
                  <c:v>Had a visit</c:v>
                </c:pt>
              </c:strCache>
            </c:strRef>
          </c:tx>
          <c:spPr>
            <a:solidFill>
              <a:schemeClr val="accent1"/>
            </a:solidFill>
            <a:ln>
              <a:noFill/>
            </a:ln>
            <a:effectLst/>
          </c:spPr>
          <c:invertIfNegative val="0"/>
          <c:cat>
            <c:strRef>
              <c:f>Sheet1!$A$2</c:f>
              <c:strCache>
                <c:ptCount val="1"/>
                <c:pt idx="0">
                  <c:v>Unhealthy Alcohol Use Cascade </c:v>
                </c:pt>
              </c:strCache>
            </c:strRef>
          </c:cat>
          <c:val>
            <c:numRef>
              <c:f>Sheet1!$B$2</c:f>
              <c:numCache>
                <c:formatCode>General</c:formatCode>
                <c:ptCount val="1"/>
                <c:pt idx="0">
                  <c:v>228258</c:v>
                </c:pt>
              </c:numCache>
            </c:numRef>
          </c:val>
          <c:extLst>
            <c:ext xmlns:c16="http://schemas.microsoft.com/office/drawing/2014/chart" uri="{C3380CC4-5D6E-409C-BE32-E72D297353CC}">
              <c16:uniqueId val="{00000000-6DB1-4F6E-AB27-F2301BA24114}"/>
            </c:ext>
          </c:extLst>
        </c:ser>
        <c:ser>
          <c:idx val="1"/>
          <c:order val="1"/>
          <c:tx>
            <c:strRef>
              <c:f>Sheet1!$C$1</c:f>
              <c:strCache>
                <c:ptCount val="1"/>
                <c:pt idx="0">
                  <c:v>Screened</c:v>
                </c:pt>
              </c:strCache>
            </c:strRef>
          </c:tx>
          <c:spPr>
            <a:solidFill>
              <a:schemeClr val="accent2"/>
            </a:solidFill>
            <a:ln>
              <a:noFill/>
            </a:ln>
            <a:effectLst/>
          </c:spPr>
          <c:invertIfNegative val="0"/>
          <c:cat>
            <c:strRef>
              <c:f>Sheet1!$A$2</c:f>
              <c:strCache>
                <c:ptCount val="1"/>
                <c:pt idx="0">
                  <c:v>Unhealthy Alcohol Use Cascade </c:v>
                </c:pt>
              </c:strCache>
            </c:strRef>
          </c:cat>
          <c:val>
            <c:numRef>
              <c:f>Sheet1!$C$2</c:f>
              <c:numCache>
                <c:formatCode>General</c:formatCode>
                <c:ptCount val="1"/>
                <c:pt idx="0">
                  <c:v>196317</c:v>
                </c:pt>
              </c:numCache>
            </c:numRef>
          </c:val>
          <c:extLst>
            <c:ext xmlns:c16="http://schemas.microsoft.com/office/drawing/2014/chart" uri="{C3380CC4-5D6E-409C-BE32-E72D297353CC}">
              <c16:uniqueId val="{00000001-6DB1-4F6E-AB27-F2301BA24114}"/>
            </c:ext>
          </c:extLst>
        </c:ser>
        <c:ser>
          <c:idx val="2"/>
          <c:order val="2"/>
          <c:tx>
            <c:strRef>
              <c:f>Sheet1!$D$1</c:f>
              <c:strCache>
                <c:ptCount val="1"/>
                <c:pt idx="0">
                  <c:v>Positive screen</c:v>
                </c:pt>
              </c:strCache>
            </c:strRef>
          </c:tx>
          <c:spPr>
            <a:solidFill>
              <a:schemeClr val="accent3"/>
            </a:solidFill>
            <a:ln>
              <a:noFill/>
            </a:ln>
            <a:effectLst/>
          </c:spPr>
          <c:invertIfNegative val="0"/>
          <c:dPt>
            <c:idx val="0"/>
            <c:invertIfNegative val="0"/>
            <c:bubble3D val="0"/>
            <c:extLst>
              <c:ext xmlns:c16="http://schemas.microsoft.com/office/drawing/2014/chart" uri="{C3380CC4-5D6E-409C-BE32-E72D297353CC}">
                <c16:uniqueId val="{00000003-6DB1-4F6E-AB27-F2301BA24114}"/>
              </c:ext>
            </c:extLst>
          </c:dPt>
          <c:cat>
            <c:strRef>
              <c:f>Sheet1!$A$2</c:f>
              <c:strCache>
                <c:ptCount val="1"/>
                <c:pt idx="0">
                  <c:v>Unhealthy Alcohol Use Cascade </c:v>
                </c:pt>
              </c:strCache>
            </c:strRef>
          </c:cat>
          <c:val>
            <c:numRef>
              <c:f>Sheet1!$D$2</c:f>
              <c:numCache>
                <c:formatCode>General</c:formatCode>
                <c:ptCount val="1"/>
                <c:pt idx="0">
                  <c:v>52263</c:v>
                </c:pt>
              </c:numCache>
            </c:numRef>
          </c:val>
          <c:extLst>
            <c:ext xmlns:c16="http://schemas.microsoft.com/office/drawing/2014/chart" uri="{C3380CC4-5D6E-409C-BE32-E72D297353CC}">
              <c16:uniqueId val="{00000004-6DB1-4F6E-AB27-F2301BA24114}"/>
            </c:ext>
          </c:extLst>
        </c:ser>
        <c:ser>
          <c:idx val="3"/>
          <c:order val="3"/>
          <c:tx>
            <c:strRef>
              <c:f>Sheet1!$E$1</c:f>
              <c:strCache>
                <c:ptCount val="1"/>
                <c:pt idx="0">
                  <c:v>BI</c:v>
                </c:pt>
              </c:strCache>
            </c:strRef>
          </c:tx>
          <c:spPr>
            <a:solidFill>
              <a:schemeClr val="accent4"/>
            </a:solidFill>
            <a:ln>
              <a:noFill/>
            </a:ln>
            <a:effectLst/>
          </c:spPr>
          <c:invertIfNegative val="0"/>
          <c:cat>
            <c:strRef>
              <c:f>Sheet1!$A$2</c:f>
              <c:strCache>
                <c:ptCount val="1"/>
                <c:pt idx="0">
                  <c:v>Unhealthy Alcohol Use Cascade </c:v>
                </c:pt>
              </c:strCache>
            </c:strRef>
          </c:cat>
          <c:val>
            <c:numRef>
              <c:f>Sheet1!$E$2</c:f>
              <c:numCache>
                <c:formatCode>General</c:formatCode>
                <c:ptCount val="1"/>
                <c:pt idx="0">
                  <c:v>2422</c:v>
                </c:pt>
              </c:numCache>
            </c:numRef>
          </c:val>
          <c:extLst>
            <c:ext xmlns:c16="http://schemas.microsoft.com/office/drawing/2014/chart" uri="{C3380CC4-5D6E-409C-BE32-E72D297353CC}">
              <c16:uniqueId val="{00000005-6DB1-4F6E-AB27-F2301BA24114}"/>
            </c:ext>
          </c:extLst>
        </c:ser>
        <c:dLbls>
          <c:showLegendKey val="0"/>
          <c:showVal val="0"/>
          <c:showCatName val="0"/>
          <c:showSerName val="0"/>
          <c:showPercent val="0"/>
          <c:showBubbleSize val="0"/>
        </c:dLbls>
        <c:gapWidth val="219"/>
        <c:overlap val="-27"/>
        <c:axId val="349383760"/>
        <c:axId val="349384088"/>
      </c:barChart>
      <c:catAx>
        <c:axId val="349383760"/>
        <c:scaling>
          <c:orientation val="minMax"/>
        </c:scaling>
        <c:delete val="1"/>
        <c:axPos val="b"/>
        <c:numFmt formatCode="General" sourceLinked="1"/>
        <c:majorTickMark val="none"/>
        <c:minorTickMark val="none"/>
        <c:tickLblPos val="nextTo"/>
        <c:crossAx val="349384088"/>
        <c:crosses val="autoZero"/>
        <c:auto val="1"/>
        <c:lblAlgn val="ctr"/>
        <c:lblOffset val="100"/>
        <c:noMultiLvlLbl val="0"/>
      </c:catAx>
      <c:valAx>
        <c:axId val="349384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49383760"/>
        <c:crosses val="autoZero"/>
        <c:crossBetween val="between"/>
      </c:valAx>
      <c:spPr>
        <a:noFill/>
        <a:ln>
          <a:noFill/>
        </a:ln>
        <a:effectLst/>
      </c:spPr>
    </c:plotArea>
    <c:legend>
      <c:legendPos val="b"/>
      <c:layout>
        <c:manualLayout>
          <c:xMode val="edge"/>
          <c:yMode val="edge"/>
          <c:x val="0.65034938620834959"/>
          <c:y val="0.21882778570948042"/>
          <c:w val="0.34741589221366154"/>
          <c:h val="0.41830016592271424"/>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a:t>Treatment Cascade: AUD</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Diagnosis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Usual Care</c:v>
                </c:pt>
                <c:pt idx="1">
                  <c:v>Intervention</c:v>
                </c:pt>
              </c:strCache>
            </c:strRef>
          </c:cat>
          <c:val>
            <c:numRef>
              <c:f>Sheet1!$B$2:$B$3</c:f>
              <c:numCache>
                <c:formatCode>General</c:formatCode>
                <c:ptCount val="2"/>
                <c:pt idx="0">
                  <c:v>4288</c:v>
                </c:pt>
                <c:pt idx="1">
                  <c:v>2719</c:v>
                </c:pt>
              </c:numCache>
            </c:numRef>
          </c:val>
          <c:extLst>
            <c:ext xmlns:c16="http://schemas.microsoft.com/office/drawing/2014/chart" uri="{C3380CC4-5D6E-409C-BE32-E72D297353CC}">
              <c16:uniqueId val="{00000000-6903-4DEB-A827-87F466DC0A2E}"/>
            </c:ext>
          </c:extLst>
        </c:ser>
        <c:ser>
          <c:idx val="1"/>
          <c:order val="1"/>
          <c:tx>
            <c:strRef>
              <c:f>Sheet1!$C$1</c:f>
              <c:strCache>
                <c:ptCount val="1"/>
                <c:pt idx="0">
                  <c:v>Initiate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Usual Care</c:v>
                </c:pt>
                <c:pt idx="1">
                  <c:v>Intervention</c:v>
                </c:pt>
              </c:strCache>
            </c:strRef>
          </c:cat>
          <c:val>
            <c:numRef>
              <c:f>Sheet1!$C$2:$C$3</c:f>
              <c:numCache>
                <c:formatCode>General</c:formatCode>
                <c:ptCount val="2"/>
                <c:pt idx="0">
                  <c:v>1548</c:v>
                </c:pt>
                <c:pt idx="1">
                  <c:v>899</c:v>
                </c:pt>
              </c:numCache>
            </c:numRef>
          </c:val>
          <c:extLst>
            <c:ext xmlns:c16="http://schemas.microsoft.com/office/drawing/2014/chart" uri="{C3380CC4-5D6E-409C-BE32-E72D297353CC}">
              <c16:uniqueId val="{00000001-6903-4DEB-A827-87F466DC0A2E}"/>
            </c:ext>
          </c:extLst>
        </c:ser>
        <c:ser>
          <c:idx val="2"/>
          <c:order val="2"/>
          <c:tx>
            <c:strRef>
              <c:f>Sheet1!$D$1</c:f>
              <c:strCache>
                <c:ptCount val="1"/>
                <c:pt idx="0">
                  <c:v>Engage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Usual Care</c:v>
                </c:pt>
                <c:pt idx="1">
                  <c:v>Intervention</c:v>
                </c:pt>
              </c:strCache>
            </c:strRef>
          </c:cat>
          <c:val>
            <c:numRef>
              <c:f>Sheet1!$D$2:$D$3</c:f>
              <c:numCache>
                <c:formatCode>General</c:formatCode>
                <c:ptCount val="2"/>
                <c:pt idx="0">
                  <c:v>645</c:v>
                </c:pt>
                <c:pt idx="1">
                  <c:v>394</c:v>
                </c:pt>
              </c:numCache>
            </c:numRef>
          </c:val>
          <c:extLst>
            <c:ext xmlns:c16="http://schemas.microsoft.com/office/drawing/2014/chart" uri="{C3380CC4-5D6E-409C-BE32-E72D297353CC}">
              <c16:uniqueId val="{00000002-6903-4DEB-A827-87F466DC0A2E}"/>
            </c:ext>
          </c:extLst>
        </c:ser>
        <c:dLbls>
          <c:showLegendKey val="0"/>
          <c:showVal val="0"/>
          <c:showCatName val="0"/>
          <c:showSerName val="0"/>
          <c:showPercent val="0"/>
          <c:showBubbleSize val="0"/>
        </c:dLbls>
        <c:gapWidth val="219"/>
        <c:overlap val="-27"/>
        <c:axId val="503771496"/>
        <c:axId val="503769528"/>
      </c:barChart>
      <c:catAx>
        <c:axId val="503771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503769528"/>
        <c:crosses val="autoZero"/>
        <c:auto val="1"/>
        <c:lblAlgn val="ctr"/>
        <c:lblOffset val="100"/>
        <c:noMultiLvlLbl val="0"/>
      </c:catAx>
      <c:valAx>
        <c:axId val="503769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3771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540961071986492E-2"/>
          <c:y val="0.13892144190815531"/>
          <c:w val="0.91879695411264517"/>
          <c:h val="0.79599211982739371"/>
        </c:manualLayout>
      </c:layout>
      <c:barChart>
        <c:barDir val="col"/>
        <c:grouping val="clustered"/>
        <c:varyColors val="0"/>
        <c:ser>
          <c:idx val="0"/>
          <c:order val="0"/>
          <c:tx>
            <c:strRef>
              <c:f>Sheet1!$B$1</c:f>
              <c:strCache>
                <c:ptCount val="1"/>
                <c:pt idx="0">
                  <c:v>AUD Diagnosis</c:v>
                </c:pt>
              </c:strCache>
            </c:strRef>
          </c:tx>
          <c:spPr>
            <a:solidFill>
              <a:schemeClr val="accent1"/>
            </a:solidFill>
            <a:ln>
              <a:noFill/>
            </a:ln>
            <a:effectLst/>
          </c:spPr>
          <c:invertIfNegative val="0"/>
          <c:cat>
            <c:numRef>
              <c:f>Sheet1!$A$2</c:f>
              <c:numCache>
                <c:formatCode>General</c:formatCode>
                <c:ptCount val="1"/>
              </c:numCache>
            </c:numRef>
          </c:cat>
          <c:val>
            <c:numRef>
              <c:f>Sheet1!$B$2</c:f>
              <c:numCache>
                <c:formatCode>General</c:formatCode>
                <c:ptCount val="1"/>
                <c:pt idx="0">
                  <c:v>2719</c:v>
                </c:pt>
              </c:numCache>
            </c:numRef>
          </c:val>
          <c:extLst>
            <c:ext xmlns:c16="http://schemas.microsoft.com/office/drawing/2014/chart" uri="{C3380CC4-5D6E-409C-BE32-E72D297353CC}">
              <c16:uniqueId val="{00000000-3A00-4DEB-B4A1-503D5B3AA08D}"/>
            </c:ext>
          </c:extLst>
        </c:ser>
        <c:ser>
          <c:idx val="1"/>
          <c:order val="1"/>
          <c:tx>
            <c:strRef>
              <c:f>Sheet1!$C$1</c:f>
              <c:strCache>
                <c:ptCount val="1"/>
                <c:pt idx="0">
                  <c:v>Initiation 14 days</c:v>
                </c:pt>
              </c:strCache>
            </c:strRef>
          </c:tx>
          <c:spPr>
            <a:solidFill>
              <a:schemeClr val="accent2"/>
            </a:solidFill>
            <a:ln>
              <a:noFill/>
            </a:ln>
            <a:effectLst/>
          </c:spPr>
          <c:invertIfNegative val="0"/>
          <c:cat>
            <c:numRef>
              <c:f>Sheet1!$A$2</c:f>
              <c:numCache>
                <c:formatCode>General</c:formatCode>
                <c:ptCount val="1"/>
              </c:numCache>
            </c:numRef>
          </c:cat>
          <c:val>
            <c:numRef>
              <c:f>Sheet1!$C$2</c:f>
              <c:numCache>
                <c:formatCode>General</c:formatCode>
                <c:ptCount val="1"/>
                <c:pt idx="0">
                  <c:v>899</c:v>
                </c:pt>
              </c:numCache>
            </c:numRef>
          </c:val>
          <c:extLst>
            <c:ext xmlns:c16="http://schemas.microsoft.com/office/drawing/2014/chart" uri="{C3380CC4-5D6E-409C-BE32-E72D297353CC}">
              <c16:uniqueId val="{00000001-3A00-4DEB-B4A1-503D5B3AA08D}"/>
            </c:ext>
          </c:extLst>
        </c:ser>
        <c:ser>
          <c:idx val="2"/>
          <c:order val="2"/>
          <c:tx>
            <c:strRef>
              <c:f>Sheet1!$D$1</c:f>
              <c:strCache>
                <c:ptCount val="1"/>
                <c:pt idx="0">
                  <c:v>Engagement 30 days</c:v>
                </c:pt>
              </c:strCache>
            </c:strRef>
          </c:tx>
          <c:spPr>
            <a:solidFill>
              <a:schemeClr val="accent3"/>
            </a:solidFill>
            <a:ln>
              <a:noFill/>
            </a:ln>
            <a:effectLst/>
          </c:spPr>
          <c:invertIfNegative val="0"/>
          <c:cat>
            <c:numRef>
              <c:f>Sheet1!$A$2</c:f>
              <c:numCache>
                <c:formatCode>General</c:formatCode>
                <c:ptCount val="1"/>
              </c:numCache>
            </c:numRef>
          </c:cat>
          <c:val>
            <c:numRef>
              <c:f>Sheet1!$D$2</c:f>
              <c:numCache>
                <c:formatCode>General</c:formatCode>
                <c:ptCount val="1"/>
                <c:pt idx="0">
                  <c:v>394</c:v>
                </c:pt>
              </c:numCache>
            </c:numRef>
          </c:val>
          <c:extLst>
            <c:ext xmlns:c16="http://schemas.microsoft.com/office/drawing/2014/chart" uri="{C3380CC4-5D6E-409C-BE32-E72D297353CC}">
              <c16:uniqueId val="{00000004-07C0-4845-99C2-19DB122CADDF}"/>
            </c:ext>
          </c:extLst>
        </c:ser>
        <c:ser>
          <c:idx val="3"/>
          <c:order val="3"/>
          <c:tx>
            <c:strRef>
              <c:f>Sheet1!$E$1</c:f>
              <c:strCache>
                <c:ptCount val="1"/>
                <c:pt idx="0">
                  <c:v>Include telephone</c:v>
                </c:pt>
              </c:strCache>
            </c:strRef>
          </c:tx>
          <c:spPr>
            <a:solidFill>
              <a:schemeClr val="accent4"/>
            </a:solidFill>
            <a:ln>
              <a:noFill/>
            </a:ln>
            <a:effectLst/>
          </c:spPr>
          <c:invertIfNegative val="0"/>
          <c:cat>
            <c:numRef>
              <c:f>Sheet1!$A$2</c:f>
              <c:numCache>
                <c:formatCode>General</c:formatCode>
                <c:ptCount val="1"/>
              </c:numCache>
            </c:numRef>
          </c:cat>
          <c:val>
            <c:numRef>
              <c:f>Sheet1!$E$2</c:f>
              <c:numCache>
                <c:formatCode>General</c:formatCode>
                <c:ptCount val="1"/>
                <c:pt idx="0">
                  <c:v>426</c:v>
                </c:pt>
              </c:numCache>
            </c:numRef>
          </c:val>
          <c:extLst>
            <c:ext xmlns:c16="http://schemas.microsoft.com/office/drawing/2014/chart" uri="{C3380CC4-5D6E-409C-BE32-E72D297353CC}">
              <c16:uniqueId val="{00000005-07C0-4845-99C2-19DB122CADDF}"/>
            </c:ext>
          </c:extLst>
        </c:ser>
        <c:ser>
          <c:idx val="4"/>
          <c:order val="4"/>
          <c:tx>
            <c:strRef>
              <c:f>Sheet1!$F$1</c:f>
              <c:strCache>
                <c:ptCount val="1"/>
                <c:pt idx="0">
                  <c:v>Initiate 30 days</c:v>
                </c:pt>
              </c:strCache>
            </c:strRef>
          </c:tx>
          <c:spPr>
            <a:solidFill>
              <a:schemeClr val="accent5"/>
            </a:solidFill>
            <a:ln>
              <a:noFill/>
            </a:ln>
            <a:effectLst/>
          </c:spPr>
          <c:invertIfNegative val="0"/>
          <c:cat>
            <c:numRef>
              <c:f>Sheet1!$A$2</c:f>
              <c:numCache>
                <c:formatCode>General</c:formatCode>
                <c:ptCount val="1"/>
              </c:numCache>
            </c:numRef>
          </c:cat>
          <c:val>
            <c:numRef>
              <c:f>Sheet1!$F$2</c:f>
              <c:numCache>
                <c:formatCode>General</c:formatCode>
                <c:ptCount val="1"/>
                <c:pt idx="0">
                  <c:v>1056</c:v>
                </c:pt>
              </c:numCache>
            </c:numRef>
          </c:val>
          <c:extLst>
            <c:ext xmlns:c16="http://schemas.microsoft.com/office/drawing/2014/chart" uri="{C3380CC4-5D6E-409C-BE32-E72D297353CC}">
              <c16:uniqueId val="{00000006-07C0-4845-99C2-19DB122CADDF}"/>
            </c:ext>
          </c:extLst>
        </c:ser>
        <c:ser>
          <c:idx val="5"/>
          <c:order val="5"/>
          <c:tx>
            <c:strRef>
              <c:f>Sheet1!$G$1</c:f>
              <c:strCache>
                <c:ptCount val="1"/>
                <c:pt idx="0">
                  <c:v>Engage 60 days</c:v>
                </c:pt>
              </c:strCache>
            </c:strRef>
          </c:tx>
          <c:spPr>
            <a:solidFill>
              <a:schemeClr val="accent6"/>
            </a:solidFill>
            <a:ln>
              <a:noFill/>
            </a:ln>
            <a:effectLst/>
          </c:spPr>
          <c:invertIfNegative val="0"/>
          <c:cat>
            <c:numRef>
              <c:f>Sheet1!$A$2</c:f>
              <c:numCache>
                <c:formatCode>General</c:formatCode>
                <c:ptCount val="1"/>
              </c:numCache>
            </c:numRef>
          </c:cat>
          <c:val>
            <c:numRef>
              <c:f>Sheet1!$G$2</c:f>
              <c:numCache>
                <c:formatCode>General</c:formatCode>
                <c:ptCount val="1"/>
                <c:pt idx="0">
                  <c:v>494</c:v>
                </c:pt>
              </c:numCache>
            </c:numRef>
          </c:val>
          <c:extLst>
            <c:ext xmlns:c16="http://schemas.microsoft.com/office/drawing/2014/chart" uri="{C3380CC4-5D6E-409C-BE32-E72D297353CC}">
              <c16:uniqueId val="{00000008-07C0-4845-99C2-19DB122CADDF}"/>
            </c:ext>
          </c:extLst>
        </c:ser>
        <c:dLbls>
          <c:showLegendKey val="0"/>
          <c:showVal val="0"/>
          <c:showCatName val="0"/>
          <c:showSerName val="0"/>
          <c:showPercent val="0"/>
          <c:showBubbleSize val="0"/>
        </c:dLbls>
        <c:gapWidth val="219"/>
        <c:overlap val="-27"/>
        <c:axId val="349383760"/>
        <c:axId val="349384088"/>
      </c:barChart>
      <c:catAx>
        <c:axId val="349383760"/>
        <c:scaling>
          <c:orientation val="minMax"/>
        </c:scaling>
        <c:delete val="1"/>
        <c:axPos val="b"/>
        <c:numFmt formatCode="General" sourceLinked="1"/>
        <c:majorTickMark val="none"/>
        <c:minorTickMark val="none"/>
        <c:tickLblPos val="nextTo"/>
        <c:crossAx val="349384088"/>
        <c:crosses val="autoZero"/>
        <c:auto val="1"/>
        <c:lblAlgn val="ctr"/>
        <c:lblOffset val="100"/>
        <c:noMultiLvlLbl val="0"/>
      </c:catAx>
      <c:valAx>
        <c:axId val="349384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49383760"/>
        <c:crosses val="autoZero"/>
        <c:crossBetween val="between"/>
      </c:valAx>
      <c:spPr>
        <a:noFill/>
        <a:ln w="25400">
          <a:noFill/>
        </a:ln>
        <a:effectLst/>
      </c:spPr>
    </c:plotArea>
    <c:legend>
      <c:legendPos val="b"/>
      <c:layout>
        <c:manualLayout>
          <c:xMode val="edge"/>
          <c:yMode val="edge"/>
          <c:x val="0.56996752735279477"/>
          <c:y val="0"/>
          <c:w val="0.43003247264720507"/>
          <c:h val="0.5748681765806043"/>
        </c:manualLayout>
      </c:layout>
      <c:overlay val="0"/>
      <c:spPr>
        <a:noFill/>
        <a:ln>
          <a:noFill/>
        </a:ln>
        <a:effectLst/>
      </c:spPr>
      <c:txPr>
        <a:bodyPr rot="0" spcFirstLastPara="1" vertOverflow="ellipsis" vert="horz" wrap="square" anchor="ctr" anchorCtr="1"/>
        <a:lstStyle/>
        <a:p>
          <a:pPr>
            <a:lnSpc>
              <a:spcPct val="80000"/>
            </a:lnSpc>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7EE44A-108A-B146-B79B-96AF3380203E}" type="doc">
      <dgm:prSet loTypeId="urn:microsoft.com/office/officeart/2005/8/layout/cycle1" loCatId="" qsTypeId="urn:microsoft.com/office/officeart/2005/8/quickstyle/simple1" qsCatId="simple" csTypeId="urn:microsoft.com/office/officeart/2005/8/colors/colorful1" csCatId="colorful" phldr="1"/>
      <dgm:spPr/>
      <dgm:t>
        <a:bodyPr/>
        <a:lstStyle/>
        <a:p>
          <a:endParaRPr lang="en-US"/>
        </a:p>
      </dgm:t>
    </dgm:pt>
    <dgm:pt modelId="{093D766B-5DC1-5C4E-BD68-E13FA74AD82F}">
      <dgm:prSet phldrT="[Text]" custT="1"/>
      <dgm:spPr/>
      <dgm:t>
        <a:bodyPr/>
        <a:lstStyle/>
        <a:p>
          <a:r>
            <a:rPr lang="en-US" sz="2800" dirty="0">
              <a:latin typeface="Century Gothic" panose="020B0502020202020204" pitchFamily="34" charset="0"/>
            </a:rPr>
            <a:t>Screen</a:t>
          </a:r>
        </a:p>
      </dgm:t>
    </dgm:pt>
    <dgm:pt modelId="{FE77B4CA-FC1B-DC44-AE27-E4F46B193F83}" type="parTrans" cxnId="{3FBF242B-D939-8044-96D8-8FB3C029548C}">
      <dgm:prSet/>
      <dgm:spPr/>
      <dgm:t>
        <a:bodyPr/>
        <a:lstStyle/>
        <a:p>
          <a:endParaRPr lang="en-US" sz="2000"/>
        </a:p>
      </dgm:t>
    </dgm:pt>
    <dgm:pt modelId="{25AB6FD2-53E4-F647-88CA-53B7A7B80C6A}" type="sibTrans" cxnId="{3FBF242B-D939-8044-96D8-8FB3C029548C}">
      <dgm:prSet/>
      <dgm:spPr>
        <a:solidFill>
          <a:srgbClr val="79C14B"/>
        </a:solidFill>
      </dgm:spPr>
      <dgm:t>
        <a:bodyPr/>
        <a:lstStyle/>
        <a:p>
          <a:endParaRPr lang="en-US" sz="2000"/>
        </a:p>
      </dgm:t>
    </dgm:pt>
    <dgm:pt modelId="{89E85D76-F089-0443-A7F3-EEBB2B3DAA40}">
      <dgm:prSet phldrT="[Text]" custT="1"/>
      <dgm:spPr/>
      <dgm:t>
        <a:bodyPr/>
        <a:lstStyle/>
        <a:p>
          <a:r>
            <a:rPr lang="en-US" sz="2800" dirty="0">
              <a:latin typeface="Century Gothic" panose="020B0502020202020204" pitchFamily="34" charset="0"/>
            </a:rPr>
            <a:t>Assess</a:t>
          </a:r>
        </a:p>
      </dgm:t>
    </dgm:pt>
    <dgm:pt modelId="{E8C7BBBF-6CA4-E943-8C75-8A524349A7A6}" type="parTrans" cxnId="{CB8D420D-99B0-FD42-A76A-1E2AFEB85E3E}">
      <dgm:prSet/>
      <dgm:spPr/>
      <dgm:t>
        <a:bodyPr/>
        <a:lstStyle/>
        <a:p>
          <a:endParaRPr lang="en-US" sz="2000"/>
        </a:p>
      </dgm:t>
    </dgm:pt>
    <dgm:pt modelId="{DB6AA8A1-67C8-534C-B7A5-2BD123CEEF9E}" type="sibTrans" cxnId="{CB8D420D-99B0-FD42-A76A-1E2AFEB85E3E}">
      <dgm:prSet/>
      <dgm:spPr>
        <a:solidFill>
          <a:srgbClr val="007D96"/>
        </a:solidFill>
      </dgm:spPr>
      <dgm:t>
        <a:bodyPr/>
        <a:lstStyle/>
        <a:p>
          <a:endParaRPr lang="en-US" sz="2000"/>
        </a:p>
      </dgm:t>
    </dgm:pt>
    <dgm:pt modelId="{B072F8CD-C09A-F84F-A692-E22BBCA43C16}">
      <dgm:prSet phldrT="[Text]" custT="1"/>
      <dgm:spPr/>
      <dgm:t>
        <a:bodyPr/>
        <a:lstStyle/>
        <a:p>
          <a:r>
            <a:rPr lang="en-US" sz="2800" dirty="0">
              <a:latin typeface="Century Gothic" panose="020B0502020202020204" pitchFamily="34" charset="0"/>
            </a:rPr>
            <a:t>Prevention, Shared decision making &amp; treatment </a:t>
          </a:r>
        </a:p>
      </dgm:t>
    </dgm:pt>
    <dgm:pt modelId="{9EEF2EBC-23C0-0A41-A14F-262FEF06451F}" type="parTrans" cxnId="{CCEC98A4-2DE4-A647-936B-50BB2DF17C8C}">
      <dgm:prSet/>
      <dgm:spPr/>
      <dgm:t>
        <a:bodyPr/>
        <a:lstStyle/>
        <a:p>
          <a:endParaRPr lang="en-US" sz="2000"/>
        </a:p>
      </dgm:t>
    </dgm:pt>
    <dgm:pt modelId="{30A591B7-84DA-5847-8911-BC3C6ED49784}" type="sibTrans" cxnId="{CCEC98A4-2DE4-A647-936B-50BB2DF17C8C}">
      <dgm:prSet/>
      <dgm:spPr>
        <a:solidFill>
          <a:srgbClr val="F57D20"/>
        </a:solidFill>
      </dgm:spPr>
      <dgm:t>
        <a:bodyPr/>
        <a:lstStyle/>
        <a:p>
          <a:endParaRPr lang="en-US" sz="2000"/>
        </a:p>
      </dgm:t>
    </dgm:pt>
    <dgm:pt modelId="{7ED457C6-AD93-1547-99A0-F93E2FCE43ED}">
      <dgm:prSet phldrT="[Text]" custT="1"/>
      <dgm:spPr/>
      <dgm:t>
        <a:bodyPr/>
        <a:lstStyle/>
        <a:p>
          <a:r>
            <a:rPr lang="en-US" sz="2800" dirty="0">
              <a:latin typeface="Century Gothic" panose="020B0502020202020204" pitchFamily="34" charset="0"/>
            </a:rPr>
            <a:t>Monitor and Adapt </a:t>
          </a:r>
        </a:p>
      </dgm:t>
    </dgm:pt>
    <dgm:pt modelId="{FCA6307B-3D76-A049-9BDC-6BD5B4BF4DA7}" type="parTrans" cxnId="{46E1A868-BE03-4942-96CB-7028B71AD692}">
      <dgm:prSet/>
      <dgm:spPr/>
      <dgm:t>
        <a:bodyPr/>
        <a:lstStyle/>
        <a:p>
          <a:endParaRPr lang="en-US" sz="2000"/>
        </a:p>
      </dgm:t>
    </dgm:pt>
    <dgm:pt modelId="{27CC452A-5770-9A40-9141-7A18793B131F}" type="sibTrans" cxnId="{46E1A868-BE03-4942-96CB-7028B71AD692}">
      <dgm:prSet/>
      <dgm:spPr>
        <a:solidFill>
          <a:srgbClr val="007D96"/>
        </a:solidFill>
      </dgm:spPr>
      <dgm:t>
        <a:bodyPr/>
        <a:lstStyle/>
        <a:p>
          <a:endParaRPr lang="en-US" sz="2000"/>
        </a:p>
      </dgm:t>
    </dgm:pt>
    <dgm:pt modelId="{10BB65A4-7F15-234E-88E8-14FC06E4A9E7}" type="pres">
      <dgm:prSet presAssocID="{1D7EE44A-108A-B146-B79B-96AF3380203E}" presName="cycle" presStyleCnt="0">
        <dgm:presLayoutVars>
          <dgm:dir/>
          <dgm:resizeHandles val="exact"/>
        </dgm:presLayoutVars>
      </dgm:prSet>
      <dgm:spPr/>
    </dgm:pt>
    <dgm:pt modelId="{1C32D44E-FBF6-4347-9507-206A2F7A66B0}" type="pres">
      <dgm:prSet presAssocID="{093D766B-5DC1-5C4E-BD68-E13FA74AD82F}" presName="dummy" presStyleCnt="0"/>
      <dgm:spPr/>
    </dgm:pt>
    <dgm:pt modelId="{E06AB34F-E7B0-8946-B5D8-5638C473D77C}" type="pres">
      <dgm:prSet presAssocID="{093D766B-5DC1-5C4E-BD68-E13FA74AD82F}" presName="node" presStyleLbl="revTx" presStyleIdx="0" presStyleCnt="4" custScaleX="148915">
        <dgm:presLayoutVars>
          <dgm:bulletEnabled val="1"/>
        </dgm:presLayoutVars>
      </dgm:prSet>
      <dgm:spPr/>
    </dgm:pt>
    <dgm:pt modelId="{272773EE-A32F-8F42-8581-907BB6935070}" type="pres">
      <dgm:prSet presAssocID="{25AB6FD2-53E4-F647-88CA-53B7A7B80C6A}" presName="sibTrans" presStyleLbl="node1" presStyleIdx="0" presStyleCnt="4"/>
      <dgm:spPr/>
    </dgm:pt>
    <dgm:pt modelId="{CD2FCF6B-B122-2D40-AB56-0DFCF3AEE88E}" type="pres">
      <dgm:prSet presAssocID="{89E85D76-F089-0443-A7F3-EEBB2B3DAA40}" presName="dummy" presStyleCnt="0"/>
      <dgm:spPr/>
    </dgm:pt>
    <dgm:pt modelId="{B2A6500F-DAD1-C945-A13E-AC30E7AD788F}" type="pres">
      <dgm:prSet presAssocID="{89E85D76-F089-0443-A7F3-EEBB2B3DAA40}" presName="node" presStyleLbl="revTx" presStyleIdx="1" presStyleCnt="4" custScaleX="67982" custRadScaleRad="108921" custRadScaleInc="-15062">
        <dgm:presLayoutVars>
          <dgm:bulletEnabled val="1"/>
        </dgm:presLayoutVars>
      </dgm:prSet>
      <dgm:spPr/>
    </dgm:pt>
    <dgm:pt modelId="{782C30E5-2DFA-CE46-B504-FBB0A4323848}" type="pres">
      <dgm:prSet presAssocID="{DB6AA8A1-67C8-534C-B7A5-2BD123CEEF9E}" presName="sibTrans" presStyleLbl="node1" presStyleIdx="1" presStyleCnt="4"/>
      <dgm:spPr/>
    </dgm:pt>
    <dgm:pt modelId="{648AE7BA-7EDA-2C46-A0EB-16F48B63FE97}" type="pres">
      <dgm:prSet presAssocID="{B072F8CD-C09A-F84F-A692-E22BBCA43C16}" presName="dummy" presStyleCnt="0"/>
      <dgm:spPr/>
    </dgm:pt>
    <dgm:pt modelId="{DF4B7C9D-398E-D046-95F9-E31874A0264F}" type="pres">
      <dgm:prSet presAssocID="{B072F8CD-C09A-F84F-A692-E22BBCA43C16}" presName="node" presStyleLbl="revTx" presStyleIdx="2" presStyleCnt="4" custScaleX="166961">
        <dgm:presLayoutVars>
          <dgm:bulletEnabled val="1"/>
        </dgm:presLayoutVars>
      </dgm:prSet>
      <dgm:spPr/>
    </dgm:pt>
    <dgm:pt modelId="{10FDB80F-48EF-6146-802B-CA6A1024DA76}" type="pres">
      <dgm:prSet presAssocID="{30A591B7-84DA-5847-8911-BC3C6ED49784}" presName="sibTrans" presStyleLbl="node1" presStyleIdx="2" presStyleCnt="4"/>
      <dgm:spPr/>
    </dgm:pt>
    <dgm:pt modelId="{99C13CD4-E38B-494F-874E-1797C62FE72C}" type="pres">
      <dgm:prSet presAssocID="{7ED457C6-AD93-1547-99A0-F93E2FCE43ED}" presName="dummy" presStyleCnt="0"/>
      <dgm:spPr/>
    </dgm:pt>
    <dgm:pt modelId="{1618CFFB-D119-234F-BC68-0D98D750E973}" type="pres">
      <dgm:prSet presAssocID="{7ED457C6-AD93-1547-99A0-F93E2FCE43ED}" presName="node" presStyleLbl="revTx" presStyleIdx="3" presStyleCnt="4">
        <dgm:presLayoutVars>
          <dgm:bulletEnabled val="1"/>
        </dgm:presLayoutVars>
      </dgm:prSet>
      <dgm:spPr/>
    </dgm:pt>
    <dgm:pt modelId="{6F0E42D1-1A19-DB44-974C-45EBC50E9E92}" type="pres">
      <dgm:prSet presAssocID="{27CC452A-5770-9A40-9141-7A18793B131F}" presName="sibTrans" presStyleLbl="node1" presStyleIdx="3" presStyleCnt="4"/>
      <dgm:spPr/>
    </dgm:pt>
  </dgm:ptLst>
  <dgm:cxnLst>
    <dgm:cxn modelId="{CB8D420D-99B0-FD42-A76A-1E2AFEB85E3E}" srcId="{1D7EE44A-108A-B146-B79B-96AF3380203E}" destId="{89E85D76-F089-0443-A7F3-EEBB2B3DAA40}" srcOrd="1" destOrd="0" parTransId="{E8C7BBBF-6CA4-E943-8C75-8A524349A7A6}" sibTransId="{DB6AA8A1-67C8-534C-B7A5-2BD123CEEF9E}"/>
    <dgm:cxn modelId="{3FBF242B-D939-8044-96D8-8FB3C029548C}" srcId="{1D7EE44A-108A-B146-B79B-96AF3380203E}" destId="{093D766B-5DC1-5C4E-BD68-E13FA74AD82F}" srcOrd="0" destOrd="0" parTransId="{FE77B4CA-FC1B-DC44-AE27-E4F46B193F83}" sibTransId="{25AB6FD2-53E4-F647-88CA-53B7A7B80C6A}"/>
    <dgm:cxn modelId="{A03B6B33-5C5C-4842-BEC4-44B454E87EB5}" type="presOf" srcId="{25AB6FD2-53E4-F647-88CA-53B7A7B80C6A}" destId="{272773EE-A32F-8F42-8581-907BB6935070}" srcOrd="0" destOrd="0" presId="urn:microsoft.com/office/officeart/2005/8/layout/cycle1"/>
    <dgm:cxn modelId="{CB279038-8343-4E97-8023-552D453B02A1}" type="presOf" srcId="{B072F8CD-C09A-F84F-A692-E22BBCA43C16}" destId="{DF4B7C9D-398E-D046-95F9-E31874A0264F}" srcOrd="0" destOrd="0" presId="urn:microsoft.com/office/officeart/2005/8/layout/cycle1"/>
    <dgm:cxn modelId="{0EADE03D-1BCA-4AB4-BE2A-DB12B872A7C9}" type="presOf" srcId="{27CC452A-5770-9A40-9141-7A18793B131F}" destId="{6F0E42D1-1A19-DB44-974C-45EBC50E9E92}" srcOrd="0" destOrd="0" presId="urn:microsoft.com/office/officeart/2005/8/layout/cycle1"/>
    <dgm:cxn modelId="{04032F5F-B487-491C-B724-3443FFA7C41C}" type="presOf" srcId="{30A591B7-84DA-5847-8911-BC3C6ED49784}" destId="{10FDB80F-48EF-6146-802B-CA6A1024DA76}" srcOrd="0" destOrd="0" presId="urn:microsoft.com/office/officeart/2005/8/layout/cycle1"/>
    <dgm:cxn modelId="{CE862343-4E5B-47CB-A7F7-1B447CE50977}" type="presOf" srcId="{89E85D76-F089-0443-A7F3-EEBB2B3DAA40}" destId="{B2A6500F-DAD1-C945-A13E-AC30E7AD788F}" srcOrd="0" destOrd="0" presId="urn:microsoft.com/office/officeart/2005/8/layout/cycle1"/>
    <dgm:cxn modelId="{46E1A868-BE03-4942-96CB-7028B71AD692}" srcId="{1D7EE44A-108A-B146-B79B-96AF3380203E}" destId="{7ED457C6-AD93-1547-99A0-F93E2FCE43ED}" srcOrd="3" destOrd="0" parTransId="{FCA6307B-3D76-A049-9BDC-6BD5B4BF4DA7}" sibTransId="{27CC452A-5770-9A40-9141-7A18793B131F}"/>
    <dgm:cxn modelId="{E1752C4C-0080-417D-85B0-C6481C3EC042}" type="presOf" srcId="{DB6AA8A1-67C8-534C-B7A5-2BD123CEEF9E}" destId="{782C30E5-2DFA-CE46-B504-FBB0A4323848}" srcOrd="0" destOrd="0" presId="urn:microsoft.com/office/officeart/2005/8/layout/cycle1"/>
    <dgm:cxn modelId="{CCEC98A4-2DE4-A647-936B-50BB2DF17C8C}" srcId="{1D7EE44A-108A-B146-B79B-96AF3380203E}" destId="{B072F8CD-C09A-F84F-A692-E22BBCA43C16}" srcOrd="2" destOrd="0" parTransId="{9EEF2EBC-23C0-0A41-A14F-262FEF06451F}" sibTransId="{30A591B7-84DA-5847-8911-BC3C6ED49784}"/>
    <dgm:cxn modelId="{CBD426AC-9E71-4AB6-9ED0-BC4EFD6BF3D5}" type="presOf" srcId="{7ED457C6-AD93-1547-99A0-F93E2FCE43ED}" destId="{1618CFFB-D119-234F-BC68-0D98D750E973}" srcOrd="0" destOrd="0" presId="urn:microsoft.com/office/officeart/2005/8/layout/cycle1"/>
    <dgm:cxn modelId="{93F3FBE4-4D40-4D42-A15D-7AC5F64C3F43}" type="presOf" srcId="{093D766B-5DC1-5C4E-BD68-E13FA74AD82F}" destId="{E06AB34F-E7B0-8946-B5D8-5638C473D77C}" srcOrd="0" destOrd="0" presId="urn:microsoft.com/office/officeart/2005/8/layout/cycle1"/>
    <dgm:cxn modelId="{8E238AE9-30B3-4638-ABDD-276E21DFA794}" type="presOf" srcId="{1D7EE44A-108A-B146-B79B-96AF3380203E}" destId="{10BB65A4-7F15-234E-88E8-14FC06E4A9E7}" srcOrd="0" destOrd="0" presId="urn:microsoft.com/office/officeart/2005/8/layout/cycle1"/>
    <dgm:cxn modelId="{0C0F1852-44CC-45C5-A1DC-8AF4D55A66BA}" type="presParOf" srcId="{10BB65A4-7F15-234E-88E8-14FC06E4A9E7}" destId="{1C32D44E-FBF6-4347-9507-206A2F7A66B0}" srcOrd="0" destOrd="0" presId="urn:microsoft.com/office/officeart/2005/8/layout/cycle1"/>
    <dgm:cxn modelId="{F5A0494A-F263-466C-8403-CCB19FD85483}" type="presParOf" srcId="{10BB65A4-7F15-234E-88E8-14FC06E4A9E7}" destId="{E06AB34F-E7B0-8946-B5D8-5638C473D77C}" srcOrd="1" destOrd="0" presId="urn:microsoft.com/office/officeart/2005/8/layout/cycle1"/>
    <dgm:cxn modelId="{328B0D22-33A6-43A2-8727-C859A10B642B}" type="presParOf" srcId="{10BB65A4-7F15-234E-88E8-14FC06E4A9E7}" destId="{272773EE-A32F-8F42-8581-907BB6935070}" srcOrd="2" destOrd="0" presId="urn:microsoft.com/office/officeart/2005/8/layout/cycle1"/>
    <dgm:cxn modelId="{49F38AB3-51B2-43E0-B30B-2898AF3F39F3}" type="presParOf" srcId="{10BB65A4-7F15-234E-88E8-14FC06E4A9E7}" destId="{CD2FCF6B-B122-2D40-AB56-0DFCF3AEE88E}" srcOrd="3" destOrd="0" presId="urn:microsoft.com/office/officeart/2005/8/layout/cycle1"/>
    <dgm:cxn modelId="{D5C04667-99DC-4366-8B18-E3C6D1FE0AC0}" type="presParOf" srcId="{10BB65A4-7F15-234E-88E8-14FC06E4A9E7}" destId="{B2A6500F-DAD1-C945-A13E-AC30E7AD788F}" srcOrd="4" destOrd="0" presId="urn:microsoft.com/office/officeart/2005/8/layout/cycle1"/>
    <dgm:cxn modelId="{0A56A4AD-15C5-4CD8-B653-667FDB8A187E}" type="presParOf" srcId="{10BB65A4-7F15-234E-88E8-14FC06E4A9E7}" destId="{782C30E5-2DFA-CE46-B504-FBB0A4323848}" srcOrd="5" destOrd="0" presId="urn:microsoft.com/office/officeart/2005/8/layout/cycle1"/>
    <dgm:cxn modelId="{21A927EF-89E0-47AE-9203-A6CE5D5E0D52}" type="presParOf" srcId="{10BB65A4-7F15-234E-88E8-14FC06E4A9E7}" destId="{648AE7BA-7EDA-2C46-A0EB-16F48B63FE97}" srcOrd="6" destOrd="0" presId="urn:microsoft.com/office/officeart/2005/8/layout/cycle1"/>
    <dgm:cxn modelId="{72419E15-8F61-40AE-928B-D1662456B462}" type="presParOf" srcId="{10BB65A4-7F15-234E-88E8-14FC06E4A9E7}" destId="{DF4B7C9D-398E-D046-95F9-E31874A0264F}" srcOrd="7" destOrd="0" presId="urn:microsoft.com/office/officeart/2005/8/layout/cycle1"/>
    <dgm:cxn modelId="{4EE0D322-5B8B-4F47-B043-35CC37564D7A}" type="presParOf" srcId="{10BB65A4-7F15-234E-88E8-14FC06E4A9E7}" destId="{10FDB80F-48EF-6146-802B-CA6A1024DA76}" srcOrd="8" destOrd="0" presId="urn:microsoft.com/office/officeart/2005/8/layout/cycle1"/>
    <dgm:cxn modelId="{4CAD475D-ABCA-440E-9BC0-55513900133C}" type="presParOf" srcId="{10BB65A4-7F15-234E-88E8-14FC06E4A9E7}" destId="{99C13CD4-E38B-494F-874E-1797C62FE72C}" srcOrd="9" destOrd="0" presId="urn:microsoft.com/office/officeart/2005/8/layout/cycle1"/>
    <dgm:cxn modelId="{A765429C-6B36-41FF-BBF6-FD6F72DC4576}" type="presParOf" srcId="{10BB65A4-7F15-234E-88E8-14FC06E4A9E7}" destId="{1618CFFB-D119-234F-BC68-0D98D750E973}" srcOrd="10" destOrd="0" presId="urn:microsoft.com/office/officeart/2005/8/layout/cycle1"/>
    <dgm:cxn modelId="{1CCD703B-78B0-4753-B312-5A6C72BB77F3}" type="presParOf" srcId="{10BB65A4-7F15-234E-88E8-14FC06E4A9E7}" destId="{6F0E42D1-1A19-DB44-974C-45EBC50E9E92}"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D7EE44A-108A-B146-B79B-96AF3380203E}" type="doc">
      <dgm:prSet loTypeId="urn:microsoft.com/office/officeart/2005/8/layout/cycle1" loCatId="" qsTypeId="urn:microsoft.com/office/officeart/2005/8/quickstyle/simple1" qsCatId="simple" csTypeId="urn:microsoft.com/office/officeart/2005/8/colors/colorful1" csCatId="colorful" phldr="1"/>
      <dgm:spPr/>
      <dgm:t>
        <a:bodyPr/>
        <a:lstStyle/>
        <a:p>
          <a:endParaRPr lang="en-US"/>
        </a:p>
      </dgm:t>
    </dgm:pt>
    <dgm:pt modelId="{093D766B-5DC1-5C4E-BD68-E13FA74AD82F}">
      <dgm:prSet phldrT="[Text]" custT="1"/>
      <dgm:spPr/>
      <dgm:t>
        <a:bodyPr/>
        <a:lstStyle/>
        <a:p>
          <a:r>
            <a:rPr lang="en-US" sz="2800" dirty="0">
              <a:latin typeface="Century Gothic" panose="020B0502020202020204" pitchFamily="34" charset="0"/>
            </a:rPr>
            <a:t>Screen</a:t>
          </a:r>
        </a:p>
      </dgm:t>
    </dgm:pt>
    <dgm:pt modelId="{FE77B4CA-FC1B-DC44-AE27-E4F46B193F83}" type="parTrans" cxnId="{3FBF242B-D939-8044-96D8-8FB3C029548C}">
      <dgm:prSet/>
      <dgm:spPr/>
      <dgm:t>
        <a:bodyPr/>
        <a:lstStyle/>
        <a:p>
          <a:endParaRPr lang="en-US" sz="2000"/>
        </a:p>
      </dgm:t>
    </dgm:pt>
    <dgm:pt modelId="{25AB6FD2-53E4-F647-88CA-53B7A7B80C6A}" type="sibTrans" cxnId="{3FBF242B-D939-8044-96D8-8FB3C029548C}">
      <dgm:prSet/>
      <dgm:spPr>
        <a:solidFill>
          <a:srgbClr val="79C14B"/>
        </a:solidFill>
      </dgm:spPr>
      <dgm:t>
        <a:bodyPr/>
        <a:lstStyle/>
        <a:p>
          <a:endParaRPr lang="en-US" sz="2000"/>
        </a:p>
      </dgm:t>
    </dgm:pt>
    <dgm:pt modelId="{89E85D76-F089-0443-A7F3-EEBB2B3DAA40}">
      <dgm:prSet phldrT="[Text]" custT="1"/>
      <dgm:spPr/>
      <dgm:t>
        <a:bodyPr/>
        <a:lstStyle/>
        <a:p>
          <a:r>
            <a:rPr lang="en-US" sz="2800" dirty="0">
              <a:latin typeface="Century Gothic" panose="020B0502020202020204" pitchFamily="34" charset="0"/>
            </a:rPr>
            <a:t>Assess</a:t>
          </a:r>
        </a:p>
      </dgm:t>
    </dgm:pt>
    <dgm:pt modelId="{E8C7BBBF-6CA4-E943-8C75-8A524349A7A6}" type="parTrans" cxnId="{CB8D420D-99B0-FD42-A76A-1E2AFEB85E3E}">
      <dgm:prSet/>
      <dgm:spPr/>
      <dgm:t>
        <a:bodyPr/>
        <a:lstStyle/>
        <a:p>
          <a:endParaRPr lang="en-US" sz="2000"/>
        </a:p>
      </dgm:t>
    </dgm:pt>
    <dgm:pt modelId="{DB6AA8A1-67C8-534C-B7A5-2BD123CEEF9E}" type="sibTrans" cxnId="{CB8D420D-99B0-FD42-A76A-1E2AFEB85E3E}">
      <dgm:prSet/>
      <dgm:spPr>
        <a:solidFill>
          <a:srgbClr val="007D96"/>
        </a:solidFill>
      </dgm:spPr>
      <dgm:t>
        <a:bodyPr/>
        <a:lstStyle/>
        <a:p>
          <a:endParaRPr lang="en-US" sz="2000"/>
        </a:p>
      </dgm:t>
    </dgm:pt>
    <dgm:pt modelId="{B072F8CD-C09A-F84F-A692-E22BBCA43C16}">
      <dgm:prSet phldrT="[Text]" custT="1"/>
      <dgm:spPr/>
      <dgm:t>
        <a:bodyPr/>
        <a:lstStyle/>
        <a:p>
          <a:r>
            <a:rPr lang="en-US" sz="2800" dirty="0">
              <a:latin typeface="Century Gothic" panose="020B0502020202020204" pitchFamily="34" charset="0"/>
            </a:rPr>
            <a:t>Prevention, Shared decision making &amp; treatment </a:t>
          </a:r>
        </a:p>
      </dgm:t>
    </dgm:pt>
    <dgm:pt modelId="{9EEF2EBC-23C0-0A41-A14F-262FEF06451F}" type="parTrans" cxnId="{CCEC98A4-2DE4-A647-936B-50BB2DF17C8C}">
      <dgm:prSet/>
      <dgm:spPr/>
      <dgm:t>
        <a:bodyPr/>
        <a:lstStyle/>
        <a:p>
          <a:endParaRPr lang="en-US" sz="2000"/>
        </a:p>
      </dgm:t>
    </dgm:pt>
    <dgm:pt modelId="{30A591B7-84DA-5847-8911-BC3C6ED49784}" type="sibTrans" cxnId="{CCEC98A4-2DE4-A647-936B-50BB2DF17C8C}">
      <dgm:prSet/>
      <dgm:spPr>
        <a:solidFill>
          <a:srgbClr val="F57D20"/>
        </a:solidFill>
      </dgm:spPr>
      <dgm:t>
        <a:bodyPr/>
        <a:lstStyle/>
        <a:p>
          <a:endParaRPr lang="en-US" sz="2000"/>
        </a:p>
      </dgm:t>
    </dgm:pt>
    <dgm:pt modelId="{7ED457C6-AD93-1547-99A0-F93E2FCE43ED}">
      <dgm:prSet phldrT="[Text]" custT="1"/>
      <dgm:spPr/>
      <dgm:t>
        <a:bodyPr/>
        <a:lstStyle/>
        <a:p>
          <a:r>
            <a:rPr lang="en-US" sz="2800" dirty="0">
              <a:latin typeface="Century Gothic" panose="020B0502020202020204" pitchFamily="34" charset="0"/>
            </a:rPr>
            <a:t>Monitor and Adapt </a:t>
          </a:r>
        </a:p>
      </dgm:t>
    </dgm:pt>
    <dgm:pt modelId="{FCA6307B-3D76-A049-9BDC-6BD5B4BF4DA7}" type="parTrans" cxnId="{46E1A868-BE03-4942-96CB-7028B71AD692}">
      <dgm:prSet/>
      <dgm:spPr/>
      <dgm:t>
        <a:bodyPr/>
        <a:lstStyle/>
        <a:p>
          <a:endParaRPr lang="en-US" sz="2000"/>
        </a:p>
      </dgm:t>
    </dgm:pt>
    <dgm:pt modelId="{27CC452A-5770-9A40-9141-7A18793B131F}" type="sibTrans" cxnId="{46E1A868-BE03-4942-96CB-7028B71AD692}">
      <dgm:prSet/>
      <dgm:spPr>
        <a:solidFill>
          <a:srgbClr val="007D96"/>
        </a:solidFill>
      </dgm:spPr>
      <dgm:t>
        <a:bodyPr/>
        <a:lstStyle/>
        <a:p>
          <a:endParaRPr lang="en-US" sz="2000"/>
        </a:p>
      </dgm:t>
    </dgm:pt>
    <dgm:pt modelId="{10BB65A4-7F15-234E-88E8-14FC06E4A9E7}" type="pres">
      <dgm:prSet presAssocID="{1D7EE44A-108A-B146-B79B-96AF3380203E}" presName="cycle" presStyleCnt="0">
        <dgm:presLayoutVars>
          <dgm:dir/>
          <dgm:resizeHandles val="exact"/>
        </dgm:presLayoutVars>
      </dgm:prSet>
      <dgm:spPr/>
    </dgm:pt>
    <dgm:pt modelId="{1C32D44E-FBF6-4347-9507-206A2F7A66B0}" type="pres">
      <dgm:prSet presAssocID="{093D766B-5DC1-5C4E-BD68-E13FA74AD82F}" presName="dummy" presStyleCnt="0"/>
      <dgm:spPr/>
    </dgm:pt>
    <dgm:pt modelId="{E06AB34F-E7B0-8946-B5D8-5638C473D77C}" type="pres">
      <dgm:prSet presAssocID="{093D766B-5DC1-5C4E-BD68-E13FA74AD82F}" presName="node" presStyleLbl="revTx" presStyleIdx="0" presStyleCnt="4" custScaleX="148915">
        <dgm:presLayoutVars>
          <dgm:bulletEnabled val="1"/>
        </dgm:presLayoutVars>
      </dgm:prSet>
      <dgm:spPr/>
    </dgm:pt>
    <dgm:pt modelId="{272773EE-A32F-8F42-8581-907BB6935070}" type="pres">
      <dgm:prSet presAssocID="{25AB6FD2-53E4-F647-88CA-53B7A7B80C6A}" presName="sibTrans" presStyleLbl="node1" presStyleIdx="0" presStyleCnt="4"/>
      <dgm:spPr/>
    </dgm:pt>
    <dgm:pt modelId="{CD2FCF6B-B122-2D40-AB56-0DFCF3AEE88E}" type="pres">
      <dgm:prSet presAssocID="{89E85D76-F089-0443-A7F3-EEBB2B3DAA40}" presName="dummy" presStyleCnt="0"/>
      <dgm:spPr/>
    </dgm:pt>
    <dgm:pt modelId="{B2A6500F-DAD1-C945-A13E-AC30E7AD788F}" type="pres">
      <dgm:prSet presAssocID="{89E85D76-F089-0443-A7F3-EEBB2B3DAA40}" presName="node" presStyleLbl="revTx" presStyleIdx="1" presStyleCnt="4" custScaleX="67982" custRadScaleRad="108921" custRadScaleInc="-15062">
        <dgm:presLayoutVars>
          <dgm:bulletEnabled val="1"/>
        </dgm:presLayoutVars>
      </dgm:prSet>
      <dgm:spPr/>
    </dgm:pt>
    <dgm:pt modelId="{782C30E5-2DFA-CE46-B504-FBB0A4323848}" type="pres">
      <dgm:prSet presAssocID="{DB6AA8A1-67C8-534C-B7A5-2BD123CEEF9E}" presName="sibTrans" presStyleLbl="node1" presStyleIdx="1" presStyleCnt="4"/>
      <dgm:spPr/>
    </dgm:pt>
    <dgm:pt modelId="{648AE7BA-7EDA-2C46-A0EB-16F48B63FE97}" type="pres">
      <dgm:prSet presAssocID="{B072F8CD-C09A-F84F-A692-E22BBCA43C16}" presName="dummy" presStyleCnt="0"/>
      <dgm:spPr/>
    </dgm:pt>
    <dgm:pt modelId="{DF4B7C9D-398E-D046-95F9-E31874A0264F}" type="pres">
      <dgm:prSet presAssocID="{B072F8CD-C09A-F84F-A692-E22BBCA43C16}" presName="node" presStyleLbl="revTx" presStyleIdx="2" presStyleCnt="4" custScaleX="166961">
        <dgm:presLayoutVars>
          <dgm:bulletEnabled val="1"/>
        </dgm:presLayoutVars>
      </dgm:prSet>
      <dgm:spPr/>
    </dgm:pt>
    <dgm:pt modelId="{10FDB80F-48EF-6146-802B-CA6A1024DA76}" type="pres">
      <dgm:prSet presAssocID="{30A591B7-84DA-5847-8911-BC3C6ED49784}" presName="sibTrans" presStyleLbl="node1" presStyleIdx="2" presStyleCnt="4"/>
      <dgm:spPr/>
    </dgm:pt>
    <dgm:pt modelId="{99C13CD4-E38B-494F-874E-1797C62FE72C}" type="pres">
      <dgm:prSet presAssocID="{7ED457C6-AD93-1547-99A0-F93E2FCE43ED}" presName="dummy" presStyleCnt="0"/>
      <dgm:spPr/>
    </dgm:pt>
    <dgm:pt modelId="{1618CFFB-D119-234F-BC68-0D98D750E973}" type="pres">
      <dgm:prSet presAssocID="{7ED457C6-AD93-1547-99A0-F93E2FCE43ED}" presName="node" presStyleLbl="revTx" presStyleIdx="3" presStyleCnt="4">
        <dgm:presLayoutVars>
          <dgm:bulletEnabled val="1"/>
        </dgm:presLayoutVars>
      </dgm:prSet>
      <dgm:spPr/>
    </dgm:pt>
    <dgm:pt modelId="{6F0E42D1-1A19-DB44-974C-45EBC50E9E92}" type="pres">
      <dgm:prSet presAssocID="{27CC452A-5770-9A40-9141-7A18793B131F}" presName="sibTrans" presStyleLbl="node1" presStyleIdx="3" presStyleCnt="4"/>
      <dgm:spPr/>
    </dgm:pt>
  </dgm:ptLst>
  <dgm:cxnLst>
    <dgm:cxn modelId="{CB8D420D-99B0-FD42-A76A-1E2AFEB85E3E}" srcId="{1D7EE44A-108A-B146-B79B-96AF3380203E}" destId="{89E85D76-F089-0443-A7F3-EEBB2B3DAA40}" srcOrd="1" destOrd="0" parTransId="{E8C7BBBF-6CA4-E943-8C75-8A524349A7A6}" sibTransId="{DB6AA8A1-67C8-534C-B7A5-2BD123CEEF9E}"/>
    <dgm:cxn modelId="{3FBF242B-D939-8044-96D8-8FB3C029548C}" srcId="{1D7EE44A-108A-B146-B79B-96AF3380203E}" destId="{093D766B-5DC1-5C4E-BD68-E13FA74AD82F}" srcOrd="0" destOrd="0" parTransId="{FE77B4CA-FC1B-DC44-AE27-E4F46B193F83}" sibTransId="{25AB6FD2-53E4-F647-88CA-53B7A7B80C6A}"/>
    <dgm:cxn modelId="{A03B6B33-5C5C-4842-BEC4-44B454E87EB5}" type="presOf" srcId="{25AB6FD2-53E4-F647-88CA-53B7A7B80C6A}" destId="{272773EE-A32F-8F42-8581-907BB6935070}" srcOrd="0" destOrd="0" presId="urn:microsoft.com/office/officeart/2005/8/layout/cycle1"/>
    <dgm:cxn modelId="{CB279038-8343-4E97-8023-552D453B02A1}" type="presOf" srcId="{B072F8CD-C09A-F84F-A692-E22BBCA43C16}" destId="{DF4B7C9D-398E-D046-95F9-E31874A0264F}" srcOrd="0" destOrd="0" presId="urn:microsoft.com/office/officeart/2005/8/layout/cycle1"/>
    <dgm:cxn modelId="{0EADE03D-1BCA-4AB4-BE2A-DB12B872A7C9}" type="presOf" srcId="{27CC452A-5770-9A40-9141-7A18793B131F}" destId="{6F0E42D1-1A19-DB44-974C-45EBC50E9E92}" srcOrd="0" destOrd="0" presId="urn:microsoft.com/office/officeart/2005/8/layout/cycle1"/>
    <dgm:cxn modelId="{04032F5F-B487-491C-B724-3443FFA7C41C}" type="presOf" srcId="{30A591B7-84DA-5847-8911-BC3C6ED49784}" destId="{10FDB80F-48EF-6146-802B-CA6A1024DA76}" srcOrd="0" destOrd="0" presId="urn:microsoft.com/office/officeart/2005/8/layout/cycle1"/>
    <dgm:cxn modelId="{CE862343-4E5B-47CB-A7F7-1B447CE50977}" type="presOf" srcId="{89E85D76-F089-0443-A7F3-EEBB2B3DAA40}" destId="{B2A6500F-DAD1-C945-A13E-AC30E7AD788F}" srcOrd="0" destOrd="0" presId="urn:microsoft.com/office/officeart/2005/8/layout/cycle1"/>
    <dgm:cxn modelId="{46E1A868-BE03-4942-96CB-7028B71AD692}" srcId="{1D7EE44A-108A-B146-B79B-96AF3380203E}" destId="{7ED457C6-AD93-1547-99A0-F93E2FCE43ED}" srcOrd="3" destOrd="0" parTransId="{FCA6307B-3D76-A049-9BDC-6BD5B4BF4DA7}" sibTransId="{27CC452A-5770-9A40-9141-7A18793B131F}"/>
    <dgm:cxn modelId="{E1752C4C-0080-417D-85B0-C6481C3EC042}" type="presOf" srcId="{DB6AA8A1-67C8-534C-B7A5-2BD123CEEF9E}" destId="{782C30E5-2DFA-CE46-B504-FBB0A4323848}" srcOrd="0" destOrd="0" presId="urn:microsoft.com/office/officeart/2005/8/layout/cycle1"/>
    <dgm:cxn modelId="{CCEC98A4-2DE4-A647-936B-50BB2DF17C8C}" srcId="{1D7EE44A-108A-B146-B79B-96AF3380203E}" destId="{B072F8CD-C09A-F84F-A692-E22BBCA43C16}" srcOrd="2" destOrd="0" parTransId="{9EEF2EBC-23C0-0A41-A14F-262FEF06451F}" sibTransId="{30A591B7-84DA-5847-8911-BC3C6ED49784}"/>
    <dgm:cxn modelId="{CBD426AC-9E71-4AB6-9ED0-BC4EFD6BF3D5}" type="presOf" srcId="{7ED457C6-AD93-1547-99A0-F93E2FCE43ED}" destId="{1618CFFB-D119-234F-BC68-0D98D750E973}" srcOrd="0" destOrd="0" presId="urn:microsoft.com/office/officeart/2005/8/layout/cycle1"/>
    <dgm:cxn modelId="{93F3FBE4-4D40-4D42-A15D-7AC5F64C3F43}" type="presOf" srcId="{093D766B-5DC1-5C4E-BD68-E13FA74AD82F}" destId="{E06AB34F-E7B0-8946-B5D8-5638C473D77C}" srcOrd="0" destOrd="0" presId="urn:microsoft.com/office/officeart/2005/8/layout/cycle1"/>
    <dgm:cxn modelId="{8E238AE9-30B3-4638-ABDD-276E21DFA794}" type="presOf" srcId="{1D7EE44A-108A-B146-B79B-96AF3380203E}" destId="{10BB65A4-7F15-234E-88E8-14FC06E4A9E7}" srcOrd="0" destOrd="0" presId="urn:microsoft.com/office/officeart/2005/8/layout/cycle1"/>
    <dgm:cxn modelId="{0C0F1852-44CC-45C5-A1DC-8AF4D55A66BA}" type="presParOf" srcId="{10BB65A4-7F15-234E-88E8-14FC06E4A9E7}" destId="{1C32D44E-FBF6-4347-9507-206A2F7A66B0}" srcOrd="0" destOrd="0" presId="urn:microsoft.com/office/officeart/2005/8/layout/cycle1"/>
    <dgm:cxn modelId="{F5A0494A-F263-466C-8403-CCB19FD85483}" type="presParOf" srcId="{10BB65A4-7F15-234E-88E8-14FC06E4A9E7}" destId="{E06AB34F-E7B0-8946-B5D8-5638C473D77C}" srcOrd="1" destOrd="0" presId="urn:microsoft.com/office/officeart/2005/8/layout/cycle1"/>
    <dgm:cxn modelId="{328B0D22-33A6-43A2-8727-C859A10B642B}" type="presParOf" srcId="{10BB65A4-7F15-234E-88E8-14FC06E4A9E7}" destId="{272773EE-A32F-8F42-8581-907BB6935070}" srcOrd="2" destOrd="0" presId="urn:microsoft.com/office/officeart/2005/8/layout/cycle1"/>
    <dgm:cxn modelId="{49F38AB3-51B2-43E0-B30B-2898AF3F39F3}" type="presParOf" srcId="{10BB65A4-7F15-234E-88E8-14FC06E4A9E7}" destId="{CD2FCF6B-B122-2D40-AB56-0DFCF3AEE88E}" srcOrd="3" destOrd="0" presId="urn:microsoft.com/office/officeart/2005/8/layout/cycle1"/>
    <dgm:cxn modelId="{D5C04667-99DC-4366-8B18-E3C6D1FE0AC0}" type="presParOf" srcId="{10BB65A4-7F15-234E-88E8-14FC06E4A9E7}" destId="{B2A6500F-DAD1-C945-A13E-AC30E7AD788F}" srcOrd="4" destOrd="0" presId="urn:microsoft.com/office/officeart/2005/8/layout/cycle1"/>
    <dgm:cxn modelId="{0A56A4AD-15C5-4CD8-B653-667FDB8A187E}" type="presParOf" srcId="{10BB65A4-7F15-234E-88E8-14FC06E4A9E7}" destId="{782C30E5-2DFA-CE46-B504-FBB0A4323848}" srcOrd="5" destOrd="0" presId="urn:microsoft.com/office/officeart/2005/8/layout/cycle1"/>
    <dgm:cxn modelId="{21A927EF-89E0-47AE-9203-A6CE5D5E0D52}" type="presParOf" srcId="{10BB65A4-7F15-234E-88E8-14FC06E4A9E7}" destId="{648AE7BA-7EDA-2C46-A0EB-16F48B63FE97}" srcOrd="6" destOrd="0" presId="urn:microsoft.com/office/officeart/2005/8/layout/cycle1"/>
    <dgm:cxn modelId="{72419E15-8F61-40AE-928B-D1662456B462}" type="presParOf" srcId="{10BB65A4-7F15-234E-88E8-14FC06E4A9E7}" destId="{DF4B7C9D-398E-D046-95F9-E31874A0264F}" srcOrd="7" destOrd="0" presId="urn:microsoft.com/office/officeart/2005/8/layout/cycle1"/>
    <dgm:cxn modelId="{4EE0D322-5B8B-4F47-B043-35CC37564D7A}" type="presParOf" srcId="{10BB65A4-7F15-234E-88E8-14FC06E4A9E7}" destId="{10FDB80F-48EF-6146-802B-CA6A1024DA76}" srcOrd="8" destOrd="0" presId="urn:microsoft.com/office/officeart/2005/8/layout/cycle1"/>
    <dgm:cxn modelId="{4CAD475D-ABCA-440E-9BC0-55513900133C}" type="presParOf" srcId="{10BB65A4-7F15-234E-88E8-14FC06E4A9E7}" destId="{99C13CD4-E38B-494F-874E-1797C62FE72C}" srcOrd="9" destOrd="0" presId="urn:microsoft.com/office/officeart/2005/8/layout/cycle1"/>
    <dgm:cxn modelId="{A765429C-6B36-41FF-BBF6-FD6F72DC4576}" type="presParOf" srcId="{10BB65A4-7F15-234E-88E8-14FC06E4A9E7}" destId="{1618CFFB-D119-234F-BC68-0D98D750E973}" srcOrd="10" destOrd="0" presId="urn:microsoft.com/office/officeart/2005/8/layout/cycle1"/>
    <dgm:cxn modelId="{1CCD703B-78B0-4753-B312-5A6C72BB77F3}" type="presParOf" srcId="{10BB65A4-7F15-234E-88E8-14FC06E4A9E7}" destId="{6F0E42D1-1A19-DB44-974C-45EBC50E9E92}"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1D7EE44A-108A-B146-B79B-96AF3380203E}" type="doc">
      <dgm:prSet loTypeId="urn:microsoft.com/office/officeart/2005/8/layout/cycle1" loCatId="" qsTypeId="urn:microsoft.com/office/officeart/2005/8/quickstyle/simple1" qsCatId="simple" csTypeId="urn:microsoft.com/office/officeart/2005/8/colors/colorful1" csCatId="colorful" phldr="1"/>
      <dgm:spPr/>
      <dgm:t>
        <a:bodyPr/>
        <a:lstStyle/>
        <a:p>
          <a:endParaRPr lang="en-US"/>
        </a:p>
      </dgm:t>
    </dgm:pt>
    <dgm:pt modelId="{093D766B-5DC1-5C4E-BD68-E13FA74AD82F}">
      <dgm:prSet phldrT="[Text]" custT="1"/>
      <dgm:spPr/>
      <dgm:t>
        <a:bodyPr/>
        <a:lstStyle/>
        <a:p>
          <a:r>
            <a:rPr lang="en-US" sz="2800" dirty="0">
              <a:latin typeface="Century Gothic" panose="020B0502020202020204" pitchFamily="34" charset="0"/>
            </a:rPr>
            <a:t>Screen</a:t>
          </a:r>
        </a:p>
      </dgm:t>
    </dgm:pt>
    <dgm:pt modelId="{FE77B4CA-FC1B-DC44-AE27-E4F46B193F83}" type="parTrans" cxnId="{3FBF242B-D939-8044-96D8-8FB3C029548C}">
      <dgm:prSet/>
      <dgm:spPr/>
      <dgm:t>
        <a:bodyPr/>
        <a:lstStyle/>
        <a:p>
          <a:endParaRPr lang="en-US" sz="2000"/>
        </a:p>
      </dgm:t>
    </dgm:pt>
    <dgm:pt modelId="{25AB6FD2-53E4-F647-88CA-53B7A7B80C6A}" type="sibTrans" cxnId="{3FBF242B-D939-8044-96D8-8FB3C029548C}">
      <dgm:prSet/>
      <dgm:spPr>
        <a:solidFill>
          <a:srgbClr val="79C14B"/>
        </a:solidFill>
      </dgm:spPr>
      <dgm:t>
        <a:bodyPr/>
        <a:lstStyle/>
        <a:p>
          <a:endParaRPr lang="en-US" sz="2000"/>
        </a:p>
      </dgm:t>
    </dgm:pt>
    <dgm:pt modelId="{89E85D76-F089-0443-A7F3-EEBB2B3DAA40}">
      <dgm:prSet phldrT="[Text]" custT="1"/>
      <dgm:spPr/>
      <dgm:t>
        <a:bodyPr/>
        <a:lstStyle/>
        <a:p>
          <a:r>
            <a:rPr lang="en-US" sz="2800" dirty="0">
              <a:latin typeface="Century Gothic" panose="020B0502020202020204" pitchFamily="34" charset="0"/>
            </a:rPr>
            <a:t>Assess</a:t>
          </a:r>
        </a:p>
      </dgm:t>
    </dgm:pt>
    <dgm:pt modelId="{E8C7BBBF-6CA4-E943-8C75-8A524349A7A6}" type="parTrans" cxnId="{CB8D420D-99B0-FD42-A76A-1E2AFEB85E3E}">
      <dgm:prSet/>
      <dgm:spPr/>
      <dgm:t>
        <a:bodyPr/>
        <a:lstStyle/>
        <a:p>
          <a:endParaRPr lang="en-US" sz="2000"/>
        </a:p>
      </dgm:t>
    </dgm:pt>
    <dgm:pt modelId="{DB6AA8A1-67C8-534C-B7A5-2BD123CEEF9E}" type="sibTrans" cxnId="{CB8D420D-99B0-FD42-A76A-1E2AFEB85E3E}">
      <dgm:prSet/>
      <dgm:spPr>
        <a:solidFill>
          <a:srgbClr val="007D96"/>
        </a:solidFill>
      </dgm:spPr>
      <dgm:t>
        <a:bodyPr/>
        <a:lstStyle/>
        <a:p>
          <a:endParaRPr lang="en-US" sz="2000"/>
        </a:p>
      </dgm:t>
    </dgm:pt>
    <dgm:pt modelId="{B072F8CD-C09A-F84F-A692-E22BBCA43C16}">
      <dgm:prSet phldrT="[Text]" custT="1"/>
      <dgm:spPr/>
      <dgm:t>
        <a:bodyPr/>
        <a:lstStyle/>
        <a:p>
          <a:r>
            <a:rPr lang="en-US" sz="2800" dirty="0">
              <a:latin typeface="Century Gothic" panose="020B0502020202020204" pitchFamily="34" charset="0"/>
            </a:rPr>
            <a:t>Prevention, Shared decision making &amp; treatment </a:t>
          </a:r>
        </a:p>
      </dgm:t>
    </dgm:pt>
    <dgm:pt modelId="{9EEF2EBC-23C0-0A41-A14F-262FEF06451F}" type="parTrans" cxnId="{CCEC98A4-2DE4-A647-936B-50BB2DF17C8C}">
      <dgm:prSet/>
      <dgm:spPr/>
      <dgm:t>
        <a:bodyPr/>
        <a:lstStyle/>
        <a:p>
          <a:endParaRPr lang="en-US" sz="2000"/>
        </a:p>
      </dgm:t>
    </dgm:pt>
    <dgm:pt modelId="{30A591B7-84DA-5847-8911-BC3C6ED49784}" type="sibTrans" cxnId="{CCEC98A4-2DE4-A647-936B-50BB2DF17C8C}">
      <dgm:prSet/>
      <dgm:spPr>
        <a:solidFill>
          <a:srgbClr val="F57D20"/>
        </a:solidFill>
      </dgm:spPr>
      <dgm:t>
        <a:bodyPr/>
        <a:lstStyle/>
        <a:p>
          <a:endParaRPr lang="en-US" sz="2000"/>
        </a:p>
      </dgm:t>
    </dgm:pt>
    <dgm:pt modelId="{7ED457C6-AD93-1547-99A0-F93E2FCE43ED}">
      <dgm:prSet phldrT="[Text]" custT="1"/>
      <dgm:spPr/>
      <dgm:t>
        <a:bodyPr/>
        <a:lstStyle/>
        <a:p>
          <a:r>
            <a:rPr lang="en-US" sz="2800" dirty="0">
              <a:latin typeface="Century Gothic" panose="020B0502020202020204" pitchFamily="34" charset="0"/>
            </a:rPr>
            <a:t>Monitor and Adapt </a:t>
          </a:r>
        </a:p>
      </dgm:t>
    </dgm:pt>
    <dgm:pt modelId="{FCA6307B-3D76-A049-9BDC-6BD5B4BF4DA7}" type="parTrans" cxnId="{46E1A868-BE03-4942-96CB-7028B71AD692}">
      <dgm:prSet/>
      <dgm:spPr/>
      <dgm:t>
        <a:bodyPr/>
        <a:lstStyle/>
        <a:p>
          <a:endParaRPr lang="en-US" sz="2000"/>
        </a:p>
      </dgm:t>
    </dgm:pt>
    <dgm:pt modelId="{27CC452A-5770-9A40-9141-7A18793B131F}" type="sibTrans" cxnId="{46E1A868-BE03-4942-96CB-7028B71AD692}">
      <dgm:prSet/>
      <dgm:spPr>
        <a:solidFill>
          <a:srgbClr val="007D96"/>
        </a:solidFill>
      </dgm:spPr>
      <dgm:t>
        <a:bodyPr/>
        <a:lstStyle/>
        <a:p>
          <a:endParaRPr lang="en-US" sz="2000"/>
        </a:p>
      </dgm:t>
    </dgm:pt>
    <dgm:pt modelId="{10BB65A4-7F15-234E-88E8-14FC06E4A9E7}" type="pres">
      <dgm:prSet presAssocID="{1D7EE44A-108A-B146-B79B-96AF3380203E}" presName="cycle" presStyleCnt="0">
        <dgm:presLayoutVars>
          <dgm:dir/>
          <dgm:resizeHandles val="exact"/>
        </dgm:presLayoutVars>
      </dgm:prSet>
      <dgm:spPr/>
    </dgm:pt>
    <dgm:pt modelId="{1C32D44E-FBF6-4347-9507-206A2F7A66B0}" type="pres">
      <dgm:prSet presAssocID="{093D766B-5DC1-5C4E-BD68-E13FA74AD82F}" presName="dummy" presStyleCnt="0"/>
      <dgm:spPr/>
    </dgm:pt>
    <dgm:pt modelId="{E06AB34F-E7B0-8946-B5D8-5638C473D77C}" type="pres">
      <dgm:prSet presAssocID="{093D766B-5DC1-5C4E-BD68-E13FA74AD82F}" presName="node" presStyleLbl="revTx" presStyleIdx="0" presStyleCnt="4" custScaleX="148915">
        <dgm:presLayoutVars>
          <dgm:bulletEnabled val="1"/>
        </dgm:presLayoutVars>
      </dgm:prSet>
      <dgm:spPr/>
    </dgm:pt>
    <dgm:pt modelId="{272773EE-A32F-8F42-8581-907BB6935070}" type="pres">
      <dgm:prSet presAssocID="{25AB6FD2-53E4-F647-88CA-53B7A7B80C6A}" presName="sibTrans" presStyleLbl="node1" presStyleIdx="0" presStyleCnt="4"/>
      <dgm:spPr/>
    </dgm:pt>
    <dgm:pt modelId="{CD2FCF6B-B122-2D40-AB56-0DFCF3AEE88E}" type="pres">
      <dgm:prSet presAssocID="{89E85D76-F089-0443-A7F3-EEBB2B3DAA40}" presName="dummy" presStyleCnt="0"/>
      <dgm:spPr/>
    </dgm:pt>
    <dgm:pt modelId="{B2A6500F-DAD1-C945-A13E-AC30E7AD788F}" type="pres">
      <dgm:prSet presAssocID="{89E85D76-F089-0443-A7F3-EEBB2B3DAA40}" presName="node" presStyleLbl="revTx" presStyleIdx="1" presStyleCnt="4" custScaleX="67982" custRadScaleRad="108921" custRadScaleInc="-15062">
        <dgm:presLayoutVars>
          <dgm:bulletEnabled val="1"/>
        </dgm:presLayoutVars>
      </dgm:prSet>
      <dgm:spPr/>
    </dgm:pt>
    <dgm:pt modelId="{782C30E5-2DFA-CE46-B504-FBB0A4323848}" type="pres">
      <dgm:prSet presAssocID="{DB6AA8A1-67C8-534C-B7A5-2BD123CEEF9E}" presName="sibTrans" presStyleLbl="node1" presStyleIdx="1" presStyleCnt="4"/>
      <dgm:spPr/>
    </dgm:pt>
    <dgm:pt modelId="{648AE7BA-7EDA-2C46-A0EB-16F48B63FE97}" type="pres">
      <dgm:prSet presAssocID="{B072F8CD-C09A-F84F-A692-E22BBCA43C16}" presName="dummy" presStyleCnt="0"/>
      <dgm:spPr/>
    </dgm:pt>
    <dgm:pt modelId="{DF4B7C9D-398E-D046-95F9-E31874A0264F}" type="pres">
      <dgm:prSet presAssocID="{B072F8CD-C09A-F84F-A692-E22BBCA43C16}" presName="node" presStyleLbl="revTx" presStyleIdx="2" presStyleCnt="4" custScaleX="166961">
        <dgm:presLayoutVars>
          <dgm:bulletEnabled val="1"/>
        </dgm:presLayoutVars>
      </dgm:prSet>
      <dgm:spPr/>
    </dgm:pt>
    <dgm:pt modelId="{10FDB80F-48EF-6146-802B-CA6A1024DA76}" type="pres">
      <dgm:prSet presAssocID="{30A591B7-84DA-5847-8911-BC3C6ED49784}" presName="sibTrans" presStyleLbl="node1" presStyleIdx="2" presStyleCnt="4"/>
      <dgm:spPr/>
    </dgm:pt>
    <dgm:pt modelId="{99C13CD4-E38B-494F-874E-1797C62FE72C}" type="pres">
      <dgm:prSet presAssocID="{7ED457C6-AD93-1547-99A0-F93E2FCE43ED}" presName="dummy" presStyleCnt="0"/>
      <dgm:spPr/>
    </dgm:pt>
    <dgm:pt modelId="{1618CFFB-D119-234F-BC68-0D98D750E973}" type="pres">
      <dgm:prSet presAssocID="{7ED457C6-AD93-1547-99A0-F93E2FCE43ED}" presName="node" presStyleLbl="revTx" presStyleIdx="3" presStyleCnt="4">
        <dgm:presLayoutVars>
          <dgm:bulletEnabled val="1"/>
        </dgm:presLayoutVars>
      </dgm:prSet>
      <dgm:spPr/>
    </dgm:pt>
    <dgm:pt modelId="{6F0E42D1-1A19-DB44-974C-45EBC50E9E92}" type="pres">
      <dgm:prSet presAssocID="{27CC452A-5770-9A40-9141-7A18793B131F}" presName="sibTrans" presStyleLbl="node1" presStyleIdx="3" presStyleCnt="4"/>
      <dgm:spPr/>
    </dgm:pt>
  </dgm:ptLst>
  <dgm:cxnLst>
    <dgm:cxn modelId="{CB8D420D-99B0-FD42-A76A-1E2AFEB85E3E}" srcId="{1D7EE44A-108A-B146-B79B-96AF3380203E}" destId="{89E85D76-F089-0443-A7F3-EEBB2B3DAA40}" srcOrd="1" destOrd="0" parTransId="{E8C7BBBF-6CA4-E943-8C75-8A524349A7A6}" sibTransId="{DB6AA8A1-67C8-534C-B7A5-2BD123CEEF9E}"/>
    <dgm:cxn modelId="{3FBF242B-D939-8044-96D8-8FB3C029548C}" srcId="{1D7EE44A-108A-B146-B79B-96AF3380203E}" destId="{093D766B-5DC1-5C4E-BD68-E13FA74AD82F}" srcOrd="0" destOrd="0" parTransId="{FE77B4CA-FC1B-DC44-AE27-E4F46B193F83}" sibTransId="{25AB6FD2-53E4-F647-88CA-53B7A7B80C6A}"/>
    <dgm:cxn modelId="{A03B6B33-5C5C-4842-BEC4-44B454E87EB5}" type="presOf" srcId="{25AB6FD2-53E4-F647-88CA-53B7A7B80C6A}" destId="{272773EE-A32F-8F42-8581-907BB6935070}" srcOrd="0" destOrd="0" presId="urn:microsoft.com/office/officeart/2005/8/layout/cycle1"/>
    <dgm:cxn modelId="{CB279038-8343-4E97-8023-552D453B02A1}" type="presOf" srcId="{B072F8CD-C09A-F84F-A692-E22BBCA43C16}" destId="{DF4B7C9D-398E-D046-95F9-E31874A0264F}" srcOrd="0" destOrd="0" presId="urn:microsoft.com/office/officeart/2005/8/layout/cycle1"/>
    <dgm:cxn modelId="{0EADE03D-1BCA-4AB4-BE2A-DB12B872A7C9}" type="presOf" srcId="{27CC452A-5770-9A40-9141-7A18793B131F}" destId="{6F0E42D1-1A19-DB44-974C-45EBC50E9E92}" srcOrd="0" destOrd="0" presId="urn:microsoft.com/office/officeart/2005/8/layout/cycle1"/>
    <dgm:cxn modelId="{04032F5F-B487-491C-B724-3443FFA7C41C}" type="presOf" srcId="{30A591B7-84DA-5847-8911-BC3C6ED49784}" destId="{10FDB80F-48EF-6146-802B-CA6A1024DA76}" srcOrd="0" destOrd="0" presId="urn:microsoft.com/office/officeart/2005/8/layout/cycle1"/>
    <dgm:cxn modelId="{CE862343-4E5B-47CB-A7F7-1B447CE50977}" type="presOf" srcId="{89E85D76-F089-0443-A7F3-EEBB2B3DAA40}" destId="{B2A6500F-DAD1-C945-A13E-AC30E7AD788F}" srcOrd="0" destOrd="0" presId="urn:microsoft.com/office/officeart/2005/8/layout/cycle1"/>
    <dgm:cxn modelId="{46E1A868-BE03-4942-96CB-7028B71AD692}" srcId="{1D7EE44A-108A-B146-B79B-96AF3380203E}" destId="{7ED457C6-AD93-1547-99A0-F93E2FCE43ED}" srcOrd="3" destOrd="0" parTransId="{FCA6307B-3D76-A049-9BDC-6BD5B4BF4DA7}" sibTransId="{27CC452A-5770-9A40-9141-7A18793B131F}"/>
    <dgm:cxn modelId="{E1752C4C-0080-417D-85B0-C6481C3EC042}" type="presOf" srcId="{DB6AA8A1-67C8-534C-B7A5-2BD123CEEF9E}" destId="{782C30E5-2DFA-CE46-B504-FBB0A4323848}" srcOrd="0" destOrd="0" presId="urn:microsoft.com/office/officeart/2005/8/layout/cycle1"/>
    <dgm:cxn modelId="{CCEC98A4-2DE4-A647-936B-50BB2DF17C8C}" srcId="{1D7EE44A-108A-B146-B79B-96AF3380203E}" destId="{B072F8CD-C09A-F84F-A692-E22BBCA43C16}" srcOrd="2" destOrd="0" parTransId="{9EEF2EBC-23C0-0A41-A14F-262FEF06451F}" sibTransId="{30A591B7-84DA-5847-8911-BC3C6ED49784}"/>
    <dgm:cxn modelId="{CBD426AC-9E71-4AB6-9ED0-BC4EFD6BF3D5}" type="presOf" srcId="{7ED457C6-AD93-1547-99A0-F93E2FCE43ED}" destId="{1618CFFB-D119-234F-BC68-0D98D750E973}" srcOrd="0" destOrd="0" presId="urn:microsoft.com/office/officeart/2005/8/layout/cycle1"/>
    <dgm:cxn modelId="{93F3FBE4-4D40-4D42-A15D-7AC5F64C3F43}" type="presOf" srcId="{093D766B-5DC1-5C4E-BD68-E13FA74AD82F}" destId="{E06AB34F-E7B0-8946-B5D8-5638C473D77C}" srcOrd="0" destOrd="0" presId="urn:microsoft.com/office/officeart/2005/8/layout/cycle1"/>
    <dgm:cxn modelId="{8E238AE9-30B3-4638-ABDD-276E21DFA794}" type="presOf" srcId="{1D7EE44A-108A-B146-B79B-96AF3380203E}" destId="{10BB65A4-7F15-234E-88E8-14FC06E4A9E7}" srcOrd="0" destOrd="0" presId="urn:microsoft.com/office/officeart/2005/8/layout/cycle1"/>
    <dgm:cxn modelId="{0C0F1852-44CC-45C5-A1DC-8AF4D55A66BA}" type="presParOf" srcId="{10BB65A4-7F15-234E-88E8-14FC06E4A9E7}" destId="{1C32D44E-FBF6-4347-9507-206A2F7A66B0}" srcOrd="0" destOrd="0" presId="urn:microsoft.com/office/officeart/2005/8/layout/cycle1"/>
    <dgm:cxn modelId="{F5A0494A-F263-466C-8403-CCB19FD85483}" type="presParOf" srcId="{10BB65A4-7F15-234E-88E8-14FC06E4A9E7}" destId="{E06AB34F-E7B0-8946-B5D8-5638C473D77C}" srcOrd="1" destOrd="0" presId="urn:microsoft.com/office/officeart/2005/8/layout/cycle1"/>
    <dgm:cxn modelId="{328B0D22-33A6-43A2-8727-C859A10B642B}" type="presParOf" srcId="{10BB65A4-7F15-234E-88E8-14FC06E4A9E7}" destId="{272773EE-A32F-8F42-8581-907BB6935070}" srcOrd="2" destOrd="0" presId="urn:microsoft.com/office/officeart/2005/8/layout/cycle1"/>
    <dgm:cxn modelId="{49F38AB3-51B2-43E0-B30B-2898AF3F39F3}" type="presParOf" srcId="{10BB65A4-7F15-234E-88E8-14FC06E4A9E7}" destId="{CD2FCF6B-B122-2D40-AB56-0DFCF3AEE88E}" srcOrd="3" destOrd="0" presId="urn:microsoft.com/office/officeart/2005/8/layout/cycle1"/>
    <dgm:cxn modelId="{D5C04667-99DC-4366-8B18-E3C6D1FE0AC0}" type="presParOf" srcId="{10BB65A4-7F15-234E-88E8-14FC06E4A9E7}" destId="{B2A6500F-DAD1-C945-A13E-AC30E7AD788F}" srcOrd="4" destOrd="0" presId="urn:microsoft.com/office/officeart/2005/8/layout/cycle1"/>
    <dgm:cxn modelId="{0A56A4AD-15C5-4CD8-B653-667FDB8A187E}" type="presParOf" srcId="{10BB65A4-7F15-234E-88E8-14FC06E4A9E7}" destId="{782C30E5-2DFA-CE46-B504-FBB0A4323848}" srcOrd="5" destOrd="0" presId="urn:microsoft.com/office/officeart/2005/8/layout/cycle1"/>
    <dgm:cxn modelId="{21A927EF-89E0-47AE-9203-A6CE5D5E0D52}" type="presParOf" srcId="{10BB65A4-7F15-234E-88E8-14FC06E4A9E7}" destId="{648AE7BA-7EDA-2C46-A0EB-16F48B63FE97}" srcOrd="6" destOrd="0" presId="urn:microsoft.com/office/officeart/2005/8/layout/cycle1"/>
    <dgm:cxn modelId="{72419E15-8F61-40AE-928B-D1662456B462}" type="presParOf" srcId="{10BB65A4-7F15-234E-88E8-14FC06E4A9E7}" destId="{DF4B7C9D-398E-D046-95F9-E31874A0264F}" srcOrd="7" destOrd="0" presId="urn:microsoft.com/office/officeart/2005/8/layout/cycle1"/>
    <dgm:cxn modelId="{4EE0D322-5B8B-4F47-B043-35CC37564D7A}" type="presParOf" srcId="{10BB65A4-7F15-234E-88E8-14FC06E4A9E7}" destId="{10FDB80F-48EF-6146-802B-CA6A1024DA76}" srcOrd="8" destOrd="0" presId="urn:microsoft.com/office/officeart/2005/8/layout/cycle1"/>
    <dgm:cxn modelId="{4CAD475D-ABCA-440E-9BC0-55513900133C}" type="presParOf" srcId="{10BB65A4-7F15-234E-88E8-14FC06E4A9E7}" destId="{99C13CD4-E38B-494F-874E-1797C62FE72C}" srcOrd="9" destOrd="0" presId="urn:microsoft.com/office/officeart/2005/8/layout/cycle1"/>
    <dgm:cxn modelId="{A765429C-6B36-41FF-BBF6-FD6F72DC4576}" type="presParOf" srcId="{10BB65A4-7F15-234E-88E8-14FC06E4A9E7}" destId="{1618CFFB-D119-234F-BC68-0D98D750E973}" srcOrd="10" destOrd="0" presId="urn:microsoft.com/office/officeart/2005/8/layout/cycle1"/>
    <dgm:cxn modelId="{1CCD703B-78B0-4753-B312-5A6C72BB77F3}" type="presParOf" srcId="{10BB65A4-7F15-234E-88E8-14FC06E4A9E7}" destId="{6F0E42D1-1A19-DB44-974C-45EBC50E9E92}"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1D7EE44A-108A-B146-B79B-96AF3380203E}" type="doc">
      <dgm:prSet loTypeId="urn:microsoft.com/office/officeart/2005/8/layout/cycle1" loCatId="" qsTypeId="urn:microsoft.com/office/officeart/2005/8/quickstyle/simple1" qsCatId="simple" csTypeId="urn:microsoft.com/office/officeart/2005/8/colors/colorful1" csCatId="colorful" phldr="1"/>
      <dgm:spPr/>
      <dgm:t>
        <a:bodyPr/>
        <a:lstStyle/>
        <a:p>
          <a:endParaRPr lang="en-US"/>
        </a:p>
      </dgm:t>
    </dgm:pt>
    <dgm:pt modelId="{093D766B-5DC1-5C4E-BD68-E13FA74AD82F}">
      <dgm:prSet phldrT="[Text]" custT="1"/>
      <dgm:spPr/>
      <dgm:t>
        <a:bodyPr/>
        <a:lstStyle/>
        <a:p>
          <a:r>
            <a:rPr lang="en-US" sz="2800" dirty="0">
              <a:latin typeface="Century Gothic" panose="020B0502020202020204" pitchFamily="34" charset="0"/>
            </a:rPr>
            <a:t>Screen</a:t>
          </a:r>
        </a:p>
      </dgm:t>
    </dgm:pt>
    <dgm:pt modelId="{FE77B4CA-FC1B-DC44-AE27-E4F46B193F83}" type="parTrans" cxnId="{3FBF242B-D939-8044-96D8-8FB3C029548C}">
      <dgm:prSet/>
      <dgm:spPr/>
      <dgm:t>
        <a:bodyPr/>
        <a:lstStyle/>
        <a:p>
          <a:endParaRPr lang="en-US" sz="2000"/>
        </a:p>
      </dgm:t>
    </dgm:pt>
    <dgm:pt modelId="{25AB6FD2-53E4-F647-88CA-53B7A7B80C6A}" type="sibTrans" cxnId="{3FBF242B-D939-8044-96D8-8FB3C029548C}">
      <dgm:prSet/>
      <dgm:spPr>
        <a:solidFill>
          <a:srgbClr val="79C14B"/>
        </a:solidFill>
      </dgm:spPr>
      <dgm:t>
        <a:bodyPr/>
        <a:lstStyle/>
        <a:p>
          <a:endParaRPr lang="en-US" sz="2000"/>
        </a:p>
      </dgm:t>
    </dgm:pt>
    <dgm:pt modelId="{89E85D76-F089-0443-A7F3-EEBB2B3DAA40}">
      <dgm:prSet phldrT="[Text]" custT="1"/>
      <dgm:spPr/>
      <dgm:t>
        <a:bodyPr/>
        <a:lstStyle/>
        <a:p>
          <a:r>
            <a:rPr lang="en-US" sz="2800" dirty="0">
              <a:latin typeface="Century Gothic" panose="020B0502020202020204" pitchFamily="34" charset="0"/>
            </a:rPr>
            <a:t>Assess</a:t>
          </a:r>
        </a:p>
      </dgm:t>
    </dgm:pt>
    <dgm:pt modelId="{E8C7BBBF-6CA4-E943-8C75-8A524349A7A6}" type="parTrans" cxnId="{CB8D420D-99B0-FD42-A76A-1E2AFEB85E3E}">
      <dgm:prSet/>
      <dgm:spPr/>
      <dgm:t>
        <a:bodyPr/>
        <a:lstStyle/>
        <a:p>
          <a:endParaRPr lang="en-US" sz="2000"/>
        </a:p>
      </dgm:t>
    </dgm:pt>
    <dgm:pt modelId="{DB6AA8A1-67C8-534C-B7A5-2BD123CEEF9E}" type="sibTrans" cxnId="{CB8D420D-99B0-FD42-A76A-1E2AFEB85E3E}">
      <dgm:prSet/>
      <dgm:spPr>
        <a:solidFill>
          <a:srgbClr val="007D96"/>
        </a:solidFill>
      </dgm:spPr>
      <dgm:t>
        <a:bodyPr/>
        <a:lstStyle/>
        <a:p>
          <a:endParaRPr lang="en-US" sz="2000"/>
        </a:p>
      </dgm:t>
    </dgm:pt>
    <dgm:pt modelId="{B072F8CD-C09A-F84F-A692-E22BBCA43C16}">
      <dgm:prSet phldrT="[Text]" custT="1"/>
      <dgm:spPr/>
      <dgm:t>
        <a:bodyPr/>
        <a:lstStyle/>
        <a:p>
          <a:r>
            <a:rPr lang="en-US" sz="2800" dirty="0">
              <a:latin typeface="Century Gothic" panose="020B0502020202020204" pitchFamily="34" charset="0"/>
            </a:rPr>
            <a:t>Prevention, Shared decision making &amp; treatment </a:t>
          </a:r>
        </a:p>
      </dgm:t>
    </dgm:pt>
    <dgm:pt modelId="{9EEF2EBC-23C0-0A41-A14F-262FEF06451F}" type="parTrans" cxnId="{CCEC98A4-2DE4-A647-936B-50BB2DF17C8C}">
      <dgm:prSet/>
      <dgm:spPr/>
      <dgm:t>
        <a:bodyPr/>
        <a:lstStyle/>
        <a:p>
          <a:endParaRPr lang="en-US" sz="2000"/>
        </a:p>
      </dgm:t>
    </dgm:pt>
    <dgm:pt modelId="{30A591B7-84DA-5847-8911-BC3C6ED49784}" type="sibTrans" cxnId="{CCEC98A4-2DE4-A647-936B-50BB2DF17C8C}">
      <dgm:prSet/>
      <dgm:spPr>
        <a:solidFill>
          <a:srgbClr val="F57D20"/>
        </a:solidFill>
      </dgm:spPr>
      <dgm:t>
        <a:bodyPr/>
        <a:lstStyle/>
        <a:p>
          <a:endParaRPr lang="en-US" sz="2000"/>
        </a:p>
      </dgm:t>
    </dgm:pt>
    <dgm:pt modelId="{7ED457C6-AD93-1547-99A0-F93E2FCE43ED}">
      <dgm:prSet phldrT="[Text]" custT="1"/>
      <dgm:spPr/>
      <dgm:t>
        <a:bodyPr/>
        <a:lstStyle/>
        <a:p>
          <a:r>
            <a:rPr lang="en-US" sz="2800" dirty="0">
              <a:latin typeface="Century Gothic" panose="020B0502020202020204" pitchFamily="34" charset="0"/>
            </a:rPr>
            <a:t>Monitor and Adapt </a:t>
          </a:r>
        </a:p>
      </dgm:t>
    </dgm:pt>
    <dgm:pt modelId="{FCA6307B-3D76-A049-9BDC-6BD5B4BF4DA7}" type="parTrans" cxnId="{46E1A868-BE03-4942-96CB-7028B71AD692}">
      <dgm:prSet/>
      <dgm:spPr/>
      <dgm:t>
        <a:bodyPr/>
        <a:lstStyle/>
        <a:p>
          <a:endParaRPr lang="en-US" sz="2000"/>
        </a:p>
      </dgm:t>
    </dgm:pt>
    <dgm:pt modelId="{27CC452A-5770-9A40-9141-7A18793B131F}" type="sibTrans" cxnId="{46E1A868-BE03-4942-96CB-7028B71AD692}">
      <dgm:prSet/>
      <dgm:spPr>
        <a:solidFill>
          <a:srgbClr val="007D96"/>
        </a:solidFill>
      </dgm:spPr>
      <dgm:t>
        <a:bodyPr/>
        <a:lstStyle/>
        <a:p>
          <a:endParaRPr lang="en-US" sz="2000"/>
        </a:p>
      </dgm:t>
    </dgm:pt>
    <dgm:pt modelId="{10BB65A4-7F15-234E-88E8-14FC06E4A9E7}" type="pres">
      <dgm:prSet presAssocID="{1D7EE44A-108A-B146-B79B-96AF3380203E}" presName="cycle" presStyleCnt="0">
        <dgm:presLayoutVars>
          <dgm:dir/>
          <dgm:resizeHandles val="exact"/>
        </dgm:presLayoutVars>
      </dgm:prSet>
      <dgm:spPr/>
    </dgm:pt>
    <dgm:pt modelId="{1C32D44E-FBF6-4347-9507-206A2F7A66B0}" type="pres">
      <dgm:prSet presAssocID="{093D766B-5DC1-5C4E-BD68-E13FA74AD82F}" presName="dummy" presStyleCnt="0"/>
      <dgm:spPr/>
    </dgm:pt>
    <dgm:pt modelId="{E06AB34F-E7B0-8946-B5D8-5638C473D77C}" type="pres">
      <dgm:prSet presAssocID="{093D766B-5DC1-5C4E-BD68-E13FA74AD82F}" presName="node" presStyleLbl="revTx" presStyleIdx="0" presStyleCnt="4" custScaleX="148915">
        <dgm:presLayoutVars>
          <dgm:bulletEnabled val="1"/>
        </dgm:presLayoutVars>
      </dgm:prSet>
      <dgm:spPr/>
    </dgm:pt>
    <dgm:pt modelId="{272773EE-A32F-8F42-8581-907BB6935070}" type="pres">
      <dgm:prSet presAssocID="{25AB6FD2-53E4-F647-88CA-53B7A7B80C6A}" presName="sibTrans" presStyleLbl="node1" presStyleIdx="0" presStyleCnt="4"/>
      <dgm:spPr/>
    </dgm:pt>
    <dgm:pt modelId="{CD2FCF6B-B122-2D40-AB56-0DFCF3AEE88E}" type="pres">
      <dgm:prSet presAssocID="{89E85D76-F089-0443-A7F3-EEBB2B3DAA40}" presName="dummy" presStyleCnt="0"/>
      <dgm:spPr/>
    </dgm:pt>
    <dgm:pt modelId="{B2A6500F-DAD1-C945-A13E-AC30E7AD788F}" type="pres">
      <dgm:prSet presAssocID="{89E85D76-F089-0443-A7F3-EEBB2B3DAA40}" presName="node" presStyleLbl="revTx" presStyleIdx="1" presStyleCnt="4" custScaleX="67982" custRadScaleRad="108921" custRadScaleInc="-15062">
        <dgm:presLayoutVars>
          <dgm:bulletEnabled val="1"/>
        </dgm:presLayoutVars>
      </dgm:prSet>
      <dgm:spPr/>
    </dgm:pt>
    <dgm:pt modelId="{782C30E5-2DFA-CE46-B504-FBB0A4323848}" type="pres">
      <dgm:prSet presAssocID="{DB6AA8A1-67C8-534C-B7A5-2BD123CEEF9E}" presName="sibTrans" presStyleLbl="node1" presStyleIdx="1" presStyleCnt="4"/>
      <dgm:spPr/>
    </dgm:pt>
    <dgm:pt modelId="{648AE7BA-7EDA-2C46-A0EB-16F48B63FE97}" type="pres">
      <dgm:prSet presAssocID="{B072F8CD-C09A-F84F-A692-E22BBCA43C16}" presName="dummy" presStyleCnt="0"/>
      <dgm:spPr/>
    </dgm:pt>
    <dgm:pt modelId="{DF4B7C9D-398E-D046-95F9-E31874A0264F}" type="pres">
      <dgm:prSet presAssocID="{B072F8CD-C09A-F84F-A692-E22BBCA43C16}" presName="node" presStyleLbl="revTx" presStyleIdx="2" presStyleCnt="4" custScaleX="166961">
        <dgm:presLayoutVars>
          <dgm:bulletEnabled val="1"/>
        </dgm:presLayoutVars>
      </dgm:prSet>
      <dgm:spPr/>
    </dgm:pt>
    <dgm:pt modelId="{10FDB80F-48EF-6146-802B-CA6A1024DA76}" type="pres">
      <dgm:prSet presAssocID="{30A591B7-84DA-5847-8911-BC3C6ED49784}" presName="sibTrans" presStyleLbl="node1" presStyleIdx="2" presStyleCnt="4"/>
      <dgm:spPr/>
    </dgm:pt>
    <dgm:pt modelId="{99C13CD4-E38B-494F-874E-1797C62FE72C}" type="pres">
      <dgm:prSet presAssocID="{7ED457C6-AD93-1547-99A0-F93E2FCE43ED}" presName="dummy" presStyleCnt="0"/>
      <dgm:spPr/>
    </dgm:pt>
    <dgm:pt modelId="{1618CFFB-D119-234F-BC68-0D98D750E973}" type="pres">
      <dgm:prSet presAssocID="{7ED457C6-AD93-1547-99A0-F93E2FCE43ED}" presName="node" presStyleLbl="revTx" presStyleIdx="3" presStyleCnt="4">
        <dgm:presLayoutVars>
          <dgm:bulletEnabled val="1"/>
        </dgm:presLayoutVars>
      </dgm:prSet>
      <dgm:spPr/>
    </dgm:pt>
    <dgm:pt modelId="{6F0E42D1-1A19-DB44-974C-45EBC50E9E92}" type="pres">
      <dgm:prSet presAssocID="{27CC452A-5770-9A40-9141-7A18793B131F}" presName="sibTrans" presStyleLbl="node1" presStyleIdx="3" presStyleCnt="4"/>
      <dgm:spPr/>
    </dgm:pt>
  </dgm:ptLst>
  <dgm:cxnLst>
    <dgm:cxn modelId="{CB8D420D-99B0-FD42-A76A-1E2AFEB85E3E}" srcId="{1D7EE44A-108A-B146-B79B-96AF3380203E}" destId="{89E85D76-F089-0443-A7F3-EEBB2B3DAA40}" srcOrd="1" destOrd="0" parTransId="{E8C7BBBF-6CA4-E943-8C75-8A524349A7A6}" sibTransId="{DB6AA8A1-67C8-534C-B7A5-2BD123CEEF9E}"/>
    <dgm:cxn modelId="{3FBF242B-D939-8044-96D8-8FB3C029548C}" srcId="{1D7EE44A-108A-B146-B79B-96AF3380203E}" destId="{093D766B-5DC1-5C4E-BD68-E13FA74AD82F}" srcOrd="0" destOrd="0" parTransId="{FE77B4CA-FC1B-DC44-AE27-E4F46B193F83}" sibTransId="{25AB6FD2-53E4-F647-88CA-53B7A7B80C6A}"/>
    <dgm:cxn modelId="{A03B6B33-5C5C-4842-BEC4-44B454E87EB5}" type="presOf" srcId="{25AB6FD2-53E4-F647-88CA-53B7A7B80C6A}" destId="{272773EE-A32F-8F42-8581-907BB6935070}" srcOrd="0" destOrd="0" presId="urn:microsoft.com/office/officeart/2005/8/layout/cycle1"/>
    <dgm:cxn modelId="{CB279038-8343-4E97-8023-552D453B02A1}" type="presOf" srcId="{B072F8CD-C09A-F84F-A692-E22BBCA43C16}" destId="{DF4B7C9D-398E-D046-95F9-E31874A0264F}" srcOrd="0" destOrd="0" presId="urn:microsoft.com/office/officeart/2005/8/layout/cycle1"/>
    <dgm:cxn modelId="{0EADE03D-1BCA-4AB4-BE2A-DB12B872A7C9}" type="presOf" srcId="{27CC452A-5770-9A40-9141-7A18793B131F}" destId="{6F0E42D1-1A19-DB44-974C-45EBC50E9E92}" srcOrd="0" destOrd="0" presId="urn:microsoft.com/office/officeart/2005/8/layout/cycle1"/>
    <dgm:cxn modelId="{04032F5F-B487-491C-B724-3443FFA7C41C}" type="presOf" srcId="{30A591B7-84DA-5847-8911-BC3C6ED49784}" destId="{10FDB80F-48EF-6146-802B-CA6A1024DA76}" srcOrd="0" destOrd="0" presId="urn:microsoft.com/office/officeart/2005/8/layout/cycle1"/>
    <dgm:cxn modelId="{CE862343-4E5B-47CB-A7F7-1B447CE50977}" type="presOf" srcId="{89E85D76-F089-0443-A7F3-EEBB2B3DAA40}" destId="{B2A6500F-DAD1-C945-A13E-AC30E7AD788F}" srcOrd="0" destOrd="0" presId="urn:microsoft.com/office/officeart/2005/8/layout/cycle1"/>
    <dgm:cxn modelId="{46E1A868-BE03-4942-96CB-7028B71AD692}" srcId="{1D7EE44A-108A-B146-B79B-96AF3380203E}" destId="{7ED457C6-AD93-1547-99A0-F93E2FCE43ED}" srcOrd="3" destOrd="0" parTransId="{FCA6307B-3D76-A049-9BDC-6BD5B4BF4DA7}" sibTransId="{27CC452A-5770-9A40-9141-7A18793B131F}"/>
    <dgm:cxn modelId="{E1752C4C-0080-417D-85B0-C6481C3EC042}" type="presOf" srcId="{DB6AA8A1-67C8-534C-B7A5-2BD123CEEF9E}" destId="{782C30E5-2DFA-CE46-B504-FBB0A4323848}" srcOrd="0" destOrd="0" presId="urn:microsoft.com/office/officeart/2005/8/layout/cycle1"/>
    <dgm:cxn modelId="{CCEC98A4-2DE4-A647-936B-50BB2DF17C8C}" srcId="{1D7EE44A-108A-B146-B79B-96AF3380203E}" destId="{B072F8CD-C09A-F84F-A692-E22BBCA43C16}" srcOrd="2" destOrd="0" parTransId="{9EEF2EBC-23C0-0A41-A14F-262FEF06451F}" sibTransId="{30A591B7-84DA-5847-8911-BC3C6ED49784}"/>
    <dgm:cxn modelId="{CBD426AC-9E71-4AB6-9ED0-BC4EFD6BF3D5}" type="presOf" srcId="{7ED457C6-AD93-1547-99A0-F93E2FCE43ED}" destId="{1618CFFB-D119-234F-BC68-0D98D750E973}" srcOrd="0" destOrd="0" presId="urn:microsoft.com/office/officeart/2005/8/layout/cycle1"/>
    <dgm:cxn modelId="{93F3FBE4-4D40-4D42-A15D-7AC5F64C3F43}" type="presOf" srcId="{093D766B-5DC1-5C4E-BD68-E13FA74AD82F}" destId="{E06AB34F-E7B0-8946-B5D8-5638C473D77C}" srcOrd="0" destOrd="0" presId="urn:microsoft.com/office/officeart/2005/8/layout/cycle1"/>
    <dgm:cxn modelId="{8E238AE9-30B3-4638-ABDD-276E21DFA794}" type="presOf" srcId="{1D7EE44A-108A-B146-B79B-96AF3380203E}" destId="{10BB65A4-7F15-234E-88E8-14FC06E4A9E7}" srcOrd="0" destOrd="0" presId="urn:microsoft.com/office/officeart/2005/8/layout/cycle1"/>
    <dgm:cxn modelId="{0C0F1852-44CC-45C5-A1DC-8AF4D55A66BA}" type="presParOf" srcId="{10BB65A4-7F15-234E-88E8-14FC06E4A9E7}" destId="{1C32D44E-FBF6-4347-9507-206A2F7A66B0}" srcOrd="0" destOrd="0" presId="urn:microsoft.com/office/officeart/2005/8/layout/cycle1"/>
    <dgm:cxn modelId="{F5A0494A-F263-466C-8403-CCB19FD85483}" type="presParOf" srcId="{10BB65A4-7F15-234E-88E8-14FC06E4A9E7}" destId="{E06AB34F-E7B0-8946-B5D8-5638C473D77C}" srcOrd="1" destOrd="0" presId="urn:microsoft.com/office/officeart/2005/8/layout/cycle1"/>
    <dgm:cxn modelId="{328B0D22-33A6-43A2-8727-C859A10B642B}" type="presParOf" srcId="{10BB65A4-7F15-234E-88E8-14FC06E4A9E7}" destId="{272773EE-A32F-8F42-8581-907BB6935070}" srcOrd="2" destOrd="0" presId="urn:microsoft.com/office/officeart/2005/8/layout/cycle1"/>
    <dgm:cxn modelId="{49F38AB3-51B2-43E0-B30B-2898AF3F39F3}" type="presParOf" srcId="{10BB65A4-7F15-234E-88E8-14FC06E4A9E7}" destId="{CD2FCF6B-B122-2D40-AB56-0DFCF3AEE88E}" srcOrd="3" destOrd="0" presId="urn:microsoft.com/office/officeart/2005/8/layout/cycle1"/>
    <dgm:cxn modelId="{D5C04667-99DC-4366-8B18-E3C6D1FE0AC0}" type="presParOf" srcId="{10BB65A4-7F15-234E-88E8-14FC06E4A9E7}" destId="{B2A6500F-DAD1-C945-A13E-AC30E7AD788F}" srcOrd="4" destOrd="0" presId="urn:microsoft.com/office/officeart/2005/8/layout/cycle1"/>
    <dgm:cxn modelId="{0A56A4AD-15C5-4CD8-B653-667FDB8A187E}" type="presParOf" srcId="{10BB65A4-7F15-234E-88E8-14FC06E4A9E7}" destId="{782C30E5-2DFA-CE46-B504-FBB0A4323848}" srcOrd="5" destOrd="0" presId="urn:microsoft.com/office/officeart/2005/8/layout/cycle1"/>
    <dgm:cxn modelId="{21A927EF-89E0-47AE-9203-A6CE5D5E0D52}" type="presParOf" srcId="{10BB65A4-7F15-234E-88E8-14FC06E4A9E7}" destId="{648AE7BA-7EDA-2C46-A0EB-16F48B63FE97}" srcOrd="6" destOrd="0" presId="urn:microsoft.com/office/officeart/2005/8/layout/cycle1"/>
    <dgm:cxn modelId="{72419E15-8F61-40AE-928B-D1662456B462}" type="presParOf" srcId="{10BB65A4-7F15-234E-88E8-14FC06E4A9E7}" destId="{DF4B7C9D-398E-D046-95F9-E31874A0264F}" srcOrd="7" destOrd="0" presId="urn:microsoft.com/office/officeart/2005/8/layout/cycle1"/>
    <dgm:cxn modelId="{4EE0D322-5B8B-4F47-B043-35CC37564D7A}" type="presParOf" srcId="{10BB65A4-7F15-234E-88E8-14FC06E4A9E7}" destId="{10FDB80F-48EF-6146-802B-CA6A1024DA76}" srcOrd="8" destOrd="0" presId="urn:microsoft.com/office/officeart/2005/8/layout/cycle1"/>
    <dgm:cxn modelId="{4CAD475D-ABCA-440E-9BC0-55513900133C}" type="presParOf" srcId="{10BB65A4-7F15-234E-88E8-14FC06E4A9E7}" destId="{99C13CD4-E38B-494F-874E-1797C62FE72C}" srcOrd="9" destOrd="0" presId="urn:microsoft.com/office/officeart/2005/8/layout/cycle1"/>
    <dgm:cxn modelId="{A765429C-6B36-41FF-BBF6-FD6F72DC4576}" type="presParOf" srcId="{10BB65A4-7F15-234E-88E8-14FC06E4A9E7}" destId="{1618CFFB-D119-234F-BC68-0D98D750E973}" srcOrd="10" destOrd="0" presId="urn:microsoft.com/office/officeart/2005/8/layout/cycle1"/>
    <dgm:cxn modelId="{1CCD703B-78B0-4753-B312-5A6C72BB77F3}" type="presParOf" srcId="{10BB65A4-7F15-234E-88E8-14FC06E4A9E7}" destId="{6F0E42D1-1A19-DB44-974C-45EBC50E9E92}"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AB34F-E7B0-8946-B5D8-5638C473D77C}">
      <dsp:nvSpPr>
        <dsp:cNvPr id="0" name=""/>
        <dsp:cNvSpPr/>
      </dsp:nvSpPr>
      <dsp:spPr>
        <a:xfrm>
          <a:off x="3851040" y="107302"/>
          <a:ext cx="2525508" cy="1695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Screen</a:t>
          </a:r>
        </a:p>
      </dsp:txBody>
      <dsp:txXfrm>
        <a:off x="3851040" y="107302"/>
        <a:ext cx="2525508" cy="1695939"/>
      </dsp:txXfrm>
    </dsp:sp>
    <dsp:sp modelId="{272773EE-A32F-8F42-8581-907BB6935070}">
      <dsp:nvSpPr>
        <dsp:cNvPr id="0" name=""/>
        <dsp:cNvSpPr/>
      </dsp:nvSpPr>
      <dsp:spPr>
        <a:xfrm>
          <a:off x="1396164" y="306683"/>
          <a:ext cx="4794418" cy="4794418"/>
        </a:xfrm>
        <a:prstGeom prst="circularArrow">
          <a:avLst>
            <a:gd name="adj1" fmla="val 6898"/>
            <a:gd name="adj2" fmla="val 465012"/>
            <a:gd name="adj3" fmla="val 20374"/>
            <a:gd name="adj4" fmla="val 20027163"/>
            <a:gd name="adj5" fmla="val 8047"/>
          </a:avLst>
        </a:prstGeom>
        <a:solidFill>
          <a:srgbClr val="79C1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A6500F-DAD1-C945-A13E-AC30E7AD788F}">
      <dsp:nvSpPr>
        <dsp:cNvPr id="0" name=""/>
        <dsp:cNvSpPr/>
      </dsp:nvSpPr>
      <dsp:spPr>
        <a:xfrm>
          <a:off x="4784783" y="2990821"/>
          <a:ext cx="1152933" cy="1695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Assess</a:t>
          </a:r>
        </a:p>
      </dsp:txBody>
      <dsp:txXfrm>
        <a:off x="4784783" y="2990821"/>
        <a:ext cx="1152933" cy="1695939"/>
      </dsp:txXfrm>
    </dsp:sp>
    <dsp:sp modelId="{782C30E5-2DFA-CE46-B504-FBB0A4323848}">
      <dsp:nvSpPr>
        <dsp:cNvPr id="0" name=""/>
        <dsp:cNvSpPr/>
      </dsp:nvSpPr>
      <dsp:spPr>
        <a:xfrm>
          <a:off x="1618507" y="33433"/>
          <a:ext cx="4794418" cy="4794418"/>
        </a:xfrm>
        <a:prstGeom prst="circularArrow">
          <a:avLst>
            <a:gd name="adj1" fmla="val 6898"/>
            <a:gd name="adj2" fmla="val 465012"/>
            <a:gd name="adj3" fmla="val 5561686"/>
            <a:gd name="adj4" fmla="val 4070419"/>
            <a:gd name="adj5" fmla="val 8047"/>
          </a:avLst>
        </a:prstGeom>
        <a:solidFill>
          <a:srgbClr val="007D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4B7C9D-398E-D046-95F9-E31874A0264F}">
      <dsp:nvSpPr>
        <dsp:cNvPr id="0" name=""/>
        <dsp:cNvSpPr/>
      </dsp:nvSpPr>
      <dsp:spPr>
        <a:xfrm>
          <a:off x="814516" y="2990801"/>
          <a:ext cx="2831558" cy="1695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Prevention, Shared decision making &amp; treatment </a:t>
          </a:r>
        </a:p>
      </dsp:txBody>
      <dsp:txXfrm>
        <a:off x="814516" y="2990801"/>
        <a:ext cx="2831558" cy="1695939"/>
      </dsp:txXfrm>
    </dsp:sp>
    <dsp:sp modelId="{10FDB80F-48EF-6146-802B-CA6A1024DA76}">
      <dsp:nvSpPr>
        <dsp:cNvPr id="0" name=""/>
        <dsp:cNvSpPr/>
      </dsp:nvSpPr>
      <dsp:spPr>
        <a:xfrm>
          <a:off x="1274836" y="-187"/>
          <a:ext cx="4794418" cy="4794418"/>
        </a:xfrm>
        <a:prstGeom prst="circularArrow">
          <a:avLst>
            <a:gd name="adj1" fmla="val 6898"/>
            <a:gd name="adj2" fmla="val 465012"/>
            <a:gd name="adj3" fmla="val 11350847"/>
            <a:gd name="adj4" fmla="val 9784141"/>
            <a:gd name="adj5" fmla="val 8047"/>
          </a:avLst>
        </a:prstGeom>
        <a:solidFill>
          <a:srgbClr val="F57D2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18CFFB-D119-234F-BC68-0D98D750E973}">
      <dsp:nvSpPr>
        <dsp:cNvPr id="0" name=""/>
        <dsp:cNvSpPr/>
      </dsp:nvSpPr>
      <dsp:spPr>
        <a:xfrm>
          <a:off x="1382325" y="107302"/>
          <a:ext cx="1695939" cy="1695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Monitor and Adapt </a:t>
          </a:r>
        </a:p>
      </dsp:txBody>
      <dsp:txXfrm>
        <a:off x="1382325" y="107302"/>
        <a:ext cx="1695939" cy="1695939"/>
      </dsp:txXfrm>
    </dsp:sp>
    <dsp:sp modelId="{6F0E42D1-1A19-DB44-974C-45EBC50E9E92}">
      <dsp:nvSpPr>
        <dsp:cNvPr id="0" name=""/>
        <dsp:cNvSpPr/>
      </dsp:nvSpPr>
      <dsp:spPr>
        <a:xfrm>
          <a:off x="1274836" y="-187"/>
          <a:ext cx="4794418" cy="4794418"/>
        </a:xfrm>
        <a:prstGeom prst="circularArrow">
          <a:avLst>
            <a:gd name="adj1" fmla="val 6898"/>
            <a:gd name="adj2" fmla="val 465012"/>
            <a:gd name="adj3" fmla="val 16037171"/>
            <a:gd name="adj4" fmla="val 15184141"/>
            <a:gd name="adj5" fmla="val 8047"/>
          </a:avLst>
        </a:prstGeom>
        <a:solidFill>
          <a:srgbClr val="007D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AB34F-E7B0-8946-B5D8-5638C473D77C}">
      <dsp:nvSpPr>
        <dsp:cNvPr id="0" name=""/>
        <dsp:cNvSpPr/>
      </dsp:nvSpPr>
      <dsp:spPr>
        <a:xfrm>
          <a:off x="3851040" y="107302"/>
          <a:ext cx="2525508" cy="1695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Screen</a:t>
          </a:r>
        </a:p>
      </dsp:txBody>
      <dsp:txXfrm>
        <a:off x="3851040" y="107302"/>
        <a:ext cx="2525508" cy="1695939"/>
      </dsp:txXfrm>
    </dsp:sp>
    <dsp:sp modelId="{272773EE-A32F-8F42-8581-907BB6935070}">
      <dsp:nvSpPr>
        <dsp:cNvPr id="0" name=""/>
        <dsp:cNvSpPr/>
      </dsp:nvSpPr>
      <dsp:spPr>
        <a:xfrm>
          <a:off x="1396164" y="306683"/>
          <a:ext cx="4794418" cy="4794418"/>
        </a:xfrm>
        <a:prstGeom prst="circularArrow">
          <a:avLst>
            <a:gd name="adj1" fmla="val 6898"/>
            <a:gd name="adj2" fmla="val 465012"/>
            <a:gd name="adj3" fmla="val 20374"/>
            <a:gd name="adj4" fmla="val 20027163"/>
            <a:gd name="adj5" fmla="val 8047"/>
          </a:avLst>
        </a:prstGeom>
        <a:solidFill>
          <a:srgbClr val="79C1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A6500F-DAD1-C945-A13E-AC30E7AD788F}">
      <dsp:nvSpPr>
        <dsp:cNvPr id="0" name=""/>
        <dsp:cNvSpPr/>
      </dsp:nvSpPr>
      <dsp:spPr>
        <a:xfrm>
          <a:off x="4784783" y="2990821"/>
          <a:ext cx="1152933" cy="1695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Assess</a:t>
          </a:r>
        </a:p>
      </dsp:txBody>
      <dsp:txXfrm>
        <a:off x="4784783" y="2990821"/>
        <a:ext cx="1152933" cy="1695939"/>
      </dsp:txXfrm>
    </dsp:sp>
    <dsp:sp modelId="{782C30E5-2DFA-CE46-B504-FBB0A4323848}">
      <dsp:nvSpPr>
        <dsp:cNvPr id="0" name=""/>
        <dsp:cNvSpPr/>
      </dsp:nvSpPr>
      <dsp:spPr>
        <a:xfrm>
          <a:off x="1618507" y="33433"/>
          <a:ext cx="4794418" cy="4794418"/>
        </a:xfrm>
        <a:prstGeom prst="circularArrow">
          <a:avLst>
            <a:gd name="adj1" fmla="val 6898"/>
            <a:gd name="adj2" fmla="val 465012"/>
            <a:gd name="adj3" fmla="val 5561686"/>
            <a:gd name="adj4" fmla="val 4070419"/>
            <a:gd name="adj5" fmla="val 8047"/>
          </a:avLst>
        </a:prstGeom>
        <a:solidFill>
          <a:srgbClr val="007D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4B7C9D-398E-D046-95F9-E31874A0264F}">
      <dsp:nvSpPr>
        <dsp:cNvPr id="0" name=""/>
        <dsp:cNvSpPr/>
      </dsp:nvSpPr>
      <dsp:spPr>
        <a:xfrm>
          <a:off x="814516" y="2990801"/>
          <a:ext cx="2831558" cy="1695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Prevention, Shared decision making &amp; treatment </a:t>
          </a:r>
        </a:p>
      </dsp:txBody>
      <dsp:txXfrm>
        <a:off x="814516" y="2990801"/>
        <a:ext cx="2831558" cy="1695939"/>
      </dsp:txXfrm>
    </dsp:sp>
    <dsp:sp modelId="{10FDB80F-48EF-6146-802B-CA6A1024DA76}">
      <dsp:nvSpPr>
        <dsp:cNvPr id="0" name=""/>
        <dsp:cNvSpPr/>
      </dsp:nvSpPr>
      <dsp:spPr>
        <a:xfrm>
          <a:off x="1274836" y="-187"/>
          <a:ext cx="4794418" cy="4794418"/>
        </a:xfrm>
        <a:prstGeom prst="circularArrow">
          <a:avLst>
            <a:gd name="adj1" fmla="val 6898"/>
            <a:gd name="adj2" fmla="val 465012"/>
            <a:gd name="adj3" fmla="val 11350847"/>
            <a:gd name="adj4" fmla="val 9784141"/>
            <a:gd name="adj5" fmla="val 8047"/>
          </a:avLst>
        </a:prstGeom>
        <a:solidFill>
          <a:srgbClr val="F57D2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18CFFB-D119-234F-BC68-0D98D750E973}">
      <dsp:nvSpPr>
        <dsp:cNvPr id="0" name=""/>
        <dsp:cNvSpPr/>
      </dsp:nvSpPr>
      <dsp:spPr>
        <a:xfrm>
          <a:off x="1382325" y="107302"/>
          <a:ext cx="1695939" cy="1695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Monitor and Adapt </a:t>
          </a:r>
        </a:p>
      </dsp:txBody>
      <dsp:txXfrm>
        <a:off x="1382325" y="107302"/>
        <a:ext cx="1695939" cy="1695939"/>
      </dsp:txXfrm>
    </dsp:sp>
    <dsp:sp modelId="{6F0E42D1-1A19-DB44-974C-45EBC50E9E92}">
      <dsp:nvSpPr>
        <dsp:cNvPr id="0" name=""/>
        <dsp:cNvSpPr/>
      </dsp:nvSpPr>
      <dsp:spPr>
        <a:xfrm>
          <a:off x="1274836" y="-187"/>
          <a:ext cx="4794418" cy="4794418"/>
        </a:xfrm>
        <a:prstGeom prst="circularArrow">
          <a:avLst>
            <a:gd name="adj1" fmla="val 6898"/>
            <a:gd name="adj2" fmla="val 465012"/>
            <a:gd name="adj3" fmla="val 16037171"/>
            <a:gd name="adj4" fmla="val 15184141"/>
            <a:gd name="adj5" fmla="val 8047"/>
          </a:avLst>
        </a:prstGeom>
        <a:solidFill>
          <a:srgbClr val="007D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AB34F-E7B0-8946-B5D8-5638C473D77C}">
      <dsp:nvSpPr>
        <dsp:cNvPr id="0" name=""/>
        <dsp:cNvSpPr/>
      </dsp:nvSpPr>
      <dsp:spPr>
        <a:xfrm>
          <a:off x="3851040" y="107302"/>
          <a:ext cx="2525508" cy="1695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Screen</a:t>
          </a:r>
        </a:p>
      </dsp:txBody>
      <dsp:txXfrm>
        <a:off x="3851040" y="107302"/>
        <a:ext cx="2525508" cy="1695939"/>
      </dsp:txXfrm>
    </dsp:sp>
    <dsp:sp modelId="{272773EE-A32F-8F42-8581-907BB6935070}">
      <dsp:nvSpPr>
        <dsp:cNvPr id="0" name=""/>
        <dsp:cNvSpPr/>
      </dsp:nvSpPr>
      <dsp:spPr>
        <a:xfrm>
          <a:off x="1396164" y="306683"/>
          <a:ext cx="4794418" cy="4794418"/>
        </a:xfrm>
        <a:prstGeom prst="circularArrow">
          <a:avLst>
            <a:gd name="adj1" fmla="val 6898"/>
            <a:gd name="adj2" fmla="val 465012"/>
            <a:gd name="adj3" fmla="val 20374"/>
            <a:gd name="adj4" fmla="val 20027163"/>
            <a:gd name="adj5" fmla="val 8047"/>
          </a:avLst>
        </a:prstGeom>
        <a:solidFill>
          <a:srgbClr val="79C1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A6500F-DAD1-C945-A13E-AC30E7AD788F}">
      <dsp:nvSpPr>
        <dsp:cNvPr id="0" name=""/>
        <dsp:cNvSpPr/>
      </dsp:nvSpPr>
      <dsp:spPr>
        <a:xfrm>
          <a:off x="4784783" y="2990821"/>
          <a:ext cx="1152933" cy="1695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Assess</a:t>
          </a:r>
        </a:p>
      </dsp:txBody>
      <dsp:txXfrm>
        <a:off x="4784783" y="2990821"/>
        <a:ext cx="1152933" cy="1695939"/>
      </dsp:txXfrm>
    </dsp:sp>
    <dsp:sp modelId="{782C30E5-2DFA-CE46-B504-FBB0A4323848}">
      <dsp:nvSpPr>
        <dsp:cNvPr id="0" name=""/>
        <dsp:cNvSpPr/>
      </dsp:nvSpPr>
      <dsp:spPr>
        <a:xfrm>
          <a:off x="1618507" y="33433"/>
          <a:ext cx="4794418" cy="4794418"/>
        </a:xfrm>
        <a:prstGeom prst="circularArrow">
          <a:avLst>
            <a:gd name="adj1" fmla="val 6898"/>
            <a:gd name="adj2" fmla="val 465012"/>
            <a:gd name="adj3" fmla="val 5561686"/>
            <a:gd name="adj4" fmla="val 4070419"/>
            <a:gd name="adj5" fmla="val 8047"/>
          </a:avLst>
        </a:prstGeom>
        <a:solidFill>
          <a:srgbClr val="007D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4B7C9D-398E-D046-95F9-E31874A0264F}">
      <dsp:nvSpPr>
        <dsp:cNvPr id="0" name=""/>
        <dsp:cNvSpPr/>
      </dsp:nvSpPr>
      <dsp:spPr>
        <a:xfrm>
          <a:off x="814516" y="2990801"/>
          <a:ext cx="2831558" cy="1695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Prevention, Shared decision making &amp; treatment </a:t>
          </a:r>
        </a:p>
      </dsp:txBody>
      <dsp:txXfrm>
        <a:off x="814516" y="2990801"/>
        <a:ext cx="2831558" cy="1695939"/>
      </dsp:txXfrm>
    </dsp:sp>
    <dsp:sp modelId="{10FDB80F-48EF-6146-802B-CA6A1024DA76}">
      <dsp:nvSpPr>
        <dsp:cNvPr id="0" name=""/>
        <dsp:cNvSpPr/>
      </dsp:nvSpPr>
      <dsp:spPr>
        <a:xfrm>
          <a:off x="1274836" y="-187"/>
          <a:ext cx="4794418" cy="4794418"/>
        </a:xfrm>
        <a:prstGeom prst="circularArrow">
          <a:avLst>
            <a:gd name="adj1" fmla="val 6898"/>
            <a:gd name="adj2" fmla="val 465012"/>
            <a:gd name="adj3" fmla="val 11350847"/>
            <a:gd name="adj4" fmla="val 9784141"/>
            <a:gd name="adj5" fmla="val 8047"/>
          </a:avLst>
        </a:prstGeom>
        <a:solidFill>
          <a:srgbClr val="F57D2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18CFFB-D119-234F-BC68-0D98D750E973}">
      <dsp:nvSpPr>
        <dsp:cNvPr id="0" name=""/>
        <dsp:cNvSpPr/>
      </dsp:nvSpPr>
      <dsp:spPr>
        <a:xfrm>
          <a:off x="1382325" y="107302"/>
          <a:ext cx="1695939" cy="1695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Monitor and Adapt </a:t>
          </a:r>
        </a:p>
      </dsp:txBody>
      <dsp:txXfrm>
        <a:off x="1382325" y="107302"/>
        <a:ext cx="1695939" cy="1695939"/>
      </dsp:txXfrm>
    </dsp:sp>
    <dsp:sp modelId="{6F0E42D1-1A19-DB44-974C-45EBC50E9E92}">
      <dsp:nvSpPr>
        <dsp:cNvPr id="0" name=""/>
        <dsp:cNvSpPr/>
      </dsp:nvSpPr>
      <dsp:spPr>
        <a:xfrm>
          <a:off x="1274836" y="-187"/>
          <a:ext cx="4794418" cy="4794418"/>
        </a:xfrm>
        <a:prstGeom prst="circularArrow">
          <a:avLst>
            <a:gd name="adj1" fmla="val 6898"/>
            <a:gd name="adj2" fmla="val 465012"/>
            <a:gd name="adj3" fmla="val 16037171"/>
            <a:gd name="adj4" fmla="val 15184141"/>
            <a:gd name="adj5" fmla="val 8047"/>
          </a:avLst>
        </a:prstGeom>
        <a:solidFill>
          <a:srgbClr val="007D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AB34F-E7B0-8946-B5D8-5638C473D77C}">
      <dsp:nvSpPr>
        <dsp:cNvPr id="0" name=""/>
        <dsp:cNvSpPr/>
      </dsp:nvSpPr>
      <dsp:spPr>
        <a:xfrm>
          <a:off x="3851040" y="107302"/>
          <a:ext cx="2525508" cy="1695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Screen</a:t>
          </a:r>
        </a:p>
      </dsp:txBody>
      <dsp:txXfrm>
        <a:off x="3851040" y="107302"/>
        <a:ext cx="2525508" cy="1695939"/>
      </dsp:txXfrm>
    </dsp:sp>
    <dsp:sp modelId="{272773EE-A32F-8F42-8581-907BB6935070}">
      <dsp:nvSpPr>
        <dsp:cNvPr id="0" name=""/>
        <dsp:cNvSpPr/>
      </dsp:nvSpPr>
      <dsp:spPr>
        <a:xfrm>
          <a:off x="1396164" y="306683"/>
          <a:ext cx="4794418" cy="4794418"/>
        </a:xfrm>
        <a:prstGeom prst="circularArrow">
          <a:avLst>
            <a:gd name="adj1" fmla="val 6898"/>
            <a:gd name="adj2" fmla="val 465012"/>
            <a:gd name="adj3" fmla="val 20374"/>
            <a:gd name="adj4" fmla="val 20027163"/>
            <a:gd name="adj5" fmla="val 8047"/>
          </a:avLst>
        </a:prstGeom>
        <a:solidFill>
          <a:srgbClr val="79C1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A6500F-DAD1-C945-A13E-AC30E7AD788F}">
      <dsp:nvSpPr>
        <dsp:cNvPr id="0" name=""/>
        <dsp:cNvSpPr/>
      </dsp:nvSpPr>
      <dsp:spPr>
        <a:xfrm>
          <a:off x="4784783" y="2990821"/>
          <a:ext cx="1152933" cy="1695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Assess</a:t>
          </a:r>
        </a:p>
      </dsp:txBody>
      <dsp:txXfrm>
        <a:off x="4784783" y="2990821"/>
        <a:ext cx="1152933" cy="1695939"/>
      </dsp:txXfrm>
    </dsp:sp>
    <dsp:sp modelId="{782C30E5-2DFA-CE46-B504-FBB0A4323848}">
      <dsp:nvSpPr>
        <dsp:cNvPr id="0" name=""/>
        <dsp:cNvSpPr/>
      </dsp:nvSpPr>
      <dsp:spPr>
        <a:xfrm>
          <a:off x="1618507" y="33433"/>
          <a:ext cx="4794418" cy="4794418"/>
        </a:xfrm>
        <a:prstGeom prst="circularArrow">
          <a:avLst>
            <a:gd name="adj1" fmla="val 6898"/>
            <a:gd name="adj2" fmla="val 465012"/>
            <a:gd name="adj3" fmla="val 5561686"/>
            <a:gd name="adj4" fmla="val 4070419"/>
            <a:gd name="adj5" fmla="val 8047"/>
          </a:avLst>
        </a:prstGeom>
        <a:solidFill>
          <a:srgbClr val="007D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4B7C9D-398E-D046-95F9-E31874A0264F}">
      <dsp:nvSpPr>
        <dsp:cNvPr id="0" name=""/>
        <dsp:cNvSpPr/>
      </dsp:nvSpPr>
      <dsp:spPr>
        <a:xfrm>
          <a:off x="814516" y="2990801"/>
          <a:ext cx="2831558" cy="1695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Prevention, Shared decision making &amp; treatment </a:t>
          </a:r>
        </a:p>
      </dsp:txBody>
      <dsp:txXfrm>
        <a:off x="814516" y="2990801"/>
        <a:ext cx="2831558" cy="1695939"/>
      </dsp:txXfrm>
    </dsp:sp>
    <dsp:sp modelId="{10FDB80F-48EF-6146-802B-CA6A1024DA76}">
      <dsp:nvSpPr>
        <dsp:cNvPr id="0" name=""/>
        <dsp:cNvSpPr/>
      </dsp:nvSpPr>
      <dsp:spPr>
        <a:xfrm>
          <a:off x="1274836" y="-187"/>
          <a:ext cx="4794418" cy="4794418"/>
        </a:xfrm>
        <a:prstGeom prst="circularArrow">
          <a:avLst>
            <a:gd name="adj1" fmla="val 6898"/>
            <a:gd name="adj2" fmla="val 465012"/>
            <a:gd name="adj3" fmla="val 11350847"/>
            <a:gd name="adj4" fmla="val 9784141"/>
            <a:gd name="adj5" fmla="val 8047"/>
          </a:avLst>
        </a:prstGeom>
        <a:solidFill>
          <a:srgbClr val="F57D2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18CFFB-D119-234F-BC68-0D98D750E973}">
      <dsp:nvSpPr>
        <dsp:cNvPr id="0" name=""/>
        <dsp:cNvSpPr/>
      </dsp:nvSpPr>
      <dsp:spPr>
        <a:xfrm>
          <a:off x="1382325" y="107302"/>
          <a:ext cx="1695939" cy="1695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Monitor and Adapt </a:t>
          </a:r>
        </a:p>
      </dsp:txBody>
      <dsp:txXfrm>
        <a:off x="1382325" y="107302"/>
        <a:ext cx="1695939" cy="1695939"/>
      </dsp:txXfrm>
    </dsp:sp>
    <dsp:sp modelId="{6F0E42D1-1A19-DB44-974C-45EBC50E9E92}">
      <dsp:nvSpPr>
        <dsp:cNvPr id="0" name=""/>
        <dsp:cNvSpPr/>
      </dsp:nvSpPr>
      <dsp:spPr>
        <a:xfrm>
          <a:off x="1274836" y="-187"/>
          <a:ext cx="4794418" cy="4794418"/>
        </a:xfrm>
        <a:prstGeom prst="circularArrow">
          <a:avLst>
            <a:gd name="adj1" fmla="val 6898"/>
            <a:gd name="adj2" fmla="val 465012"/>
            <a:gd name="adj3" fmla="val 16037171"/>
            <a:gd name="adj4" fmla="val 15184141"/>
            <a:gd name="adj5" fmla="val 8047"/>
          </a:avLst>
        </a:prstGeom>
        <a:solidFill>
          <a:srgbClr val="007D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0.48397</cdr:x>
      <cdr:y>0.35989</cdr:y>
    </cdr:from>
    <cdr:to>
      <cdr:x>0.60634</cdr:x>
      <cdr:y>0.5</cdr:y>
    </cdr:to>
    <cdr:sp macro="" textlink="">
      <cdr:nvSpPr>
        <cdr:cNvPr id="2" name="TextBox 1">
          <a:extLst xmlns:a="http://schemas.openxmlformats.org/drawingml/2006/main">
            <a:ext uri="{FF2B5EF4-FFF2-40B4-BE49-F238E27FC236}">
              <a16:creationId xmlns:a16="http://schemas.microsoft.com/office/drawing/2014/main" id="{2BB7CE54-43A7-4A7B-868E-2CB4A9A1D284}"/>
            </a:ext>
          </a:extLst>
        </cdr:cNvPr>
        <cdr:cNvSpPr txBox="1"/>
      </cdr:nvSpPr>
      <cdr:spPr>
        <a:xfrm xmlns:a="http://schemas.openxmlformats.org/drawingml/2006/main">
          <a:off x="3866049" y="1761563"/>
          <a:ext cx="977507" cy="6858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dirty="0">
              <a:latin typeface="Century Gothic" panose="020B0502020202020204" pitchFamily="34" charset="0"/>
            </a:rPr>
            <a:t>68%</a:t>
          </a:r>
        </a:p>
      </cdr:txBody>
    </cdr:sp>
  </cdr:relSizeAnchor>
  <cdr:relSizeAnchor xmlns:cdr="http://schemas.openxmlformats.org/drawingml/2006/chartDrawing">
    <cdr:from>
      <cdr:x>0.68857</cdr:x>
      <cdr:y>0.65</cdr:y>
    </cdr:from>
    <cdr:to>
      <cdr:x>0.81093</cdr:x>
      <cdr:y>0.79011</cdr:y>
    </cdr:to>
    <cdr:sp macro="" textlink="">
      <cdr:nvSpPr>
        <cdr:cNvPr id="3" name="TextBox 1">
          <a:extLst xmlns:a="http://schemas.openxmlformats.org/drawingml/2006/main">
            <a:ext uri="{FF2B5EF4-FFF2-40B4-BE49-F238E27FC236}">
              <a16:creationId xmlns:a16="http://schemas.microsoft.com/office/drawing/2014/main" id="{41FEDED6-3524-4A84-A96D-A38581248084}"/>
            </a:ext>
          </a:extLst>
        </cdr:cNvPr>
        <cdr:cNvSpPr txBox="1"/>
      </cdr:nvSpPr>
      <cdr:spPr>
        <a:xfrm xmlns:a="http://schemas.openxmlformats.org/drawingml/2006/main">
          <a:off x="5500406" y="3181573"/>
          <a:ext cx="977428" cy="6858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dirty="0">
              <a:latin typeface="Century Gothic" panose="020B0502020202020204" pitchFamily="34" charset="0"/>
            </a:rPr>
            <a:t>32%</a:t>
          </a:r>
        </a:p>
      </cdr:txBody>
    </cdr:sp>
  </cdr:relSizeAnchor>
</c:userShapes>
</file>

<file path=ppt/drawings/drawing2.xml><?xml version="1.0" encoding="utf-8"?>
<c:userShapes xmlns:c="http://schemas.openxmlformats.org/drawingml/2006/chart">
  <cdr:relSizeAnchor xmlns:cdr="http://schemas.openxmlformats.org/drawingml/2006/chartDrawing">
    <cdr:from>
      <cdr:x>0.43704</cdr:x>
      <cdr:y>0.25337</cdr:y>
    </cdr:from>
    <cdr:to>
      <cdr:x>0.56296</cdr:x>
      <cdr:y>0.38787</cdr:y>
    </cdr:to>
    <cdr:sp macro="" textlink="">
      <cdr:nvSpPr>
        <cdr:cNvPr id="3" name="TextBox 2">
          <a:extLst xmlns:a="http://schemas.openxmlformats.org/drawingml/2006/main">
            <a:ext uri="{FF2B5EF4-FFF2-40B4-BE49-F238E27FC236}">
              <a16:creationId xmlns:a16="http://schemas.microsoft.com/office/drawing/2014/main" id="{9D654CF7-37D3-4B54-88FB-09353F15F5BA}"/>
            </a:ext>
          </a:extLst>
        </cdr:cNvPr>
        <cdr:cNvSpPr txBox="1"/>
      </cdr:nvSpPr>
      <cdr:spPr>
        <a:xfrm xmlns:a="http://schemas.openxmlformats.org/drawingml/2006/main">
          <a:off x="3392402" y="1291944"/>
          <a:ext cx="977418" cy="6858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dirty="0">
              <a:latin typeface="Century Gothic" panose="020B0502020202020204" pitchFamily="34" charset="0"/>
            </a:rPr>
            <a:t>86%</a:t>
          </a:r>
        </a:p>
      </cdr:txBody>
    </cdr:sp>
  </cdr:relSizeAnchor>
  <cdr:relSizeAnchor xmlns:cdr="http://schemas.openxmlformats.org/drawingml/2006/chartDrawing">
    <cdr:from>
      <cdr:x>0.59619</cdr:x>
      <cdr:y>0.66445</cdr:y>
    </cdr:from>
    <cdr:to>
      <cdr:x>0.72212</cdr:x>
      <cdr:y>0.79895</cdr:y>
    </cdr:to>
    <cdr:sp macro="" textlink="">
      <cdr:nvSpPr>
        <cdr:cNvPr id="4" name="TextBox 1">
          <a:extLst xmlns:a="http://schemas.openxmlformats.org/drawingml/2006/main">
            <a:ext uri="{FF2B5EF4-FFF2-40B4-BE49-F238E27FC236}">
              <a16:creationId xmlns:a16="http://schemas.microsoft.com/office/drawing/2014/main" id="{E235A2C1-3625-40F3-BCF0-B0C651D3C10A}"/>
            </a:ext>
          </a:extLst>
        </cdr:cNvPr>
        <cdr:cNvSpPr txBox="1"/>
      </cdr:nvSpPr>
      <cdr:spPr>
        <a:xfrm xmlns:a="http://schemas.openxmlformats.org/drawingml/2006/main">
          <a:off x="4329206" y="3388136"/>
          <a:ext cx="914400" cy="685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dirty="0">
              <a:latin typeface="Century Gothic" panose="020B0502020202020204" pitchFamily="34" charset="0"/>
            </a:rPr>
            <a:t>27%</a:t>
          </a:r>
        </a:p>
      </cdr:txBody>
    </cdr:sp>
  </cdr:relSizeAnchor>
  <cdr:relSizeAnchor xmlns:cdr="http://schemas.openxmlformats.org/drawingml/2006/chartDrawing">
    <cdr:from>
      <cdr:x>0.75098</cdr:x>
      <cdr:y>0.8009</cdr:y>
    </cdr:from>
    <cdr:to>
      <cdr:x>0.8769</cdr:x>
      <cdr:y>0.93539</cdr:y>
    </cdr:to>
    <cdr:sp macro="" textlink="">
      <cdr:nvSpPr>
        <cdr:cNvPr id="5" name="TextBox 1">
          <a:extLst xmlns:a="http://schemas.openxmlformats.org/drawingml/2006/main">
            <a:ext uri="{FF2B5EF4-FFF2-40B4-BE49-F238E27FC236}">
              <a16:creationId xmlns:a16="http://schemas.microsoft.com/office/drawing/2014/main" id="{E235A2C1-3625-40F3-BCF0-B0C651D3C10A}"/>
            </a:ext>
          </a:extLst>
        </cdr:cNvPr>
        <cdr:cNvSpPr txBox="1"/>
      </cdr:nvSpPr>
      <cdr:spPr>
        <a:xfrm xmlns:a="http://schemas.openxmlformats.org/drawingml/2006/main">
          <a:off x="5453156" y="4083872"/>
          <a:ext cx="914400" cy="685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dirty="0">
              <a:latin typeface="Century Gothic" panose="020B0502020202020204" pitchFamily="34" charset="0"/>
            </a:rPr>
            <a:t>5%</a:t>
          </a:r>
        </a:p>
      </cdr:txBody>
    </cdr:sp>
  </cdr:relSizeAnchor>
</c:userShapes>
</file>

<file path=ppt/drawings/drawing3.xml><?xml version="1.0" encoding="utf-8"?>
<c:userShapes xmlns:c="http://schemas.openxmlformats.org/drawingml/2006/chart">
  <cdr:relSizeAnchor xmlns:cdr="http://schemas.openxmlformats.org/drawingml/2006/chartDrawing">
    <cdr:from>
      <cdr:x>0.55304</cdr:x>
      <cdr:y>0.73304</cdr:y>
    </cdr:from>
    <cdr:to>
      <cdr:x>0.67925</cdr:x>
      <cdr:y>0.8647</cdr:y>
    </cdr:to>
    <cdr:sp macro="" textlink="">
      <cdr:nvSpPr>
        <cdr:cNvPr id="2" name="TextBox 1">
          <a:extLst xmlns:a="http://schemas.openxmlformats.org/drawingml/2006/main">
            <a:ext uri="{FF2B5EF4-FFF2-40B4-BE49-F238E27FC236}">
              <a16:creationId xmlns:a16="http://schemas.microsoft.com/office/drawing/2014/main" id="{2112D760-7F4A-42F8-BC61-E798EB4DD9E9}"/>
            </a:ext>
          </a:extLst>
        </cdr:cNvPr>
        <cdr:cNvSpPr txBox="1"/>
      </cdr:nvSpPr>
      <cdr:spPr>
        <a:xfrm xmlns:a="http://schemas.openxmlformats.org/drawingml/2006/main">
          <a:off x="4282964" y="3818311"/>
          <a:ext cx="977428" cy="685800"/>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457159" rtl="0" eaLnBrk="1" latinLnBrk="0" hangingPunct="1">
            <a:defRPr sz="1800" kern="1200">
              <a:solidFill>
                <a:schemeClr val="tx1"/>
              </a:solidFill>
              <a:latin typeface="+mn-lt"/>
              <a:ea typeface="+mn-ea"/>
              <a:cs typeface="+mn-cs"/>
            </a:defRPr>
          </a:lvl1pPr>
          <a:lvl2pPr marL="457159" algn="l" defTabSz="457159" rtl="0" eaLnBrk="1" latinLnBrk="0" hangingPunct="1">
            <a:defRPr sz="1800" kern="1200">
              <a:solidFill>
                <a:schemeClr val="tx1"/>
              </a:solidFill>
              <a:latin typeface="+mn-lt"/>
              <a:ea typeface="+mn-ea"/>
              <a:cs typeface="+mn-cs"/>
            </a:defRPr>
          </a:lvl2pPr>
          <a:lvl3pPr marL="914318" algn="l" defTabSz="457159" rtl="0" eaLnBrk="1" latinLnBrk="0" hangingPunct="1">
            <a:defRPr sz="1800" kern="1200">
              <a:solidFill>
                <a:schemeClr val="tx1"/>
              </a:solidFill>
              <a:latin typeface="+mn-lt"/>
              <a:ea typeface="+mn-ea"/>
              <a:cs typeface="+mn-cs"/>
            </a:defRPr>
          </a:lvl3pPr>
          <a:lvl4pPr marL="1371477" algn="l" defTabSz="457159" rtl="0" eaLnBrk="1" latinLnBrk="0" hangingPunct="1">
            <a:defRPr sz="1800" kern="1200">
              <a:solidFill>
                <a:schemeClr val="tx1"/>
              </a:solidFill>
              <a:latin typeface="+mn-lt"/>
              <a:ea typeface="+mn-ea"/>
              <a:cs typeface="+mn-cs"/>
            </a:defRPr>
          </a:lvl4pPr>
          <a:lvl5pPr marL="1828637" algn="l" defTabSz="457159" rtl="0" eaLnBrk="1" latinLnBrk="0" hangingPunct="1">
            <a:defRPr sz="1800" kern="1200">
              <a:solidFill>
                <a:schemeClr val="tx1"/>
              </a:solidFill>
              <a:latin typeface="+mn-lt"/>
              <a:ea typeface="+mn-ea"/>
              <a:cs typeface="+mn-cs"/>
            </a:defRPr>
          </a:lvl5pPr>
          <a:lvl6pPr marL="2285797" algn="l" defTabSz="457159" rtl="0" eaLnBrk="1" latinLnBrk="0" hangingPunct="1">
            <a:defRPr sz="1800" kern="1200">
              <a:solidFill>
                <a:schemeClr val="tx1"/>
              </a:solidFill>
              <a:latin typeface="+mn-lt"/>
              <a:ea typeface="+mn-ea"/>
              <a:cs typeface="+mn-cs"/>
            </a:defRPr>
          </a:lvl6pPr>
          <a:lvl7pPr marL="2742956" algn="l" defTabSz="457159" rtl="0" eaLnBrk="1" latinLnBrk="0" hangingPunct="1">
            <a:defRPr sz="1800" kern="1200">
              <a:solidFill>
                <a:schemeClr val="tx1"/>
              </a:solidFill>
              <a:latin typeface="+mn-lt"/>
              <a:ea typeface="+mn-ea"/>
              <a:cs typeface="+mn-cs"/>
            </a:defRPr>
          </a:lvl7pPr>
          <a:lvl8pPr marL="3200115" algn="l" defTabSz="457159" rtl="0" eaLnBrk="1" latinLnBrk="0" hangingPunct="1">
            <a:defRPr sz="1800" kern="1200">
              <a:solidFill>
                <a:schemeClr val="tx1"/>
              </a:solidFill>
              <a:latin typeface="+mn-lt"/>
              <a:ea typeface="+mn-ea"/>
              <a:cs typeface="+mn-cs"/>
            </a:defRPr>
          </a:lvl8pPr>
          <a:lvl9pPr marL="3657274" algn="l" defTabSz="457159" rtl="0" eaLnBrk="1" latinLnBrk="0" hangingPunct="1">
            <a:defRPr sz="1800" kern="1200">
              <a:solidFill>
                <a:schemeClr val="tx1"/>
              </a:solidFill>
              <a:latin typeface="+mn-lt"/>
              <a:ea typeface="+mn-ea"/>
              <a:cs typeface="+mn-cs"/>
            </a:defRPr>
          </a:lvl9pPr>
        </a:lstStyle>
        <a:p xmlns:a="http://schemas.openxmlformats.org/drawingml/2006/main">
          <a:r>
            <a:rPr lang="en-US" sz="2800" dirty="0">
              <a:latin typeface="Century Gothic" panose="020B0502020202020204" pitchFamily="34" charset="0"/>
            </a:rPr>
            <a:t>47%</a:t>
          </a:r>
        </a:p>
      </cdr:txBody>
    </cdr:sp>
  </cdr:relSizeAnchor>
  <cdr:relSizeAnchor xmlns:cdr="http://schemas.openxmlformats.org/drawingml/2006/chartDrawing">
    <cdr:from>
      <cdr:x>0.67892</cdr:x>
      <cdr:y>0.57374</cdr:y>
    </cdr:from>
    <cdr:to>
      <cdr:x>0.80513</cdr:x>
      <cdr:y>0.7054</cdr:y>
    </cdr:to>
    <cdr:sp macro="" textlink="">
      <cdr:nvSpPr>
        <cdr:cNvPr id="3" name="TextBox 1">
          <a:extLst xmlns:a="http://schemas.openxmlformats.org/drawingml/2006/main">
            <a:ext uri="{FF2B5EF4-FFF2-40B4-BE49-F238E27FC236}">
              <a16:creationId xmlns:a16="http://schemas.microsoft.com/office/drawing/2014/main" id="{A60C7C79-F3F2-483B-B9DD-2E32D52E52B1}"/>
            </a:ext>
          </a:extLst>
        </cdr:cNvPr>
        <cdr:cNvSpPr txBox="1"/>
      </cdr:nvSpPr>
      <cdr:spPr>
        <a:xfrm xmlns:a="http://schemas.openxmlformats.org/drawingml/2006/main">
          <a:off x="5257806" y="2988510"/>
          <a:ext cx="977428" cy="685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dirty="0">
              <a:latin typeface="Century Gothic" panose="020B0502020202020204" pitchFamily="34" charset="0"/>
            </a:rPr>
            <a:t>39%</a:t>
          </a:r>
        </a:p>
      </cdr:txBody>
    </cdr:sp>
  </cdr:relSizeAnchor>
  <cdr:relSizeAnchor xmlns:cdr="http://schemas.openxmlformats.org/drawingml/2006/chartDrawing">
    <cdr:from>
      <cdr:x>0.79785</cdr:x>
      <cdr:y>0.68133</cdr:y>
    </cdr:from>
    <cdr:to>
      <cdr:x>0.92406</cdr:x>
      <cdr:y>0.81299</cdr:y>
    </cdr:to>
    <cdr:sp macro="" textlink="">
      <cdr:nvSpPr>
        <cdr:cNvPr id="4" name="TextBox 1">
          <a:extLst xmlns:a="http://schemas.openxmlformats.org/drawingml/2006/main">
            <a:ext uri="{FF2B5EF4-FFF2-40B4-BE49-F238E27FC236}">
              <a16:creationId xmlns:a16="http://schemas.microsoft.com/office/drawing/2014/main" id="{052B62C5-0BBF-43B3-A1A5-69ABDEA6F9D1}"/>
            </a:ext>
          </a:extLst>
        </cdr:cNvPr>
        <cdr:cNvSpPr txBox="1"/>
      </cdr:nvSpPr>
      <cdr:spPr>
        <a:xfrm xmlns:a="http://schemas.openxmlformats.org/drawingml/2006/main">
          <a:off x="6178836" y="3548976"/>
          <a:ext cx="977428" cy="685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dirty="0">
              <a:latin typeface="Century Gothic" panose="020B0502020202020204" pitchFamily="34" charset="0"/>
            </a:rPr>
            <a:t>47%</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1E18747A-B615-CD49-B935-01A620A4B2A5}" type="datetimeFigureOut">
              <a:rPr lang="en-US" smtClean="0"/>
              <a:t>10/17/2019</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0EEDA20D-8C2D-FE49-A5D8-B693E27793B1}" type="slidenum">
              <a:rPr lang="en-US" smtClean="0"/>
              <a:t>‹#›</a:t>
            </a:fld>
            <a:endParaRPr lang="en-US"/>
          </a:p>
        </p:txBody>
      </p:sp>
    </p:spTree>
    <p:extLst>
      <p:ext uri="{BB962C8B-B14F-4D97-AF65-F5344CB8AC3E}">
        <p14:creationId xmlns:p14="http://schemas.microsoft.com/office/powerpoint/2010/main" val="832874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3005AAC5-631F-4C48-98DF-CFA9D9E7416B}" type="datetimeFigureOut">
              <a:rPr lang="en-US" smtClean="0"/>
              <a:t>10/17/2019</a:t>
            </a:fld>
            <a:endParaRPr lang="en-US"/>
          </a:p>
        </p:txBody>
      </p:sp>
      <p:sp>
        <p:nvSpPr>
          <p:cNvPr id="4" name="Slide Image Placeholder 3"/>
          <p:cNvSpPr>
            <a:spLocks noGrp="1" noRot="1" noChangeAspect="1"/>
          </p:cNvSpPr>
          <p:nvPr>
            <p:ph type="sldImg" idx="2"/>
          </p:nvPr>
        </p:nvSpPr>
        <p:spPr>
          <a:xfrm>
            <a:off x="1104900" y="714375"/>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B465681C-ACBD-6F40-B006-2DEC7E88A615}" type="slidenum">
              <a:rPr lang="en-US" smtClean="0"/>
              <a:t>‹#›</a:t>
            </a:fld>
            <a:endParaRPr lang="en-US"/>
          </a:p>
        </p:txBody>
      </p:sp>
    </p:spTree>
    <p:extLst>
      <p:ext uri="{BB962C8B-B14F-4D97-AF65-F5344CB8AC3E}">
        <p14:creationId xmlns:p14="http://schemas.microsoft.com/office/powerpoint/2010/main" val="3234384397"/>
      </p:ext>
    </p:extLst>
  </p:cSld>
  <p:clrMap bg1="lt1" tx1="dk1" bg2="lt2" tx2="dk2" accent1="accent1" accent2="accent2" accent3="accent3" accent4="accent4" accent5="accent5" accent6="accent6" hlink="hlink" folHlink="folHlink"/>
  <p:hf hdr="0" ftr="0" dt="0"/>
  <p:notesStyle>
    <a:lvl1pPr marL="0" algn="l" defTabSz="457159" rtl="0" eaLnBrk="1" latinLnBrk="0" hangingPunct="1">
      <a:defRPr sz="1200" kern="1200">
        <a:solidFill>
          <a:schemeClr val="tx1"/>
        </a:solidFill>
        <a:latin typeface="+mn-lt"/>
        <a:ea typeface="+mn-ea"/>
        <a:cs typeface="+mn-cs"/>
      </a:defRPr>
    </a:lvl1pPr>
    <a:lvl2pPr marL="457159" algn="l" defTabSz="457159" rtl="0" eaLnBrk="1" latinLnBrk="0" hangingPunct="1">
      <a:defRPr sz="1200" kern="1200">
        <a:solidFill>
          <a:schemeClr val="tx1"/>
        </a:solidFill>
        <a:latin typeface="+mn-lt"/>
        <a:ea typeface="+mn-ea"/>
        <a:cs typeface="+mn-cs"/>
      </a:defRPr>
    </a:lvl2pPr>
    <a:lvl3pPr marL="914318" algn="l" defTabSz="457159" rtl="0" eaLnBrk="1" latinLnBrk="0" hangingPunct="1">
      <a:defRPr sz="1200" kern="1200">
        <a:solidFill>
          <a:schemeClr val="tx1"/>
        </a:solidFill>
        <a:latin typeface="+mn-lt"/>
        <a:ea typeface="+mn-ea"/>
        <a:cs typeface="+mn-cs"/>
      </a:defRPr>
    </a:lvl3pPr>
    <a:lvl4pPr marL="1371477" algn="l" defTabSz="457159" rtl="0" eaLnBrk="1" latinLnBrk="0" hangingPunct="1">
      <a:defRPr sz="1200" kern="1200">
        <a:solidFill>
          <a:schemeClr val="tx1"/>
        </a:solidFill>
        <a:latin typeface="+mn-lt"/>
        <a:ea typeface="+mn-ea"/>
        <a:cs typeface="+mn-cs"/>
      </a:defRPr>
    </a:lvl4pPr>
    <a:lvl5pPr marL="1828637" algn="l" defTabSz="457159" rtl="0" eaLnBrk="1" latinLnBrk="0" hangingPunct="1">
      <a:defRPr sz="1200" kern="1200">
        <a:solidFill>
          <a:schemeClr val="tx1"/>
        </a:solidFill>
        <a:latin typeface="+mn-lt"/>
        <a:ea typeface="+mn-ea"/>
        <a:cs typeface="+mn-cs"/>
      </a:defRPr>
    </a:lvl5pPr>
    <a:lvl6pPr marL="2285797" algn="l" defTabSz="457159" rtl="0" eaLnBrk="1" latinLnBrk="0" hangingPunct="1">
      <a:defRPr sz="1200" kern="1200">
        <a:solidFill>
          <a:schemeClr val="tx1"/>
        </a:solidFill>
        <a:latin typeface="+mn-lt"/>
        <a:ea typeface="+mn-ea"/>
        <a:cs typeface="+mn-cs"/>
      </a:defRPr>
    </a:lvl6pPr>
    <a:lvl7pPr marL="2742956" algn="l" defTabSz="457159" rtl="0" eaLnBrk="1" latinLnBrk="0" hangingPunct="1">
      <a:defRPr sz="1200" kern="1200">
        <a:solidFill>
          <a:schemeClr val="tx1"/>
        </a:solidFill>
        <a:latin typeface="+mn-lt"/>
        <a:ea typeface="+mn-ea"/>
        <a:cs typeface="+mn-cs"/>
      </a:defRPr>
    </a:lvl7pPr>
    <a:lvl8pPr marL="3200115" algn="l" defTabSz="457159" rtl="0" eaLnBrk="1" latinLnBrk="0" hangingPunct="1">
      <a:defRPr sz="1200" kern="1200">
        <a:solidFill>
          <a:schemeClr val="tx1"/>
        </a:solidFill>
        <a:latin typeface="+mn-lt"/>
        <a:ea typeface="+mn-ea"/>
        <a:cs typeface="+mn-cs"/>
      </a:defRPr>
    </a:lvl8pPr>
    <a:lvl9pPr marL="3657274" algn="l" defTabSz="45715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everyone to our symposium, The Sustained Patient-centered Alcohol-Related Care (SPARC) Trial: A cluster-randomized implementation trial in primary care.</a:t>
            </a:r>
          </a:p>
        </p:txBody>
      </p:sp>
      <p:sp>
        <p:nvSpPr>
          <p:cNvPr id="4" name="Slide Number Placeholder 3"/>
          <p:cNvSpPr>
            <a:spLocks noGrp="1"/>
          </p:cNvSpPr>
          <p:nvPr>
            <p:ph type="sldNum" sz="quarter" idx="5"/>
          </p:nvPr>
        </p:nvSpPr>
        <p:spPr/>
        <p:txBody>
          <a:bodyPr/>
          <a:lstStyle/>
          <a:p>
            <a:fld id="{B465681C-ACBD-6F40-B006-2DEC7E88A615}" type="slidenum">
              <a:rPr lang="en-US" smtClean="0"/>
              <a:t>1</a:t>
            </a:fld>
            <a:endParaRPr lang="en-US"/>
          </a:p>
        </p:txBody>
      </p:sp>
    </p:spTree>
    <p:extLst>
      <p:ext uri="{BB962C8B-B14F-4D97-AF65-F5344CB8AC3E}">
        <p14:creationId xmlns:p14="http://schemas.microsoft.com/office/powerpoint/2010/main" val="1595083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trial took place in Kaiser Permanente Washington from January 2015  through July 2018.  Implementation strategies included practice coaching, electronic health record (EHR) clinical decision support, and performance monitoring and feedback to local implementation teams.  The sample included all patients seen for primary care across 25  sites during the study period . All measures relied on secondary data from EHR or insurance claims. The main outcome measure for prevention was documented brief intervention (BI) within 14 days of a positive AUDIT-C screen. Natural language processing and procedure codes were used to identify documented BI. The main outcome measure for AUD treatment was initiation and engagement in treatment, defined based on the US National Committee of Quality Assurance Healthcare Effectiveness Dataset Information System measures , requiring a visit with  an AUD diagnosis within 14 days of initial diagnosis, with 2 more visits in the next 30 days . Analyses were conducted consistent with CONSORT for cluster-randomized trials (including intention to treat). We used general linear mixed models accounting for correlation of measures in the same person or site, adjusted for age, gender, race, ethnicity,  ETC.</a:t>
            </a:r>
          </a:p>
          <a:p>
            <a:r>
              <a:rPr lang="en-US" sz="1200" kern="1200" dirty="0">
                <a:solidFill>
                  <a:schemeClr val="tx1"/>
                </a:solidFill>
                <a:effectLst/>
                <a:latin typeface="+mn-lt"/>
                <a:ea typeface="+mn-ea"/>
                <a:cs typeface="+mn-cs"/>
              </a:rPr>
              <a:t> Edit if results are only 22 randomized </a:t>
            </a:r>
            <a:r>
              <a:rPr lang="en-US" sz="1200" kern="1200" dirty="0" err="1">
                <a:solidFill>
                  <a:schemeClr val="tx1"/>
                </a:solidFill>
                <a:effectLst/>
                <a:latin typeface="+mn-lt"/>
                <a:ea typeface="+mn-ea"/>
                <a:cs typeface="+mn-cs"/>
              </a:rPr>
              <a:t>clinisc</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22?</a:t>
            </a:r>
          </a:p>
          <a:p>
            <a:r>
              <a:rPr lang="en-US" sz="1200" kern="1200" dirty="0">
                <a:solidFill>
                  <a:schemeClr val="tx1"/>
                </a:solidFill>
                <a:effectLst/>
                <a:latin typeface="+mn-lt"/>
                <a:ea typeface="+mn-ea"/>
                <a:cs typeface="+mn-cs"/>
              </a:rPr>
              <a:t> Delete?</a:t>
            </a:r>
          </a:p>
          <a:p>
            <a:r>
              <a:rPr lang="en-US" sz="1200" kern="1200" dirty="0">
                <a:solidFill>
                  <a:schemeClr val="tx1"/>
                </a:solidFill>
                <a:effectLst/>
                <a:latin typeface="+mn-lt"/>
                <a:ea typeface="+mn-ea"/>
                <a:cs typeface="+mn-cs"/>
              </a:rPr>
              <a:t> Delete this whole citation/source clause, not strictly necessary?  </a:t>
            </a:r>
          </a:p>
          <a:p>
            <a:r>
              <a:rPr lang="en-US" sz="1200" kern="1200" dirty="0">
                <a:solidFill>
                  <a:schemeClr val="tx1"/>
                </a:solidFill>
                <a:effectLst/>
                <a:latin typeface="+mn-lt"/>
                <a:ea typeface="+mn-ea"/>
                <a:cs typeface="+mn-cs"/>
              </a:rPr>
              <a:t>Or if required to keep source, (and I know this is sacrilegious) shorten to some combo such as:</a:t>
            </a:r>
          </a:p>
          <a:p>
            <a:r>
              <a:rPr lang="en-US" sz="1200" kern="1200" dirty="0">
                <a:solidFill>
                  <a:schemeClr val="tx1"/>
                </a:solidFill>
                <a:effectLst/>
                <a:latin typeface="+mn-lt"/>
                <a:ea typeface="+mn-ea"/>
                <a:cs typeface="+mn-cs"/>
              </a:rPr>
              <a:t>US National Committee of Quality Assurance measures (skips HEDIS)</a:t>
            </a:r>
          </a:p>
          <a:p>
            <a:r>
              <a:rPr lang="en-US" sz="1200" kern="1200" dirty="0">
                <a:solidFill>
                  <a:schemeClr val="tx1"/>
                </a:solidFill>
                <a:effectLst/>
                <a:latin typeface="+mn-lt"/>
                <a:ea typeface="+mn-ea"/>
                <a:cs typeface="+mn-cs"/>
              </a:rPr>
              <a:t>US Healthcare Effectiveness Dataset Information System (skip NCQA)</a:t>
            </a:r>
          </a:p>
          <a:p>
            <a:r>
              <a:rPr lang="en-US" sz="1200" kern="1200" dirty="0">
                <a:solidFill>
                  <a:schemeClr val="tx1"/>
                </a:solidFill>
                <a:effectLst/>
                <a:latin typeface="+mn-lt"/>
                <a:ea typeface="+mn-ea"/>
                <a:cs typeface="+mn-cs"/>
              </a:rPr>
              <a:t> Should this be ‘for’?  I’m not sure what is meant by ‘requiring a visit with an AUD diagnosis’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Or delete/shorten! </a:t>
            </a:r>
            <a:r>
              <a:rPr lang="en-US" sz="1200" kern="1200" dirty="0">
                <a:solidFill>
                  <a:schemeClr val="tx1"/>
                </a:solidFill>
                <a:effectLst/>
                <a:latin typeface="+mn-lt"/>
                <a:ea typeface="+mn-ea"/>
                <a:cs typeface="+mn-cs"/>
                <a:sym typeface="Segoe UI Emoji" panose="020B0502040204020203" pitchFamily="34" charset="0"/>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“requiring a visit within 14 days of initial AUD diagnosis”</a:t>
            </a:r>
          </a:p>
          <a:p>
            <a:r>
              <a:rPr lang="en-US" sz="1200" kern="1200" dirty="0">
                <a:solidFill>
                  <a:schemeClr val="tx1"/>
                </a:solidFill>
                <a:effectLst/>
                <a:latin typeface="+mn-lt"/>
                <a:ea typeface="+mn-ea"/>
                <a:cs typeface="+mn-cs"/>
              </a:rPr>
              <a:t> May not fit</a:t>
            </a:r>
          </a:p>
          <a:p>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11</a:t>
            </a:fld>
            <a:endParaRPr lang="en-US"/>
          </a:p>
        </p:txBody>
      </p:sp>
    </p:spTree>
    <p:extLst>
      <p:ext uri="{BB962C8B-B14F-4D97-AF65-F5344CB8AC3E}">
        <p14:creationId xmlns:p14="http://schemas.microsoft.com/office/powerpoint/2010/main" val="376126264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7066" indent="-291179" eaLnBrk="0" hangingPunct="0">
              <a:defRPr>
                <a:solidFill>
                  <a:schemeClr val="tx1"/>
                </a:solidFill>
                <a:latin typeface="Arial" charset="0"/>
                <a:ea typeface="ＭＳ Ｐゴシック" pitchFamily="34" charset="-128"/>
              </a:defRPr>
            </a:lvl2pPr>
            <a:lvl3pPr marL="1164717" indent="-232943" eaLnBrk="0" hangingPunct="0">
              <a:defRPr>
                <a:solidFill>
                  <a:schemeClr val="tx1"/>
                </a:solidFill>
                <a:latin typeface="Arial" charset="0"/>
                <a:ea typeface="ＭＳ Ｐゴシック" pitchFamily="34" charset="-128"/>
              </a:defRPr>
            </a:lvl3pPr>
            <a:lvl4pPr marL="1630604" indent="-232943" eaLnBrk="0" hangingPunct="0">
              <a:defRPr>
                <a:solidFill>
                  <a:schemeClr val="tx1"/>
                </a:solidFill>
                <a:latin typeface="Arial" charset="0"/>
                <a:ea typeface="ＭＳ Ｐゴシック" pitchFamily="34" charset="-128"/>
              </a:defRPr>
            </a:lvl4pPr>
            <a:lvl5pPr marL="2096491" indent="-232943" eaLnBrk="0" hangingPunct="0">
              <a:defRPr>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A47D971-E37B-474F-8F3D-4BDE3FB67302}" type="slidenum">
              <a:rPr lang="en-US" altLang="en-US" smtClean="0">
                <a:solidFill>
                  <a:srgbClr val="000000"/>
                </a:solidFill>
                <a:latin typeface="Calibri" pitchFamily="34" charset="0"/>
              </a:rPr>
              <a:pPr eaLnBrk="1" hangingPunct="1"/>
              <a:t>110</a:t>
            </a:fld>
            <a:endParaRPr lang="en-US" altLang="en-US">
              <a:solidFill>
                <a:srgbClr val="000000"/>
              </a:solidFill>
              <a:latin typeface="Calibri"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itchFamily="34" charset="-128"/>
              </a:rPr>
              <a:t>With regards to our secondary outcome--, 40.8% reported brief intervention among those reporting heavy episodic drinking</a:t>
            </a:r>
          </a:p>
        </p:txBody>
      </p:sp>
    </p:spTree>
    <p:extLst>
      <p:ext uri="{BB962C8B-B14F-4D97-AF65-F5344CB8AC3E}">
        <p14:creationId xmlns:p14="http://schemas.microsoft.com/office/powerpoint/2010/main" val="172406030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7066" indent="-291179" eaLnBrk="0" hangingPunct="0">
              <a:defRPr>
                <a:solidFill>
                  <a:schemeClr val="tx1"/>
                </a:solidFill>
                <a:latin typeface="Arial" charset="0"/>
                <a:ea typeface="ＭＳ Ｐゴシック" pitchFamily="34" charset="-128"/>
              </a:defRPr>
            </a:lvl2pPr>
            <a:lvl3pPr marL="1164717" indent="-232943" eaLnBrk="0" hangingPunct="0">
              <a:defRPr>
                <a:solidFill>
                  <a:schemeClr val="tx1"/>
                </a:solidFill>
                <a:latin typeface="Arial" charset="0"/>
                <a:ea typeface="ＭＳ Ｐゴシック" pitchFamily="34" charset="-128"/>
              </a:defRPr>
            </a:lvl3pPr>
            <a:lvl4pPr marL="1630604" indent="-232943" eaLnBrk="0" hangingPunct="0">
              <a:defRPr>
                <a:solidFill>
                  <a:schemeClr val="tx1"/>
                </a:solidFill>
                <a:latin typeface="Arial" charset="0"/>
                <a:ea typeface="ＭＳ Ｐゴシック" pitchFamily="34" charset="-128"/>
              </a:defRPr>
            </a:lvl4pPr>
            <a:lvl5pPr marL="2096491" indent="-232943" eaLnBrk="0" hangingPunct="0">
              <a:defRPr>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A47D971-E37B-474F-8F3D-4BDE3FB67302}" type="slidenum">
              <a:rPr lang="en-US" altLang="en-US" smtClean="0">
                <a:solidFill>
                  <a:srgbClr val="000000"/>
                </a:solidFill>
                <a:latin typeface="Calibri" pitchFamily="34" charset="0"/>
              </a:rPr>
              <a:pPr eaLnBrk="1" hangingPunct="1"/>
              <a:t>111</a:t>
            </a:fld>
            <a:endParaRPr lang="en-US" altLang="en-US">
              <a:solidFill>
                <a:srgbClr val="000000"/>
              </a:solidFill>
              <a:latin typeface="Calibri"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itchFamily="34" charset="-128"/>
              </a:rPr>
              <a:t>Again, proportions of patients reporting BI among those reporting heavy episodic drinking varied across sites. for those in usual care, the prevalence of reported BI among those reporting HED was 40.9%, for those in active implementation the prevalence was 49.9%, and for those in the sustainment period, the prevalence was 38.9%.  Overall differences in this secondary outcome were observed across groups of sites—the overall p-value was 0.02.</a:t>
            </a:r>
          </a:p>
        </p:txBody>
      </p:sp>
    </p:spTree>
    <p:extLst>
      <p:ext uri="{BB962C8B-B14F-4D97-AF65-F5344CB8AC3E}">
        <p14:creationId xmlns:p14="http://schemas.microsoft.com/office/powerpoint/2010/main" val="170721895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7066" indent="-291179" eaLnBrk="0" hangingPunct="0">
              <a:defRPr>
                <a:solidFill>
                  <a:schemeClr val="tx1"/>
                </a:solidFill>
                <a:latin typeface="Arial" charset="0"/>
                <a:ea typeface="ＭＳ Ｐゴシック" pitchFamily="34" charset="-128"/>
              </a:defRPr>
            </a:lvl2pPr>
            <a:lvl3pPr marL="1164717" indent="-232943" eaLnBrk="0" hangingPunct="0">
              <a:defRPr>
                <a:solidFill>
                  <a:schemeClr val="tx1"/>
                </a:solidFill>
                <a:latin typeface="Arial" charset="0"/>
                <a:ea typeface="ＭＳ Ｐゴシック" pitchFamily="34" charset="-128"/>
              </a:defRPr>
            </a:lvl3pPr>
            <a:lvl4pPr marL="1630604" indent="-232943" eaLnBrk="0" hangingPunct="0">
              <a:defRPr>
                <a:solidFill>
                  <a:schemeClr val="tx1"/>
                </a:solidFill>
                <a:latin typeface="Arial" charset="0"/>
                <a:ea typeface="ＭＳ Ｐゴシック" pitchFamily="34" charset="-128"/>
              </a:defRPr>
            </a:lvl4pPr>
            <a:lvl5pPr marL="2096491" indent="-232943" eaLnBrk="0" hangingPunct="0">
              <a:defRPr>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A47D971-E37B-474F-8F3D-4BDE3FB67302}" type="slidenum">
              <a:rPr lang="en-US" altLang="en-US" smtClean="0">
                <a:solidFill>
                  <a:srgbClr val="000000"/>
                </a:solidFill>
                <a:latin typeface="Calibri" pitchFamily="34" charset="0"/>
              </a:rPr>
              <a:pPr eaLnBrk="1" hangingPunct="1"/>
              <a:t>112</a:t>
            </a:fld>
            <a:endParaRPr lang="en-US" altLang="en-US">
              <a:solidFill>
                <a:srgbClr val="000000"/>
              </a:solidFill>
              <a:latin typeface="Calibri"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solidFill>
                <a:srgbClr val="FF0000"/>
              </a:solidFill>
              <a:highlight>
                <a:srgbClr val="FFFF00"/>
              </a:highlight>
            </a:endParaRPr>
          </a:p>
          <a:p>
            <a:pPr marL="285750" indent="-285750">
              <a:spcAft>
                <a:spcPts val="1200"/>
              </a:spcAft>
              <a:buFont typeface="Arial" panose="020B0604020202020204" pitchFamily="34" charset="0"/>
              <a:buChar char="•"/>
            </a:pPr>
            <a:r>
              <a:rPr lang="en-US" sz="2400" dirty="0">
                <a:solidFill>
                  <a:srgbClr val="002060"/>
                </a:solidFill>
              </a:rPr>
              <a:t>Overall differences in the secondary outcome across groups of sites were significant (</a:t>
            </a:r>
            <a:r>
              <a:rPr lang="en-US" sz="2400" dirty="0" err="1">
                <a:solidFill>
                  <a:srgbClr val="002060"/>
                </a:solidFill>
              </a:rPr>
              <a:t>p</a:t>
            </a:r>
            <a:r>
              <a:rPr lang="en-US" sz="2400" dirty="0">
                <a:solidFill>
                  <a:srgbClr val="002060"/>
                </a:solidFill>
              </a:rPr>
              <a:t>=0.02), but in between-group</a:t>
            </a:r>
            <a:r>
              <a:rPr lang="en-US" sz="2400" baseline="0" dirty="0">
                <a:solidFill>
                  <a:srgbClr val="002060"/>
                </a:solidFill>
              </a:rPr>
              <a:t> comparisons, </a:t>
            </a:r>
            <a:r>
              <a:rPr lang="en-US" sz="2400" dirty="0">
                <a:solidFill>
                  <a:srgbClr val="002060"/>
                </a:solidFill>
              </a:rPr>
              <a:t>the proportion of reported BI among those with HED:</a:t>
            </a:r>
          </a:p>
          <a:p>
            <a:pPr marL="800100" lvl="1" indent="-342900">
              <a:spcAft>
                <a:spcPts val="1200"/>
              </a:spcAft>
              <a:buFont typeface="Wingdings" panose="05000000000000000000" pitchFamily="2" charset="2"/>
              <a:buChar char="q"/>
            </a:pPr>
            <a:r>
              <a:rPr lang="en-US" sz="2000" dirty="0">
                <a:solidFill>
                  <a:srgbClr val="002060"/>
                </a:solidFill>
              </a:rPr>
              <a:t>Did not differ between sites in either active implementation or sustainment relative to sites in usual care/preparation, and </a:t>
            </a:r>
          </a:p>
          <a:p>
            <a:pPr marL="800100" lvl="1" indent="-342900">
              <a:spcAft>
                <a:spcPts val="1200"/>
              </a:spcAft>
              <a:buFont typeface="Wingdings" panose="05000000000000000000" pitchFamily="2" charset="2"/>
              <a:buChar char="q"/>
            </a:pPr>
            <a:r>
              <a:rPr lang="en-US" sz="2000" dirty="0">
                <a:solidFill>
                  <a:srgbClr val="002060"/>
                </a:solidFill>
              </a:rPr>
              <a:t>Was significantly lower for sites in sustainment relative to active implementation </a:t>
            </a:r>
          </a:p>
          <a:p>
            <a:endParaRPr lang="en-US" dirty="0">
              <a:solidFill>
                <a:srgbClr val="FF0000"/>
              </a:solidFill>
              <a:highlight>
                <a:srgbClr val="FFFF00"/>
              </a:highlight>
            </a:endParaRPr>
          </a:p>
        </p:txBody>
      </p:sp>
    </p:spTree>
    <p:extLst>
      <p:ext uri="{BB962C8B-B14F-4D97-AF65-F5344CB8AC3E}">
        <p14:creationId xmlns:p14="http://schemas.microsoft.com/office/powerpoint/2010/main" val="222215367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712788"/>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implementing alcohol-related care with Behavioral Health Integration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Palatino Linotype" panose="02040502050505030304" pitchFamily="18" charset="0"/>
              </a:rPr>
              <a:t>An Unexpected </a:t>
            </a:r>
            <a:br>
              <a:rPr lang="en-US" altLang="en-US" sz="1200" dirty="0">
                <a:latin typeface="Palatino Linotype" panose="02040502050505030304" pitchFamily="18" charset="0"/>
              </a:rPr>
            </a:br>
            <a:r>
              <a:rPr lang="en-US" altLang="en-US" sz="1200" dirty="0">
                <a:latin typeface="Palatino Linotype" panose="02040502050505030304" pitchFamily="18" charset="0"/>
              </a:rPr>
              <a:t>(but probably lucky)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Palatino Linotype" panose="0204050205050503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Behavioral Health Integration </a:t>
            </a:r>
            <a:br>
              <a:rPr lang="en-US" sz="1200" dirty="0"/>
            </a:br>
            <a:r>
              <a:rPr lang="en-US" sz="1200" dirty="0"/>
              <a:t>to Improve the Relative Value </a:t>
            </a:r>
            <a:br>
              <a:rPr lang="en-US" sz="1200" dirty="0"/>
            </a:br>
            <a:r>
              <a:rPr lang="en-US" sz="1200" dirty="0"/>
              <a:t>of the Innovation</a:t>
            </a:r>
            <a:r>
              <a:rPr lang="en-US" altLang="en-US" sz="1200" dirty="0">
                <a:latin typeface="Palatino Linotype" panose="02040502050505030304" pitchFamily="18" charset="0"/>
              </a:rPr>
              <a: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159" rtl="0" eaLnBrk="1" fontAlgn="auto" latinLnBrk="0" hangingPunct="1">
              <a:lnSpc>
                <a:spcPct val="100000"/>
              </a:lnSpc>
              <a:spcBef>
                <a:spcPts val="0"/>
              </a:spcBef>
              <a:spcAft>
                <a:spcPts val="0"/>
              </a:spcAft>
              <a:buClrTx/>
              <a:buSzTx/>
              <a:buFontTx/>
              <a:buNone/>
              <a:tabLst/>
              <a:defRPr/>
            </a:pPr>
            <a:fld id="{A715AD9C-0B0B-BD4E-B7B6-4A33D24DF9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59"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570131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Hemming, K., K. Carroll, J. Thompson, A. Forbes, M. </a:t>
            </a:r>
            <a:r>
              <a:rPr lang="en-US" sz="1200" kern="1200" dirty="0" err="1">
                <a:solidFill>
                  <a:schemeClr val="tx1"/>
                </a:solidFill>
                <a:latin typeface="+mn-lt"/>
                <a:ea typeface="+mn-ea"/>
                <a:cs typeface="+mn-cs"/>
              </a:rPr>
              <a:t>Taljaard</a:t>
            </a:r>
            <a:r>
              <a:rPr lang="en-US" sz="1200" kern="1200" dirty="0">
                <a:solidFill>
                  <a:schemeClr val="tx1"/>
                </a:solidFill>
                <a:latin typeface="+mn-lt"/>
                <a:ea typeface="+mn-ea"/>
                <a:cs typeface="+mn-cs"/>
              </a:rPr>
              <a:t> and S.-C. r. group (2018). "Quality of stepped-wedge trial reporting can be reliably assessed using an updated CONSORT: crowd-sourcing systematic review." </a:t>
            </a:r>
            <a:r>
              <a:rPr lang="en-US" sz="1200" u="sng" kern="1200" dirty="0">
                <a:solidFill>
                  <a:schemeClr val="tx1"/>
                </a:solidFill>
                <a:latin typeface="+mn-lt"/>
                <a:ea typeface="+mn-ea"/>
                <a:cs typeface="+mn-cs"/>
              </a:rPr>
              <a:t>J Clin Epidemiol.</a:t>
            </a:r>
          </a:p>
          <a:p>
            <a:r>
              <a:rPr lang="en-US" sz="1200" kern="1200" dirty="0">
                <a:solidFill>
                  <a:schemeClr val="tx1"/>
                </a:solidFill>
                <a:latin typeface="+mn-lt"/>
                <a:ea typeface="+mn-ea"/>
                <a:cs typeface="+mn-cs"/>
              </a:rPr>
              <a:t>Hemming, K., M. </a:t>
            </a:r>
            <a:r>
              <a:rPr lang="en-US" sz="1200" kern="1200" dirty="0" err="1">
                <a:solidFill>
                  <a:schemeClr val="tx1"/>
                </a:solidFill>
                <a:latin typeface="+mn-lt"/>
                <a:ea typeface="+mn-ea"/>
                <a:cs typeface="+mn-cs"/>
              </a:rPr>
              <a:t>Taljaard</a:t>
            </a:r>
            <a:r>
              <a:rPr lang="en-US" sz="1200" kern="1200" dirty="0">
                <a:solidFill>
                  <a:schemeClr val="tx1"/>
                </a:solidFill>
                <a:latin typeface="+mn-lt"/>
                <a:ea typeface="+mn-ea"/>
                <a:cs typeface="+mn-cs"/>
              </a:rPr>
              <a:t> and A. Forbes (2018). "Modeling clustering and treatment effect heterogeneity in parallel and stepped-wedge cluster randomized trials." </a:t>
            </a:r>
            <a:r>
              <a:rPr lang="en-US" sz="1200" u="sng" kern="1200" dirty="0">
                <a:solidFill>
                  <a:schemeClr val="tx1"/>
                </a:solidFill>
                <a:latin typeface="+mn-lt"/>
                <a:ea typeface="+mn-ea"/>
                <a:cs typeface="+mn-cs"/>
              </a:rPr>
              <a:t>Stat Med </a:t>
            </a:r>
            <a:r>
              <a:rPr lang="en-US" sz="1200" b="1" u="sng" kern="1200" dirty="0">
                <a:solidFill>
                  <a:schemeClr val="tx1"/>
                </a:solidFill>
                <a:latin typeface="+mn-lt"/>
                <a:ea typeface="+mn-ea"/>
                <a:cs typeface="+mn-cs"/>
              </a:rPr>
              <a:t>37(6): 883-898.</a:t>
            </a:r>
          </a:p>
          <a:p>
            <a:r>
              <a:rPr lang="en-US" sz="1200" kern="1200" dirty="0">
                <a:solidFill>
                  <a:schemeClr val="tx1"/>
                </a:solidFill>
                <a:latin typeface="+mn-lt"/>
                <a:ea typeface="+mn-ea"/>
                <a:cs typeface="+mn-cs"/>
              </a:rPr>
              <a:t>Hemming, K., M. </a:t>
            </a:r>
            <a:r>
              <a:rPr lang="en-US" sz="1200" kern="1200" dirty="0" err="1">
                <a:solidFill>
                  <a:schemeClr val="tx1"/>
                </a:solidFill>
                <a:latin typeface="+mn-lt"/>
                <a:ea typeface="+mn-ea"/>
                <a:cs typeface="+mn-cs"/>
              </a:rPr>
              <a:t>Taljaard</a:t>
            </a:r>
            <a:r>
              <a:rPr lang="en-US" sz="1200" kern="1200" dirty="0">
                <a:solidFill>
                  <a:schemeClr val="tx1"/>
                </a:solidFill>
                <a:latin typeface="+mn-lt"/>
                <a:ea typeface="+mn-ea"/>
                <a:cs typeface="+mn-cs"/>
              </a:rPr>
              <a:t>, J. E. McKenzie, R. Hooper, A. </a:t>
            </a:r>
            <a:r>
              <a:rPr lang="en-US" sz="1200" kern="1200" dirty="0" err="1">
                <a:solidFill>
                  <a:schemeClr val="tx1"/>
                </a:solidFill>
                <a:latin typeface="+mn-lt"/>
                <a:ea typeface="+mn-ea"/>
                <a:cs typeface="+mn-cs"/>
              </a:rPr>
              <a:t>Copas</a:t>
            </a:r>
            <a:r>
              <a:rPr lang="en-US" sz="1200" kern="1200" dirty="0">
                <a:solidFill>
                  <a:schemeClr val="tx1"/>
                </a:solidFill>
                <a:latin typeface="+mn-lt"/>
                <a:ea typeface="+mn-ea"/>
                <a:cs typeface="+mn-cs"/>
              </a:rPr>
              <a:t>, J. A. Thompson, M. Dixon-Woods, A. </a:t>
            </a:r>
            <a:r>
              <a:rPr lang="en-US" sz="1200" kern="1200" dirty="0" err="1">
                <a:solidFill>
                  <a:schemeClr val="tx1"/>
                </a:solidFill>
                <a:latin typeface="+mn-lt"/>
                <a:ea typeface="+mn-ea"/>
                <a:cs typeface="+mn-cs"/>
              </a:rPr>
              <a:t>Aldcroft</a:t>
            </a:r>
            <a:r>
              <a:rPr lang="en-US" sz="1200" kern="1200" dirty="0">
                <a:solidFill>
                  <a:schemeClr val="tx1"/>
                </a:solidFill>
                <a:latin typeface="+mn-lt"/>
                <a:ea typeface="+mn-ea"/>
                <a:cs typeface="+mn-cs"/>
              </a:rPr>
              <a:t>, A. </a:t>
            </a:r>
            <a:r>
              <a:rPr lang="en-US" sz="1200" kern="1200" dirty="0" err="1">
                <a:solidFill>
                  <a:schemeClr val="tx1"/>
                </a:solidFill>
                <a:latin typeface="+mn-lt"/>
                <a:ea typeface="+mn-ea"/>
                <a:cs typeface="+mn-cs"/>
              </a:rPr>
              <a:t>Doussau</a:t>
            </a:r>
            <a:r>
              <a:rPr lang="en-US" sz="1200" kern="1200" dirty="0">
                <a:solidFill>
                  <a:schemeClr val="tx1"/>
                </a:solidFill>
                <a:latin typeface="+mn-lt"/>
                <a:ea typeface="+mn-ea"/>
                <a:cs typeface="+mn-cs"/>
              </a:rPr>
              <a:t>, M. Grayling, C. </a:t>
            </a:r>
            <a:r>
              <a:rPr lang="en-US" sz="1200" kern="1200" dirty="0" err="1">
                <a:solidFill>
                  <a:schemeClr val="tx1"/>
                </a:solidFill>
                <a:latin typeface="+mn-lt"/>
                <a:ea typeface="+mn-ea"/>
                <a:cs typeface="+mn-cs"/>
              </a:rPr>
              <a:t>Kristunas</a:t>
            </a:r>
            <a:r>
              <a:rPr lang="en-US" sz="1200" kern="1200" dirty="0">
                <a:solidFill>
                  <a:schemeClr val="tx1"/>
                </a:solidFill>
                <a:latin typeface="+mn-lt"/>
                <a:ea typeface="+mn-ea"/>
                <a:cs typeface="+mn-cs"/>
              </a:rPr>
              <a:t>, C. E. Goldstein, M. K. Campbell, A. Girling, S. Eldridge, M. J. Campbell, R. J. </a:t>
            </a:r>
            <a:r>
              <a:rPr lang="en-US" sz="1200" kern="1200" dirty="0" err="1">
                <a:solidFill>
                  <a:schemeClr val="tx1"/>
                </a:solidFill>
                <a:latin typeface="+mn-lt"/>
                <a:ea typeface="+mn-ea"/>
                <a:cs typeface="+mn-cs"/>
              </a:rPr>
              <a:t>Lilford</a:t>
            </a:r>
            <a:r>
              <a:rPr lang="en-US" sz="1200" kern="1200" dirty="0">
                <a:solidFill>
                  <a:schemeClr val="tx1"/>
                </a:solidFill>
                <a:latin typeface="+mn-lt"/>
                <a:ea typeface="+mn-ea"/>
                <a:cs typeface="+mn-cs"/>
              </a:rPr>
              <a:t>, C. </a:t>
            </a:r>
            <a:r>
              <a:rPr lang="en-US" sz="1200" kern="1200" dirty="0" err="1">
                <a:solidFill>
                  <a:schemeClr val="tx1"/>
                </a:solidFill>
                <a:latin typeface="+mn-lt"/>
                <a:ea typeface="+mn-ea"/>
                <a:cs typeface="+mn-cs"/>
              </a:rPr>
              <a:t>Weijer</a:t>
            </a:r>
            <a:r>
              <a:rPr lang="en-US" sz="1200" kern="1200" dirty="0">
                <a:solidFill>
                  <a:schemeClr val="tx1"/>
                </a:solidFill>
                <a:latin typeface="+mn-lt"/>
                <a:ea typeface="+mn-ea"/>
                <a:cs typeface="+mn-cs"/>
              </a:rPr>
              <a:t>, A. B. Forbes and J. M. Grimshaw (2018). "Reporting of stepped wedge cluster </a:t>
            </a:r>
            <a:r>
              <a:rPr lang="en-US" sz="1200" kern="1200" dirty="0" err="1">
                <a:solidFill>
                  <a:schemeClr val="tx1"/>
                </a:solidFill>
                <a:latin typeface="+mn-lt"/>
                <a:ea typeface="+mn-ea"/>
                <a:cs typeface="+mn-cs"/>
              </a:rPr>
              <a:t>randomised</a:t>
            </a:r>
            <a:r>
              <a:rPr lang="en-US" sz="1200" kern="1200" dirty="0">
                <a:solidFill>
                  <a:schemeClr val="tx1"/>
                </a:solidFill>
                <a:latin typeface="+mn-lt"/>
                <a:ea typeface="+mn-ea"/>
                <a:cs typeface="+mn-cs"/>
              </a:rPr>
              <a:t> trials: extension of the CONSORT 2010 statement with explanation and elaboration." </a:t>
            </a:r>
            <a:r>
              <a:rPr lang="en-US" sz="1200" u="sng" kern="1200" dirty="0">
                <a:solidFill>
                  <a:schemeClr val="tx1"/>
                </a:solidFill>
                <a:latin typeface="+mn-lt"/>
                <a:ea typeface="+mn-ea"/>
                <a:cs typeface="+mn-cs"/>
              </a:rPr>
              <a:t>BMJ </a:t>
            </a:r>
            <a:r>
              <a:rPr lang="en-US" sz="1200" b="1" u="sng" kern="1200" dirty="0">
                <a:solidFill>
                  <a:schemeClr val="tx1"/>
                </a:solidFill>
                <a:latin typeface="+mn-lt"/>
                <a:ea typeface="+mn-ea"/>
                <a:cs typeface="+mn-cs"/>
              </a:rPr>
              <a:t>363: k1614.</a:t>
            </a:r>
          </a:p>
          <a:p>
            <a:r>
              <a:rPr lang="en-US" sz="1200" kern="1200" dirty="0">
                <a:solidFill>
                  <a:schemeClr val="tx1"/>
                </a:solidFill>
                <a:latin typeface="+mn-lt"/>
                <a:ea typeface="+mn-ea"/>
                <a:cs typeface="+mn-cs"/>
              </a:rPr>
              <a:t>Hughes, J. P., T. S. </a:t>
            </a:r>
            <a:r>
              <a:rPr lang="en-US" sz="1200" kern="1200" dirty="0" err="1">
                <a:solidFill>
                  <a:schemeClr val="tx1"/>
                </a:solidFill>
                <a:latin typeface="+mn-lt"/>
                <a:ea typeface="+mn-ea"/>
                <a:cs typeface="+mn-cs"/>
              </a:rPr>
              <a:t>Granston</a:t>
            </a:r>
            <a:r>
              <a:rPr lang="en-US" sz="1200" kern="1200" dirty="0">
                <a:solidFill>
                  <a:schemeClr val="tx1"/>
                </a:solidFill>
                <a:latin typeface="+mn-lt"/>
                <a:ea typeface="+mn-ea"/>
                <a:cs typeface="+mn-cs"/>
              </a:rPr>
              <a:t> and P. J. </a:t>
            </a:r>
            <a:r>
              <a:rPr lang="en-US" sz="1200" kern="1200" dirty="0" err="1">
                <a:solidFill>
                  <a:schemeClr val="tx1"/>
                </a:solidFill>
                <a:latin typeface="+mn-lt"/>
                <a:ea typeface="+mn-ea"/>
                <a:cs typeface="+mn-cs"/>
              </a:rPr>
              <a:t>Heagerty</a:t>
            </a:r>
            <a:r>
              <a:rPr lang="en-US" sz="1200" kern="1200" dirty="0">
                <a:solidFill>
                  <a:schemeClr val="tx1"/>
                </a:solidFill>
                <a:latin typeface="+mn-lt"/>
                <a:ea typeface="+mn-ea"/>
                <a:cs typeface="+mn-cs"/>
              </a:rPr>
              <a:t> (2015). "Current issues in the design and analysis of stepped wedge trials." </a:t>
            </a:r>
            <a:r>
              <a:rPr lang="en-US" sz="1200" u="sng" kern="1200" dirty="0" err="1">
                <a:solidFill>
                  <a:schemeClr val="tx1"/>
                </a:solidFill>
                <a:latin typeface="+mn-lt"/>
                <a:ea typeface="+mn-ea"/>
                <a:cs typeface="+mn-cs"/>
              </a:rPr>
              <a:t>Contemp</a:t>
            </a:r>
            <a:r>
              <a:rPr lang="en-US" sz="1200" u="sng" kern="1200" dirty="0">
                <a:solidFill>
                  <a:schemeClr val="tx1"/>
                </a:solidFill>
                <a:latin typeface="+mn-lt"/>
                <a:ea typeface="+mn-ea"/>
                <a:cs typeface="+mn-cs"/>
              </a:rPr>
              <a:t> Clin Trials </a:t>
            </a:r>
            <a:r>
              <a:rPr lang="en-US" sz="1200" b="1" u="sng" kern="1200" dirty="0">
                <a:solidFill>
                  <a:schemeClr val="tx1"/>
                </a:solidFill>
                <a:latin typeface="+mn-lt"/>
                <a:ea typeface="+mn-ea"/>
                <a:cs typeface="+mn-cs"/>
              </a:rPr>
              <a:t>45(Pt A): 55-60.</a:t>
            </a:r>
          </a:p>
          <a:p>
            <a:r>
              <a:rPr lang="en-US" sz="1200" kern="1200" dirty="0">
                <a:solidFill>
                  <a:schemeClr val="tx1"/>
                </a:solidFill>
                <a:latin typeface="+mn-lt"/>
                <a:ea typeface="+mn-ea"/>
                <a:cs typeface="+mn-cs"/>
              </a:rPr>
              <a:t>Hussey, M. A. and J. P. Hughes (2007). "Design and analysis of stepped wedge cluster randomized trials." </a:t>
            </a:r>
            <a:r>
              <a:rPr lang="en-US" sz="1200" u="sng" kern="1200" dirty="0" err="1">
                <a:solidFill>
                  <a:schemeClr val="tx1"/>
                </a:solidFill>
                <a:latin typeface="+mn-lt"/>
                <a:ea typeface="+mn-ea"/>
                <a:cs typeface="+mn-cs"/>
              </a:rPr>
              <a:t>Contemp</a:t>
            </a:r>
            <a:r>
              <a:rPr lang="en-US" sz="1200" u="sng" kern="1200" dirty="0">
                <a:solidFill>
                  <a:schemeClr val="tx1"/>
                </a:solidFill>
                <a:latin typeface="+mn-lt"/>
                <a:ea typeface="+mn-ea"/>
                <a:cs typeface="+mn-cs"/>
              </a:rPr>
              <a:t> Clin Trials </a:t>
            </a:r>
            <a:r>
              <a:rPr lang="en-US" sz="1200" b="1" u="sng" kern="1200" dirty="0">
                <a:solidFill>
                  <a:schemeClr val="tx1"/>
                </a:solidFill>
                <a:latin typeface="+mn-lt"/>
                <a:ea typeface="+mn-ea"/>
                <a:cs typeface="+mn-cs"/>
              </a:rPr>
              <a:t>28(2): 182-191.</a:t>
            </a:r>
          </a:p>
          <a:p>
            <a:r>
              <a:rPr lang="en-US" sz="1200" kern="1200" dirty="0">
                <a:solidFill>
                  <a:schemeClr val="tx1"/>
                </a:solidFill>
                <a:latin typeface="+mn-lt"/>
                <a:ea typeface="+mn-ea"/>
                <a:cs typeface="+mn-cs"/>
              </a:rPr>
              <a:t>Hussey, M. A. and J. P. Hughes (2007). "Design and analysis of stepped wedge cluster randomized trials." </a:t>
            </a:r>
            <a:r>
              <a:rPr lang="en-US" sz="1200" u="sng" kern="1200" dirty="0" err="1">
                <a:solidFill>
                  <a:schemeClr val="tx1"/>
                </a:solidFill>
                <a:latin typeface="+mn-lt"/>
                <a:ea typeface="+mn-ea"/>
                <a:cs typeface="+mn-cs"/>
              </a:rPr>
              <a:t>Contemp</a:t>
            </a:r>
            <a:r>
              <a:rPr lang="en-US" sz="1200" u="sng" kern="1200" dirty="0">
                <a:solidFill>
                  <a:schemeClr val="tx1"/>
                </a:solidFill>
                <a:latin typeface="+mn-lt"/>
                <a:ea typeface="+mn-ea"/>
                <a:cs typeface="+mn-cs"/>
              </a:rPr>
              <a:t> Clin Trials </a:t>
            </a:r>
            <a:r>
              <a:rPr lang="en-US" sz="1200" b="1" u="sng" kern="1200" dirty="0">
                <a:solidFill>
                  <a:schemeClr val="tx1"/>
                </a:solidFill>
                <a:latin typeface="+mn-lt"/>
                <a:ea typeface="+mn-ea"/>
                <a:cs typeface="+mn-cs"/>
              </a:rPr>
              <a:t>28(2): 182-191.</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thing to point out is that I noticed a few places where the results from our pre-specified generalized linear mixed effect model (GLMM) that includes a random intercept for both site and person was very different from the corresponding generalized linear model (GLM) that does not include the random intercepts. This occurred for a few outcomes (namely </a:t>
            </a:r>
            <a:r>
              <a:rPr lang="en-US" sz="1200" kern="1200" dirty="0" err="1">
                <a:solidFill>
                  <a:schemeClr val="tx1"/>
                </a:solidFill>
                <a:effectLst/>
                <a:latin typeface="+mn-lt"/>
                <a:ea typeface="+mn-ea"/>
                <a:cs typeface="+mn-cs"/>
              </a:rPr>
              <a:t>trt_outcome_main</a:t>
            </a:r>
            <a:r>
              <a:rPr lang="en-US" sz="1200" kern="1200" dirty="0">
                <a:solidFill>
                  <a:schemeClr val="tx1"/>
                </a:solidFill>
                <a:effectLst/>
                <a:latin typeface="+mn-lt"/>
                <a:ea typeface="+mn-ea"/>
                <a:cs typeface="+mn-cs"/>
              </a:rPr>
              <a:t>) where the model claims to have converged, but the inconsistently with the GLM results makes me very skeptical. I've tried running other optimization algorithms but many of them failed to converge. As I've mentioned, the model is complicated to fit because it has 2 different random effects and the dataset is really large (~1.4 million records). </a:t>
            </a:r>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114</a:t>
            </a:fld>
            <a:endParaRPr lang="en-US"/>
          </a:p>
        </p:txBody>
      </p:sp>
    </p:spTree>
    <p:extLst>
      <p:ext uri="{BB962C8B-B14F-4D97-AF65-F5344CB8AC3E}">
        <p14:creationId xmlns:p14="http://schemas.microsoft.com/office/powerpoint/2010/main" val="85482129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Hemming, K., K. Carroll, J. Thompson, A. Forbes, M. </a:t>
            </a:r>
            <a:r>
              <a:rPr lang="en-US" sz="1200" kern="1200" dirty="0" err="1">
                <a:solidFill>
                  <a:schemeClr val="tx1"/>
                </a:solidFill>
                <a:latin typeface="+mn-lt"/>
                <a:ea typeface="+mn-ea"/>
                <a:cs typeface="+mn-cs"/>
              </a:rPr>
              <a:t>Taljaard</a:t>
            </a:r>
            <a:r>
              <a:rPr lang="en-US" sz="1200" kern="1200" dirty="0">
                <a:solidFill>
                  <a:schemeClr val="tx1"/>
                </a:solidFill>
                <a:latin typeface="+mn-lt"/>
                <a:ea typeface="+mn-ea"/>
                <a:cs typeface="+mn-cs"/>
              </a:rPr>
              <a:t> and S.-C. r. group (2018). "Quality of stepped-wedge trial reporting can be reliably assessed using an updated CONSORT: crowd-sourcing systematic review." </a:t>
            </a:r>
            <a:r>
              <a:rPr lang="en-US" sz="1200" u="sng" kern="1200" dirty="0">
                <a:solidFill>
                  <a:schemeClr val="tx1"/>
                </a:solidFill>
                <a:latin typeface="+mn-lt"/>
                <a:ea typeface="+mn-ea"/>
                <a:cs typeface="+mn-cs"/>
              </a:rPr>
              <a:t>J Clin Epidemiol.</a:t>
            </a:r>
          </a:p>
          <a:p>
            <a:r>
              <a:rPr lang="en-US" sz="1200" kern="1200" dirty="0">
                <a:solidFill>
                  <a:schemeClr val="tx1"/>
                </a:solidFill>
                <a:latin typeface="+mn-lt"/>
                <a:ea typeface="+mn-ea"/>
                <a:cs typeface="+mn-cs"/>
              </a:rPr>
              <a:t>Hemming, K., M. </a:t>
            </a:r>
            <a:r>
              <a:rPr lang="en-US" sz="1200" kern="1200" dirty="0" err="1">
                <a:solidFill>
                  <a:schemeClr val="tx1"/>
                </a:solidFill>
                <a:latin typeface="+mn-lt"/>
                <a:ea typeface="+mn-ea"/>
                <a:cs typeface="+mn-cs"/>
              </a:rPr>
              <a:t>Taljaard</a:t>
            </a:r>
            <a:r>
              <a:rPr lang="en-US" sz="1200" kern="1200" dirty="0">
                <a:solidFill>
                  <a:schemeClr val="tx1"/>
                </a:solidFill>
                <a:latin typeface="+mn-lt"/>
                <a:ea typeface="+mn-ea"/>
                <a:cs typeface="+mn-cs"/>
              </a:rPr>
              <a:t> and A. Forbes (2018). "Modeling clustering and treatment effect heterogeneity in parallel and stepped-wedge cluster randomized trials." </a:t>
            </a:r>
            <a:r>
              <a:rPr lang="en-US" sz="1200" u="sng" kern="1200" dirty="0">
                <a:solidFill>
                  <a:schemeClr val="tx1"/>
                </a:solidFill>
                <a:latin typeface="+mn-lt"/>
                <a:ea typeface="+mn-ea"/>
                <a:cs typeface="+mn-cs"/>
              </a:rPr>
              <a:t>Stat Med </a:t>
            </a:r>
            <a:r>
              <a:rPr lang="en-US" sz="1200" b="1" u="sng" kern="1200" dirty="0">
                <a:solidFill>
                  <a:schemeClr val="tx1"/>
                </a:solidFill>
                <a:latin typeface="+mn-lt"/>
                <a:ea typeface="+mn-ea"/>
                <a:cs typeface="+mn-cs"/>
              </a:rPr>
              <a:t>37(6): 883-898.</a:t>
            </a:r>
          </a:p>
          <a:p>
            <a:r>
              <a:rPr lang="en-US" sz="1200" kern="1200" dirty="0">
                <a:solidFill>
                  <a:schemeClr val="tx1"/>
                </a:solidFill>
                <a:latin typeface="+mn-lt"/>
                <a:ea typeface="+mn-ea"/>
                <a:cs typeface="+mn-cs"/>
              </a:rPr>
              <a:t>Hemming, K., M. </a:t>
            </a:r>
            <a:r>
              <a:rPr lang="en-US" sz="1200" kern="1200" dirty="0" err="1">
                <a:solidFill>
                  <a:schemeClr val="tx1"/>
                </a:solidFill>
                <a:latin typeface="+mn-lt"/>
                <a:ea typeface="+mn-ea"/>
                <a:cs typeface="+mn-cs"/>
              </a:rPr>
              <a:t>Taljaard</a:t>
            </a:r>
            <a:r>
              <a:rPr lang="en-US" sz="1200" kern="1200" dirty="0">
                <a:solidFill>
                  <a:schemeClr val="tx1"/>
                </a:solidFill>
                <a:latin typeface="+mn-lt"/>
                <a:ea typeface="+mn-ea"/>
                <a:cs typeface="+mn-cs"/>
              </a:rPr>
              <a:t>, J. E. McKenzie, R. Hooper, A. </a:t>
            </a:r>
            <a:r>
              <a:rPr lang="en-US" sz="1200" kern="1200" dirty="0" err="1">
                <a:solidFill>
                  <a:schemeClr val="tx1"/>
                </a:solidFill>
                <a:latin typeface="+mn-lt"/>
                <a:ea typeface="+mn-ea"/>
                <a:cs typeface="+mn-cs"/>
              </a:rPr>
              <a:t>Copas</a:t>
            </a:r>
            <a:r>
              <a:rPr lang="en-US" sz="1200" kern="1200" dirty="0">
                <a:solidFill>
                  <a:schemeClr val="tx1"/>
                </a:solidFill>
                <a:latin typeface="+mn-lt"/>
                <a:ea typeface="+mn-ea"/>
                <a:cs typeface="+mn-cs"/>
              </a:rPr>
              <a:t>, J. A. Thompson, M. Dixon-Woods, A. </a:t>
            </a:r>
            <a:r>
              <a:rPr lang="en-US" sz="1200" kern="1200" dirty="0" err="1">
                <a:solidFill>
                  <a:schemeClr val="tx1"/>
                </a:solidFill>
                <a:latin typeface="+mn-lt"/>
                <a:ea typeface="+mn-ea"/>
                <a:cs typeface="+mn-cs"/>
              </a:rPr>
              <a:t>Aldcroft</a:t>
            </a:r>
            <a:r>
              <a:rPr lang="en-US" sz="1200" kern="1200" dirty="0">
                <a:solidFill>
                  <a:schemeClr val="tx1"/>
                </a:solidFill>
                <a:latin typeface="+mn-lt"/>
                <a:ea typeface="+mn-ea"/>
                <a:cs typeface="+mn-cs"/>
              </a:rPr>
              <a:t>, A. </a:t>
            </a:r>
            <a:r>
              <a:rPr lang="en-US" sz="1200" kern="1200" dirty="0" err="1">
                <a:solidFill>
                  <a:schemeClr val="tx1"/>
                </a:solidFill>
                <a:latin typeface="+mn-lt"/>
                <a:ea typeface="+mn-ea"/>
                <a:cs typeface="+mn-cs"/>
              </a:rPr>
              <a:t>Doussau</a:t>
            </a:r>
            <a:r>
              <a:rPr lang="en-US" sz="1200" kern="1200" dirty="0">
                <a:solidFill>
                  <a:schemeClr val="tx1"/>
                </a:solidFill>
                <a:latin typeface="+mn-lt"/>
                <a:ea typeface="+mn-ea"/>
                <a:cs typeface="+mn-cs"/>
              </a:rPr>
              <a:t>, M. Grayling, C. </a:t>
            </a:r>
            <a:r>
              <a:rPr lang="en-US" sz="1200" kern="1200" dirty="0" err="1">
                <a:solidFill>
                  <a:schemeClr val="tx1"/>
                </a:solidFill>
                <a:latin typeface="+mn-lt"/>
                <a:ea typeface="+mn-ea"/>
                <a:cs typeface="+mn-cs"/>
              </a:rPr>
              <a:t>Kristunas</a:t>
            </a:r>
            <a:r>
              <a:rPr lang="en-US" sz="1200" kern="1200" dirty="0">
                <a:solidFill>
                  <a:schemeClr val="tx1"/>
                </a:solidFill>
                <a:latin typeface="+mn-lt"/>
                <a:ea typeface="+mn-ea"/>
                <a:cs typeface="+mn-cs"/>
              </a:rPr>
              <a:t>, C. E. Goldstein, M. K. Campbell, A. Girling, S. Eldridge, M. J. Campbell, R. J. </a:t>
            </a:r>
            <a:r>
              <a:rPr lang="en-US" sz="1200" kern="1200" dirty="0" err="1">
                <a:solidFill>
                  <a:schemeClr val="tx1"/>
                </a:solidFill>
                <a:latin typeface="+mn-lt"/>
                <a:ea typeface="+mn-ea"/>
                <a:cs typeface="+mn-cs"/>
              </a:rPr>
              <a:t>Lilford</a:t>
            </a:r>
            <a:r>
              <a:rPr lang="en-US" sz="1200" kern="1200" dirty="0">
                <a:solidFill>
                  <a:schemeClr val="tx1"/>
                </a:solidFill>
                <a:latin typeface="+mn-lt"/>
                <a:ea typeface="+mn-ea"/>
                <a:cs typeface="+mn-cs"/>
              </a:rPr>
              <a:t>, C. </a:t>
            </a:r>
            <a:r>
              <a:rPr lang="en-US" sz="1200" kern="1200" dirty="0" err="1">
                <a:solidFill>
                  <a:schemeClr val="tx1"/>
                </a:solidFill>
                <a:latin typeface="+mn-lt"/>
                <a:ea typeface="+mn-ea"/>
                <a:cs typeface="+mn-cs"/>
              </a:rPr>
              <a:t>Weijer</a:t>
            </a:r>
            <a:r>
              <a:rPr lang="en-US" sz="1200" kern="1200" dirty="0">
                <a:solidFill>
                  <a:schemeClr val="tx1"/>
                </a:solidFill>
                <a:latin typeface="+mn-lt"/>
                <a:ea typeface="+mn-ea"/>
                <a:cs typeface="+mn-cs"/>
              </a:rPr>
              <a:t>, A. B. Forbes and J. M. Grimshaw (2018). "Reporting of stepped wedge cluster </a:t>
            </a:r>
            <a:r>
              <a:rPr lang="en-US" sz="1200" kern="1200" dirty="0" err="1">
                <a:solidFill>
                  <a:schemeClr val="tx1"/>
                </a:solidFill>
                <a:latin typeface="+mn-lt"/>
                <a:ea typeface="+mn-ea"/>
                <a:cs typeface="+mn-cs"/>
              </a:rPr>
              <a:t>randomised</a:t>
            </a:r>
            <a:r>
              <a:rPr lang="en-US" sz="1200" kern="1200" dirty="0">
                <a:solidFill>
                  <a:schemeClr val="tx1"/>
                </a:solidFill>
                <a:latin typeface="+mn-lt"/>
                <a:ea typeface="+mn-ea"/>
                <a:cs typeface="+mn-cs"/>
              </a:rPr>
              <a:t> trials: extension of the CONSORT 2010 statement with explanation and elaboration." </a:t>
            </a:r>
            <a:r>
              <a:rPr lang="en-US" sz="1200" u="sng" kern="1200" dirty="0">
                <a:solidFill>
                  <a:schemeClr val="tx1"/>
                </a:solidFill>
                <a:latin typeface="+mn-lt"/>
                <a:ea typeface="+mn-ea"/>
                <a:cs typeface="+mn-cs"/>
              </a:rPr>
              <a:t>BMJ </a:t>
            </a:r>
            <a:r>
              <a:rPr lang="en-US" sz="1200" b="1" u="sng" kern="1200" dirty="0">
                <a:solidFill>
                  <a:schemeClr val="tx1"/>
                </a:solidFill>
                <a:latin typeface="+mn-lt"/>
                <a:ea typeface="+mn-ea"/>
                <a:cs typeface="+mn-cs"/>
              </a:rPr>
              <a:t>363: k1614.</a:t>
            </a:r>
          </a:p>
          <a:p>
            <a:r>
              <a:rPr lang="en-US" sz="1200" kern="1200" dirty="0">
                <a:solidFill>
                  <a:schemeClr val="tx1"/>
                </a:solidFill>
                <a:latin typeface="+mn-lt"/>
                <a:ea typeface="+mn-ea"/>
                <a:cs typeface="+mn-cs"/>
              </a:rPr>
              <a:t>Hughes, J. P., T. S. </a:t>
            </a:r>
            <a:r>
              <a:rPr lang="en-US" sz="1200" kern="1200" dirty="0" err="1">
                <a:solidFill>
                  <a:schemeClr val="tx1"/>
                </a:solidFill>
                <a:latin typeface="+mn-lt"/>
                <a:ea typeface="+mn-ea"/>
                <a:cs typeface="+mn-cs"/>
              </a:rPr>
              <a:t>Granston</a:t>
            </a:r>
            <a:r>
              <a:rPr lang="en-US" sz="1200" kern="1200" dirty="0">
                <a:solidFill>
                  <a:schemeClr val="tx1"/>
                </a:solidFill>
                <a:latin typeface="+mn-lt"/>
                <a:ea typeface="+mn-ea"/>
                <a:cs typeface="+mn-cs"/>
              </a:rPr>
              <a:t> and P. J. </a:t>
            </a:r>
            <a:r>
              <a:rPr lang="en-US" sz="1200" kern="1200" dirty="0" err="1">
                <a:solidFill>
                  <a:schemeClr val="tx1"/>
                </a:solidFill>
                <a:latin typeface="+mn-lt"/>
                <a:ea typeface="+mn-ea"/>
                <a:cs typeface="+mn-cs"/>
              </a:rPr>
              <a:t>Heagerty</a:t>
            </a:r>
            <a:r>
              <a:rPr lang="en-US" sz="1200" kern="1200" dirty="0">
                <a:solidFill>
                  <a:schemeClr val="tx1"/>
                </a:solidFill>
                <a:latin typeface="+mn-lt"/>
                <a:ea typeface="+mn-ea"/>
                <a:cs typeface="+mn-cs"/>
              </a:rPr>
              <a:t> (2015). "Current issues in the design and analysis of stepped wedge trials." </a:t>
            </a:r>
            <a:r>
              <a:rPr lang="en-US" sz="1200" u="sng" kern="1200" dirty="0" err="1">
                <a:solidFill>
                  <a:schemeClr val="tx1"/>
                </a:solidFill>
                <a:latin typeface="+mn-lt"/>
                <a:ea typeface="+mn-ea"/>
                <a:cs typeface="+mn-cs"/>
              </a:rPr>
              <a:t>Contemp</a:t>
            </a:r>
            <a:r>
              <a:rPr lang="en-US" sz="1200" u="sng" kern="1200" dirty="0">
                <a:solidFill>
                  <a:schemeClr val="tx1"/>
                </a:solidFill>
                <a:latin typeface="+mn-lt"/>
                <a:ea typeface="+mn-ea"/>
                <a:cs typeface="+mn-cs"/>
              </a:rPr>
              <a:t> Clin Trials </a:t>
            </a:r>
            <a:r>
              <a:rPr lang="en-US" sz="1200" b="1" u="sng" kern="1200" dirty="0">
                <a:solidFill>
                  <a:schemeClr val="tx1"/>
                </a:solidFill>
                <a:latin typeface="+mn-lt"/>
                <a:ea typeface="+mn-ea"/>
                <a:cs typeface="+mn-cs"/>
              </a:rPr>
              <a:t>45(Pt A): 55-60.</a:t>
            </a:r>
          </a:p>
          <a:p>
            <a:r>
              <a:rPr lang="en-US" sz="1200" kern="1200" dirty="0">
                <a:solidFill>
                  <a:schemeClr val="tx1"/>
                </a:solidFill>
                <a:latin typeface="+mn-lt"/>
                <a:ea typeface="+mn-ea"/>
                <a:cs typeface="+mn-cs"/>
              </a:rPr>
              <a:t>Hussey, M. A. and J. P. Hughes (2007). "Design and analysis of stepped wedge cluster randomized trials." </a:t>
            </a:r>
            <a:r>
              <a:rPr lang="en-US" sz="1200" u="sng" kern="1200" dirty="0" err="1">
                <a:solidFill>
                  <a:schemeClr val="tx1"/>
                </a:solidFill>
                <a:latin typeface="+mn-lt"/>
                <a:ea typeface="+mn-ea"/>
                <a:cs typeface="+mn-cs"/>
              </a:rPr>
              <a:t>Contemp</a:t>
            </a:r>
            <a:r>
              <a:rPr lang="en-US" sz="1200" u="sng" kern="1200" dirty="0">
                <a:solidFill>
                  <a:schemeClr val="tx1"/>
                </a:solidFill>
                <a:latin typeface="+mn-lt"/>
                <a:ea typeface="+mn-ea"/>
                <a:cs typeface="+mn-cs"/>
              </a:rPr>
              <a:t> Clin Trials </a:t>
            </a:r>
            <a:r>
              <a:rPr lang="en-US" sz="1200" b="1" u="sng" kern="1200" dirty="0">
                <a:solidFill>
                  <a:schemeClr val="tx1"/>
                </a:solidFill>
                <a:latin typeface="+mn-lt"/>
                <a:ea typeface="+mn-ea"/>
                <a:cs typeface="+mn-cs"/>
              </a:rPr>
              <a:t>28(2): 182-191.</a:t>
            </a:r>
          </a:p>
          <a:p>
            <a:r>
              <a:rPr lang="en-US" sz="1200" kern="1200" dirty="0">
                <a:solidFill>
                  <a:schemeClr val="tx1"/>
                </a:solidFill>
                <a:latin typeface="+mn-lt"/>
                <a:ea typeface="+mn-ea"/>
                <a:cs typeface="+mn-cs"/>
              </a:rPr>
              <a:t>Hussey, M. A. and J. P. Hughes (2007). "Design and analysis of stepped wedge cluster randomized trials." </a:t>
            </a:r>
            <a:r>
              <a:rPr lang="en-US" sz="1200" u="sng" kern="1200" dirty="0" err="1">
                <a:solidFill>
                  <a:schemeClr val="tx1"/>
                </a:solidFill>
                <a:latin typeface="+mn-lt"/>
                <a:ea typeface="+mn-ea"/>
                <a:cs typeface="+mn-cs"/>
              </a:rPr>
              <a:t>Contemp</a:t>
            </a:r>
            <a:r>
              <a:rPr lang="en-US" sz="1200" u="sng" kern="1200" dirty="0">
                <a:solidFill>
                  <a:schemeClr val="tx1"/>
                </a:solidFill>
                <a:latin typeface="+mn-lt"/>
                <a:ea typeface="+mn-ea"/>
                <a:cs typeface="+mn-cs"/>
              </a:rPr>
              <a:t> Clin Trials </a:t>
            </a:r>
            <a:r>
              <a:rPr lang="en-US" sz="1200" b="1" u="sng" kern="1200" dirty="0">
                <a:solidFill>
                  <a:schemeClr val="tx1"/>
                </a:solidFill>
                <a:latin typeface="+mn-lt"/>
                <a:ea typeface="+mn-ea"/>
                <a:cs typeface="+mn-cs"/>
              </a:rPr>
              <a:t>28(2): 182-191.</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thing to point out is that I noticed a few places where the results from our pre-specified generalized linear mixed effect model (GLMM) that includes a random intercept for both site and person was very different from the corresponding generalized linear model (GLM) that does not include the random intercepts. This occurred for a few outcomes (namely </a:t>
            </a:r>
            <a:r>
              <a:rPr lang="en-US" sz="1200" kern="1200" dirty="0" err="1">
                <a:solidFill>
                  <a:schemeClr val="tx1"/>
                </a:solidFill>
                <a:effectLst/>
                <a:latin typeface="+mn-lt"/>
                <a:ea typeface="+mn-ea"/>
                <a:cs typeface="+mn-cs"/>
              </a:rPr>
              <a:t>trt_outcome_main</a:t>
            </a:r>
            <a:r>
              <a:rPr lang="en-US" sz="1200" kern="1200" dirty="0">
                <a:solidFill>
                  <a:schemeClr val="tx1"/>
                </a:solidFill>
                <a:effectLst/>
                <a:latin typeface="+mn-lt"/>
                <a:ea typeface="+mn-ea"/>
                <a:cs typeface="+mn-cs"/>
              </a:rPr>
              <a:t>) where the model claims to have converged, but the inconsistently with the GLM results makes me very skeptical. I've tried running other optimization algorithms but many of them failed to converge. As I've mentioned, the model is complicated to fit because it has 2 different random effects and the dataset is really large (~1.4 million records). </a:t>
            </a:r>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115</a:t>
            </a:fld>
            <a:endParaRPr lang="en-US"/>
          </a:p>
        </p:txBody>
      </p:sp>
    </p:spTree>
    <p:extLst>
      <p:ext uri="{BB962C8B-B14F-4D97-AF65-F5344CB8AC3E}">
        <p14:creationId xmlns:p14="http://schemas.microsoft.com/office/powerpoint/2010/main" val="154955291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Hemming, K., K. Carroll, J. Thompson, A. Forbes, M. </a:t>
            </a:r>
            <a:r>
              <a:rPr lang="en-US" sz="1200" kern="1200" dirty="0" err="1">
                <a:solidFill>
                  <a:schemeClr val="tx1"/>
                </a:solidFill>
                <a:latin typeface="+mn-lt"/>
                <a:ea typeface="+mn-ea"/>
                <a:cs typeface="+mn-cs"/>
              </a:rPr>
              <a:t>Taljaard</a:t>
            </a:r>
            <a:r>
              <a:rPr lang="en-US" sz="1200" kern="1200" dirty="0">
                <a:solidFill>
                  <a:schemeClr val="tx1"/>
                </a:solidFill>
                <a:latin typeface="+mn-lt"/>
                <a:ea typeface="+mn-ea"/>
                <a:cs typeface="+mn-cs"/>
              </a:rPr>
              <a:t> and S.-C. r. group (2018). "Quality of stepped-wedge trial reporting can be reliably assessed using an updated CONSORT: crowd-sourcing systematic review." </a:t>
            </a:r>
            <a:r>
              <a:rPr lang="en-US" sz="1200" u="sng" kern="1200" dirty="0">
                <a:solidFill>
                  <a:schemeClr val="tx1"/>
                </a:solidFill>
                <a:latin typeface="+mn-lt"/>
                <a:ea typeface="+mn-ea"/>
                <a:cs typeface="+mn-cs"/>
              </a:rPr>
              <a:t>J Clin Epidemiol.</a:t>
            </a:r>
          </a:p>
          <a:p>
            <a:r>
              <a:rPr lang="en-US" sz="1200" kern="1200" dirty="0">
                <a:solidFill>
                  <a:schemeClr val="tx1"/>
                </a:solidFill>
                <a:latin typeface="+mn-lt"/>
                <a:ea typeface="+mn-ea"/>
                <a:cs typeface="+mn-cs"/>
              </a:rPr>
              <a:t>Hemming, K., M. </a:t>
            </a:r>
            <a:r>
              <a:rPr lang="en-US" sz="1200" kern="1200" dirty="0" err="1">
                <a:solidFill>
                  <a:schemeClr val="tx1"/>
                </a:solidFill>
                <a:latin typeface="+mn-lt"/>
                <a:ea typeface="+mn-ea"/>
                <a:cs typeface="+mn-cs"/>
              </a:rPr>
              <a:t>Taljaard</a:t>
            </a:r>
            <a:r>
              <a:rPr lang="en-US" sz="1200" kern="1200" dirty="0">
                <a:solidFill>
                  <a:schemeClr val="tx1"/>
                </a:solidFill>
                <a:latin typeface="+mn-lt"/>
                <a:ea typeface="+mn-ea"/>
                <a:cs typeface="+mn-cs"/>
              </a:rPr>
              <a:t> and A. Forbes (2018). "Modeling clustering and treatment effect heterogeneity in parallel and stepped-wedge cluster randomized trials." </a:t>
            </a:r>
            <a:r>
              <a:rPr lang="en-US" sz="1200" u="sng" kern="1200" dirty="0">
                <a:solidFill>
                  <a:schemeClr val="tx1"/>
                </a:solidFill>
                <a:latin typeface="+mn-lt"/>
                <a:ea typeface="+mn-ea"/>
                <a:cs typeface="+mn-cs"/>
              </a:rPr>
              <a:t>Stat Med </a:t>
            </a:r>
            <a:r>
              <a:rPr lang="en-US" sz="1200" b="1" u="sng" kern="1200" dirty="0">
                <a:solidFill>
                  <a:schemeClr val="tx1"/>
                </a:solidFill>
                <a:latin typeface="+mn-lt"/>
                <a:ea typeface="+mn-ea"/>
                <a:cs typeface="+mn-cs"/>
              </a:rPr>
              <a:t>37(6): 883-898.</a:t>
            </a:r>
          </a:p>
          <a:p>
            <a:r>
              <a:rPr lang="en-US" sz="1200" kern="1200" dirty="0">
                <a:solidFill>
                  <a:schemeClr val="tx1"/>
                </a:solidFill>
                <a:latin typeface="+mn-lt"/>
                <a:ea typeface="+mn-ea"/>
                <a:cs typeface="+mn-cs"/>
              </a:rPr>
              <a:t>Hemming, K., M. </a:t>
            </a:r>
            <a:r>
              <a:rPr lang="en-US" sz="1200" kern="1200" dirty="0" err="1">
                <a:solidFill>
                  <a:schemeClr val="tx1"/>
                </a:solidFill>
                <a:latin typeface="+mn-lt"/>
                <a:ea typeface="+mn-ea"/>
                <a:cs typeface="+mn-cs"/>
              </a:rPr>
              <a:t>Taljaard</a:t>
            </a:r>
            <a:r>
              <a:rPr lang="en-US" sz="1200" kern="1200" dirty="0">
                <a:solidFill>
                  <a:schemeClr val="tx1"/>
                </a:solidFill>
                <a:latin typeface="+mn-lt"/>
                <a:ea typeface="+mn-ea"/>
                <a:cs typeface="+mn-cs"/>
              </a:rPr>
              <a:t>, J. E. McKenzie, R. Hooper, A. </a:t>
            </a:r>
            <a:r>
              <a:rPr lang="en-US" sz="1200" kern="1200" dirty="0" err="1">
                <a:solidFill>
                  <a:schemeClr val="tx1"/>
                </a:solidFill>
                <a:latin typeface="+mn-lt"/>
                <a:ea typeface="+mn-ea"/>
                <a:cs typeface="+mn-cs"/>
              </a:rPr>
              <a:t>Copas</a:t>
            </a:r>
            <a:r>
              <a:rPr lang="en-US" sz="1200" kern="1200" dirty="0">
                <a:solidFill>
                  <a:schemeClr val="tx1"/>
                </a:solidFill>
                <a:latin typeface="+mn-lt"/>
                <a:ea typeface="+mn-ea"/>
                <a:cs typeface="+mn-cs"/>
              </a:rPr>
              <a:t>, J. A. Thompson, M. Dixon-Woods, A. </a:t>
            </a:r>
            <a:r>
              <a:rPr lang="en-US" sz="1200" kern="1200" dirty="0" err="1">
                <a:solidFill>
                  <a:schemeClr val="tx1"/>
                </a:solidFill>
                <a:latin typeface="+mn-lt"/>
                <a:ea typeface="+mn-ea"/>
                <a:cs typeface="+mn-cs"/>
              </a:rPr>
              <a:t>Aldcroft</a:t>
            </a:r>
            <a:r>
              <a:rPr lang="en-US" sz="1200" kern="1200" dirty="0">
                <a:solidFill>
                  <a:schemeClr val="tx1"/>
                </a:solidFill>
                <a:latin typeface="+mn-lt"/>
                <a:ea typeface="+mn-ea"/>
                <a:cs typeface="+mn-cs"/>
              </a:rPr>
              <a:t>, A. </a:t>
            </a:r>
            <a:r>
              <a:rPr lang="en-US" sz="1200" kern="1200" dirty="0" err="1">
                <a:solidFill>
                  <a:schemeClr val="tx1"/>
                </a:solidFill>
                <a:latin typeface="+mn-lt"/>
                <a:ea typeface="+mn-ea"/>
                <a:cs typeface="+mn-cs"/>
              </a:rPr>
              <a:t>Doussau</a:t>
            </a:r>
            <a:r>
              <a:rPr lang="en-US" sz="1200" kern="1200" dirty="0">
                <a:solidFill>
                  <a:schemeClr val="tx1"/>
                </a:solidFill>
                <a:latin typeface="+mn-lt"/>
                <a:ea typeface="+mn-ea"/>
                <a:cs typeface="+mn-cs"/>
              </a:rPr>
              <a:t>, M. Grayling, C. </a:t>
            </a:r>
            <a:r>
              <a:rPr lang="en-US" sz="1200" kern="1200" dirty="0" err="1">
                <a:solidFill>
                  <a:schemeClr val="tx1"/>
                </a:solidFill>
                <a:latin typeface="+mn-lt"/>
                <a:ea typeface="+mn-ea"/>
                <a:cs typeface="+mn-cs"/>
              </a:rPr>
              <a:t>Kristunas</a:t>
            </a:r>
            <a:r>
              <a:rPr lang="en-US" sz="1200" kern="1200" dirty="0">
                <a:solidFill>
                  <a:schemeClr val="tx1"/>
                </a:solidFill>
                <a:latin typeface="+mn-lt"/>
                <a:ea typeface="+mn-ea"/>
                <a:cs typeface="+mn-cs"/>
              </a:rPr>
              <a:t>, C. E. Goldstein, M. K. Campbell, A. Girling, S. Eldridge, M. J. Campbell, R. J. </a:t>
            </a:r>
            <a:r>
              <a:rPr lang="en-US" sz="1200" kern="1200" dirty="0" err="1">
                <a:solidFill>
                  <a:schemeClr val="tx1"/>
                </a:solidFill>
                <a:latin typeface="+mn-lt"/>
                <a:ea typeface="+mn-ea"/>
                <a:cs typeface="+mn-cs"/>
              </a:rPr>
              <a:t>Lilford</a:t>
            </a:r>
            <a:r>
              <a:rPr lang="en-US" sz="1200" kern="1200" dirty="0">
                <a:solidFill>
                  <a:schemeClr val="tx1"/>
                </a:solidFill>
                <a:latin typeface="+mn-lt"/>
                <a:ea typeface="+mn-ea"/>
                <a:cs typeface="+mn-cs"/>
              </a:rPr>
              <a:t>, C. </a:t>
            </a:r>
            <a:r>
              <a:rPr lang="en-US" sz="1200" kern="1200" dirty="0" err="1">
                <a:solidFill>
                  <a:schemeClr val="tx1"/>
                </a:solidFill>
                <a:latin typeface="+mn-lt"/>
                <a:ea typeface="+mn-ea"/>
                <a:cs typeface="+mn-cs"/>
              </a:rPr>
              <a:t>Weijer</a:t>
            </a:r>
            <a:r>
              <a:rPr lang="en-US" sz="1200" kern="1200" dirty="0">
                <a:solidFill>
                  <a:schemeClr val="tx1"/>
                </a:solidFill>
                <a:latin typeface="+mn-lt"/>
                <a:ea typeface="+mn-ea"/>
                <a:cs typeface="+mn-cs"/>
              </a:rPr>
              <a:t>, A. B. Forbes and J. M. Grimshaw (2018). "Reporting of stepped wedge cluster </a:t>
            </a:r>
            <a:r>
              <a:rPr lang="en-US" sz="1200" kern="1200" dirty="0" err="1">
                <a:solidFill>
                  <a:schemeClr val="tx1"/>
                </a:solidFill>
                <a:latin typeface="+mn-lt"/>
                <a:ea typeface="+mn-ea"/>
                <a:cs typeface="+mn-cs"/>
              </a:rPr>
              <a:t>randomised</a:t>
            </a:r>
            <a:r>
              <a:rPr lang="en-US" sz="1200" kern="1200" dirty="0">
                <a:solidFill>
                  <a:schemeClr val="tx1"/>
                </a:solidFill>
                <a:latin typeface="+mn-lt"/>
                <a:ea typeface="+mn-ea"/>
                <a:cs typeface="+mn-cs"/>
              </a:rPr>
              <a:t> trials: extension of the CONSORT 2010 statement with explanation and elaboration." </a:t>
            </a:r>
            <a:r>
              <a:rPr lang="en-US" sz="1200" u="sng" kern="1200" dirty="0">
                <a:solidFill>
                  <a:schemeClr val="tx1"/>
                </a:solidFill>
                <a:latin typeface="+mn-lt"/>
                <a:ea typeface="+mn-ea"/>
                <a:cs typeface="+mn-cs"/>
              </a:rPr>
              <a:t>BMJ </a:t>
            </a:r>
            <a:r>
              <a:rPr lang="en-US" sz="1200" b="1" u="sng" kern="1200" dirty="0">
                <a:solidFill>
                  <a:schemeClr val="tx1"/>
                </a:solidFill>
                <a:latin typeface="+mn-lt"/>
                <a:ea typeface="+mn-ea"/>
                <a:cs typeface="+mn-cs"/>
              </a:rPr>
              <a:t>363: k1614.</a:t>
            </a:r>
          </a:p>
          <a:p>
            <a:r>
              <a:rPr lang="en-US" sz="1200" kern="1200" dirty="0">
                <a:solidFill>
                  <a:schemeClr val="tx1"/>
                </a:solidFill>
                <a:latin typeface="+mn-lt"/>
                <a:ea typeface="+mn-ea"/>
                <a:cs typeface="+mn-cs"/>
              </a:rPr>
              <a:t>Hughes, J. P., T. S. </a:t>
            </a:r>
            <a:r>
              <a:rPr lang="en-US" sz="1200" kern="1200" dirty="0" err="1">
                <a:solidFill>
                  <a:schemeClr val="tx1"/>
                </a:solidFill>
                <a:latin typeface="+mn-lt"/>
                <a:ea typeface="+mn-ea"/>
                <a:cs typeface="+mn-cs"/>
              </a:rPr>
              <a:t>Granston</a:t>
            </a:r>
            <a:r>
              <a:rPr lang="en-US" sz="1200" kern="1200" dirty="0">
                <a:solidFill>
                  <a:schemeClr val="tx1"/>
                </a:solidFill>
                <a:latin typeface="+mn-lt"/>
                <a:ea typeface="+mn-ea"/>
                <a:cs typeface="+mn-cs"/>
              </a:rPr>
              <a:t> and P. J. </a:t>
            </a:r>
            <a:r>
              <a:rPr lang="en-US" sz="1200" kern="1200" dirty="0" err="1">
                <a:solidFill>
                  <a:schemeClr val="tx1"/>
                </a:solidFill>
                <a:latin typeface="+mn-lt"/>
                <a:ea typeface="+mn-ea"/>
                <a:cs typeface="+mn-cs"/>
              </a:rPr>
              <a:t>Heagerty</a:t>
            </a:r>
            <a:r>
              <a:rPr lang="en-US" sz="1200" kern="1200" dirty="0">
                <a:solidFill>
                  <a:schemeClr val="tx1"/>
                </a:solidFill>
                <a:latin typeface="+mn-lt"/>
                <a:ea typeface="+mn-ea"/>
                <a:cs typeface="+mn-cs"/>
              </a:rPr>
              <a:t> (2015). "Current issues in the design and analysis of stepped wedge trials." </a:t>
            </a:r>
            <a:r>
              <a:rPr lang="en-US" sz="1200" u="sng" kern="1200" dirty="0" err="1">
                <a:solidFill>
                  <a:schemeClr val="tx1"/>
                </a:solidFill>
                <a:latin typeface="+mn-lt"/>
                <a:ea typeface="+mn-ea"/>
                <a:cs typeface="+mn-cs"/>
              </a:rPr>
              <a:t>Contemp</a:t>
            </a:r>
            <a:r>
              <a:rPr lang="en-US" sz="1200" u="sng" kern="1200" dirty="0">
                <a:solidFill>
                  <a:schemeClr val="tx1"/>
                </a:solidFill>
                <a:latin typeface="+mn-lt"/>
                <a:ea typeface="+mn-ea"/>
                <a:cs typeface="+mn-cs"/>
              </a:rPr>
              <a:t> Clin Trials </a:t>
            </a:r>
            <a:r>
              <a:rPr lang="en-US" sz="1200" b="1" u="sng" kern="1200" dirty="0">
                <a:solidFill>
                  <a:schemeClr val="tx1"/>
                </a:solidFill>
                <a:latin typeface="+mn-lt"/>
                <a:ea typeface="+mn-ea"/>
                <a:cs typeface="+mn-cs"/>
              </a:rPr>
              <a:t>45(Pt A): 55-60.</a:t>
            </a:r>
          </a:p>
          <a:p>
            <a:r>
              <a:rPr lang="en-US" sz="1200" kern="1200" dirty="0">
                <a:solidFill>
                  <a:schemeClr val="tx1"/>
                </a:solidFill>
                <a:latin typeface="+mn-lt"/>
                <a:ea typeface="+mn-ea"/>
                <a:cs typeface="+mn-cs"/>
              </a:rPr>
              <a:t>Hussey, M. A. and J. P. Hughes (2007). "Design and analysis of stepped wedge cluster randomized trials." </a:t>
            </a:r>
            <a:r>
              <a:rPr lang="en-US" sz="1200" u="sng" kern="1200" dirty="0" err="1">
                <a:solidFill>
                  <a:schemeClr val="tx1"/>
                </a:solidFill>
                <a:latin typeface="+mn-lt"/>
                <a:ea typeface="+mn-ea"/>
                <a:cs typeface="+mn-cs"/>
              </a:rPr>
              <a:t>Contemp</a:t>
            </a:r>
            <a:r>
              <a:rPr lang="en-US" sz="1200" u="sng" kern="1200" dirty="0">
                <a:solidFill>
                  <a:schemeClr val="tx1"/>
                </a:solidFill>
                <a:latin typeface="+mn-lt"/>
                <a:ea typeface="+mn-ea"/>
                <a:cs typeface="+mn-cs"/>
              </a:rPr>
              <a:t> Clin Trials </a:t>
            </a:r>
            <a:r>
              <a:rPr lang="en-US" sz="1200" b="1" u="sng" kern="1200" dirty="0">
                <a:solidFill>
                  <a:schemeClr val="tx1"/>
                </a:solidFill>
                <a:latin typeface="+mn-lt"/>
                <a:ea typeface="+mn-ea"/>
                <a:cs typeface="+mn-cs"/>
              </a:rPr>
              <a:t>28(2): 182-191.</a:t>
            </a:r>
          </a:p>
          <a:p>
            <a:r>
              <a:rPr lang="en-US" sz="1200" kern="1200" dirty="0">
                <a:solidFill>
                  <a:schemeClr val="tx1"/>
                </a:solidFill>
                <a:latin typeface="+mn-lt"/>
                <a:ea typeface="+mn-ea"/>
                <a:cs typeface="+mn-cs"/>
              </a:rPr>
              <a:t>Hussey, M. A. and J. P. Hughes (2007). "Design and analysis of stepped wedge cluster randomized trials." </a:t>
            </a:r>
            <a:r>
              <a:rPr lang="en-US" sz="1200" u="sng" kern="1200" dirty="0" err="1">
                <a:solidFill>
                  <a:schemeClr val="tx1"/>
                </a:solidFill>
                <a:latin typeface="+mn-lt"/>
                <a:ea typeface="+mn-ea"/>
                <a:cs typeface="+mn-cs"/>
              </a:rPr>
              <a:t>Contemp</a:t>
            </a:r>
            <a:r>
              <a:rPr lang="en-US" sz="1200" u="sng" kern="1200" dirty="0">
                <a:solidFill>
                  <a:schemeClr val="tx1"/>
                </a:solidFill>
                <a:latin typeface="+mn-lt"/>
                <a:ea typeface="+mn-ea"/>
                <a:cs typeface="+mn-cs"/>
              </a:rPr>
              <a:t> Clin Trials </a:t>
            </a:r>
            <a:r>
              <a:rPr lang="en-US" sz="1200" b="1" u="sng" kern="1200" dirty="0">
                <a:solidFill>
                  <a:schemeClr val="tx1"/>
                </a:solidFill>
                <a:latin typeface="+mn-lt"/>
                <a:ea typeface="+mn-ea"/>
                <a:cs typeface="+mn-cs"/>
              </a:rPr>
              <a:t>28(2): 182-191.</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thing to point out is that I noticed a few places where the results from our pre-specified generalized linear mixed effect model (GLMM) that includes a random intercept for both site and person was very different from the corresponding generalized linear model (GLM) that does not include the random intercepts. This occurred for a few outcomes (namely </a:t>
            </a:r>
            <a:r>
              <a:rPr lang="en-US" sz="1200" kern="1200" dirty="0" err="1">
                <a:solidFill>
                  <a:schemeClr val="tx1"/>
                </a:solidFill>
                <a:effectLst/>
                <a:latin typeface="+mn-lt"/>
                <a:ea typeface="+mn-ea"/>
                <a:cs typeface="+mn-cs"/>
              </a:rPr>
              <a:t>trt_outcome_main</a:t>
            </a:r>
            <a:r>
              <a:rPr lang="en-US" sz="1200" kern="1200" dirty="0">
                <a:solidFill>
                  <a:schemeClr val="tx1"/>
                </a:solidFill>
                <a:effectLst/>
                <a:latin typeface="+mn-lt"/>
                <a:ea typeface="+mn-ea"/>
                <a:cs typeface="+mn-cs"/>
              </a:rPr>
              <a:t>) where the model claims to have converged, but the inconsistently with the GLM results makes me very skeptical. I've tried running other optimization algorithms but many of them failed to converge. As I've mentioned, the model is complicated to fit because it has 2 different random effects and the dataset is really large (~1.4 million records). </a:t>
            </a:r>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116</a:t>
            </a:fld>
            <a:endParaRPr lang="en-US"/>
          </a:p>
        </p:txBody>
      </p:sp>
    </p:spTree>
    <p:extLst>
      <p:ext uri="{BB962C8B-B14F-4D97-AF65-F5344CB8AC3E}">
        <p14:creationId xmlns:p14="http://schemas.microsoft.com/office/powerpoint/2010/main" val="369678555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barriers and facilitators </a:t>
            </a:r>
          </a:p>
        </p:txBody>
      </p:sp>
      <p:sp>
        <p:nvSpPr>
          <p:cNvPr id="4" name="Slide Number Placeholder 3"/>
          <p:cNvSpPr>
            <a:spLocks noGrp="1"/>
          </p:cNvSpPr>
          <p:nvPr>
            <p:ph type="sldNum" sz="quarter" idx="10"/>
          </p:nvPr>
        </p:nvSpPr>
        <p:spPr/>
        <p:txBody>
          <a:bodyPr/>
          <a:lstStyle/>
          <a:p>
            <a:fld id="{B465681C-ACBD-6F40-B006-2DEC7E88A615}" type="slidenum">
              <a:rPr lang="en-US" smtClean="0"/>
              <a:t>117</a:t>
            </a:fld>
            <a:endParaRPr lang="en-US"/>
          </a:p>
        </p:txBody>
      </p:sp>
    </p:spTree>
    <p:extLst>
      <p:ext uri="{BB962C8B-B14F-4D97-AF65-F5344CB8AC3E}">
        <p14:creationId xmlns:p14="http://schemas.microsoft.com/office/powerpoint/2010/main" val="116819699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barriers and facilitators </a:t>
            </a:r>
          </a:p>
        </p:txBody>
      </p:sp>
      <p:sp>
        <p:nvSpPr>
          <p:cNvPr id="4" name="Slide Number Placeholder 3"/>
          <p:cNvSpPr>
            <a:spLocks noGrp="1"/>
          </p:cNvSpPr>
          <p:nvPr>
            <p:ph type="sldNum" sz="quarter" idx="10"/>
          </p:nvPr>
        </p:nvSpPr>
        <p:spPr/>
        <p:txBody>
          <a:bodyPr/>
          <a:lstStyle/>
          <a:p>
            <a:fld id="{B465681C-ACBD-6F40-B006-2DEC7E88A615}" type="slidenum">
              <a:rPr lang="en-US" smtClean="0"/>
              <a:t>118</a:t>
            </a:fld>
            <a:endParaRPr lang="en-US"/>
          </a:p>
        </p:txBody>
      </p:sp>
    </p:spTree>
    <p:extLst>
      <p:ext uri="{BB962C8B-B14F-4D97-AF65-F5344CB8AC3E}">
        <p14:creationId xmlns:p14="http://schemas.microsoft.com/office/powerpoint/2010/main" val="218944795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Hemming, K., K. Carroll, J. Thompson, A. Forbes, M. </a:t>
            </a:r>
            <a:r>
              <a:rPr lang="en-US" sz="1200" kern="1200" dirty="0" err="1">
                <a:solidFill>
                  <a:schemeClr val="tx1"/>
                </a:solidFill>
                <a:latin typeface="+mn-lt"/>
                <a:ea typeface="+mn-ea"/>
                <a:cs typeface="+mn-cs"/>
              </a:rPr>
              <a:t>Taljaard</a:t>
            </a:r>
            <a:r>
              <a:rPr lang="en-US" sz="1200" kern="1200" dirty="0">
                <a:solidFill>
                  <a:schemeClr val="tx1"/>
                </a:solidFill>
                <a:latin typeface="+mn-lt"/>
                <a:ea typeface="+mn-ea"/>
                <a:cs typeface="+mn-cs"/>
              </a:rPr>
              <a:t> and S.-C. r. group (2018). "Quality of stepped-wedge trial reporting can be reliably assessed using an updated CONSORT: crowd-sourcing systematic review." </a:t>
            </a:r>
            <a:r>
              <a:rPr lang="en-US" sz="1200" u="sng" kern="1200" dirty="0">
                <a:solidFill>
                  <a:schemeClr val="tx1"/>
                </a:solidFill>
                <a:latin typeface="+mn-lt"/>
                <a:ea typeface="+mn-ea"/>
                <a:cs typeface="+mn-cs"/>
              </a:rPr>
              <a:t>J Clin Epidemiol.</a:t>
            </a:r>
          </a:p>
          <a:p>
            <a:r>
              <a:rPr lang="en-US" sz="1200" kern="1200" dirty="0">
                <a:solidFill>
                  <a:schemeClr val="tx1"/>
                </a:solidFill>
                <a:latin typeface="+mn-lt"/>
                <a:ea typeface="+mn-ea"/>
                <a:cs typeface="+mn-cs"/>
              </a:rPr>
              <a:t>Hemming, K., M. </a:t>
            </a:r>
            <a:r>
              <a:rPr lang="en-US" sz="1200" kern="1200" dirty="0" err="1">
                <a:solidFill>
                  <a:schemeClr val="tx1"/>
                </a:solidFill>
                <a:latin typeface="+mn-lt"/>
                <a:ea typeface="+mn-ea"/>
                <a:cs typeface="+mn-cs"/>
              </a:rPr>
              <a:t>Taljaard</a:t>
            </a:r>
            <a:r>
              <a:rPr lang="en-US" sz="1200" kern="1200" dirty="0">
                <a:solidFill>
                  <a:schemeClr val="tx1"/>
                </a:solidFill>
                <a:latin typeface="+mn-lt"/>
                <a:ea typeface="+mn-ea"/>
                <a:cs typeface="+mn-cs"/>
              </a:rPr>
              <a:t> and A. Forbes (2018). "Modeling clustering and treatment effect heterogeneity in parallel and stepped-wedge cluster randomized trials." </a:t>
            </a:r>
            <a:r>
              <a:rPr lang="en-US" sz="1200" u="sng" kern="1200" dirty="0">
                <a:solidFill>
                  <a:schemeClr val="tx1"/>
                </a:solidFill>
                <a:latin typeface="+mn-lt"/>
                <a:ea typeface="+mn-ea"/>
                <a:cs typeface="+mn-cs"/>
              </a:rPr>
              <a:t>Stat Med </a:t>
            </a:r>
            <a:r>
              <a:rPr lang="en-US" sz="1200" b="1" u="sng" kern="1200" dirty="0">
                <a:solidFill>
                  <a:schemeClr val="tx1"/>
                </a:solidFill>
                <a:latin typeface="+mn-lt"/>
                <a:ea typeface="+mn-ea"/>
                <a:cs typeface="+mn-cs"/>
              </a:rPr>
              <a:t>37(6): 883-898.</a:t>
            </a:r>
          </a:p>
          <a:p>
            <a:r>
              <a:rPr lang="en-US" sz="1200" kern="1200" dirty="0">
                <a:solidFill>
                  <a:schemeClr val="tx1"/>
                </a:solidFill>
                <a:latin typeface="+mn-lt"/>
                <a:ea typeface="+mn-ea"/>
                <a:cs typeface="+mn-cs"/>
              </a:rPr>
              <a:t>Hemming, K., M. </a:t>
            </a:r>
            <a:r>
              <a:rPr lang="en-US" sz="1200" kern="1200" dirty="0" err="1">
                <a:solidFill>
                  <a:schemeClr val="tx1"/>
                </a:solidFill>
                <a:latin typeface="+mn-lt"/>
                <a:ea typeface="+mn-ea"/>
                <a:cs typeface="+mn-cs"/>
              </a:rPr>
              <a:t>Taljaard</a:t>
            </a:r>
            <a:r>
              <a:rPr lang="en-US" sz="1200" kern="1200" dirty="0">
                <a:solidFill>
                  <a:schemeClr val="tx1"/>
                </a:solidFill>
                <a:latin typeface="+mn-lt"/>
                <a:ea typeface="+mn-ea"/>
                <a:cs typeface="+mn-cs"/>
              </a:rPr>
              <a:t>, J. E. McKenzie, R. Hooper, A. </a:t>
            </a:r>
            <a:r>
              <a:rPr lang="en-US" sz="1200" kern="1200" dirty="0" err="1">
                <a:solidFill>
                  <a:schemeClr val="tx1"/>
                </a:solidFill>
                <a:latin typeface="+mn-lt"/>
                <a:ea typeface="+mn-ea"/>
                <a:cs typeface="+mn-cs"/>
              </a:rPr>
              <a:t>Copas</a:t>
            </a:r>
            <a:r>
              <a:rPr lang="en-US" sz="1200" kern="1200" dirty="0">
                <a:solidFill>
                  <a:schemeClr val="tx1"/>
                </a:solidFill>
                <a:latin typeface="+mn-lt"/>
                <a:ea typeface="+mn-ea"/>
                <a:cs typeface="+mn-cs"/>
              </a:rPr>
              <a:t>, J. A. Thompson, M. Dixon-Woods, A. </a:t>
            </a:r>
            <a:r>
              <a:rPr lang="en-US" sz="1200" kern="1200" dirty="0" err="1">
                <a:solidFill>
                  <a:schemeClr val="tx1"/>
                </a:solidFill>
                <a:latin typeface="+mn-lt"/>
                <a:ea typeface="+mn-ea"/>
                <a:cs typeface="+mn-cs"/>
              </a:rPr>
              <a:t>Aldcroft</a:t>
            </a:r>
            <a:r>
              <a:rPr lang="en-US" sz="1200" kern="1200" dirty="0">
                <a:solidFill>
                  <a:schemeClr val="tx1"/>
                </a:solidFill>
                <a:latin typeface="+mn-lt"/>
                <a:ea typeface="+mn-ea"/>
                <a:cs typeface="+mn-cs"/>
              </a:rPr>
              <a:t>, A. </a:t>
            </a:r>
            <a:r>
              <a:rPr lang="en-US" sz="1200" kern="1200" dirty="0" err="1">
                <a:solidFill>
                  <a:schemeClr val="tx1"/>
                </a:solidFill>
                <a:latin typeface="+mn-lt"/>
                <a:ea typeface="+mn-ea"/>
                <a:cs typeface="+mn-cs"/>
              </a:rPr>
              <a:t>Doussau</a:t>
            </a:r>
            <a:r>
              <a:rPr lang="en-US" sz="1200" kern="1200" dirty="0">
                <a:solidFill>
                  <a:schemeClr val="tx1"/>
                </a:solidFill>
                <a:latin typeface="+mn-lt"/>
                <a:ea typeface="+mn-ea"/>
                <a:cs typeface="+mn-cs"/>
              </a:rPr>
              <a:t>, M. Grayling, C. </a:t>
            </a:r>
            <a:r>
              <a:rPr lang="en-US" sz="1200" kern="1200" dirty="0" err="1">
                <a:solidFill>
                  <a:schemeClr val="tx1"/>
                </a:solidFill>
                <a:latin typeface="+mn-lt"/>
                <a:ea typeface="+mn-ea"/>
                <a:cs typeface="+mn-cs"/>
              </a:rPr>
              <a:t>Kristunas</a:t>
            </a:r>
            <a:r>
              <a:rPr lang="en-US" sz="1200" kern="1200" dirty="0">
                <a:solidFill>
                  <a:schemeClr val="tx1"/>
                </a:solidFill>
                <a:latin typeface="+mn-lt"/>
                <a:ea typeface="+mn-ea"/>
                <a:cs typeface="+mn-cs"/>
              </a:rPr>
              <a:t>, C. E. Goldstein, M. K. Campbell, A. Girling, S. Eldridge, M. J. Campbell, R. J. </a:t>
            </a:r>
            <a:r>
              <a:rPr lang="en-US" sz="1200" kern="1200" dirty="0" err="1">
                <a:solidFill>
                  <a:schemeClr val="tx1"/>
                </a:solidFill>
                <a:latin typeface="+mn-lt"/>
                <a:ea typeface="+mn-ea"/>
                <a:cs typeface="+mn-cs"/>
              </a:rPr>
              <a:t>Lilford</a:t>
            </a:r>
            <a:r>
              <a:rPr lang="en-US" sz="1200" kern="1200" dirty="0">
                <a:solidFill>
                  <a:schemeClr val="tx1"/>
                </a:solidFill>
                <a:latin typeface="+mn-lt"/>
                <a:ea typeface="+mn-ea"/>
                <a:cs typeface="+mn-cs"/>
              </a:rPr>
              <a:t>, C. </a:t>
            </a:r>
            <a:r>
              <a:rPr lang="en-US" sz="1200" kern="1200" dirty="0" err="1">
                <a:solidFill>
                  <a:schemeClr val="tx1"/>
                </a:solidFill>
                <a:latin typeface="+mn-lt"/>
                <a:ea typeface="+mn-ea"/>
                <a:cs typeface="+mn-cs"/>
              </a:rPr>
              <a:t>Weijer</a:t>
            </a:r>
            <a:r>
              <a:rPr lang="en-US" sz="1200" kern="1200" dirty="0">
                <a:solidFill>
                  <a:schemeClr val="tx1"/>
                </a:solidFill>
                <a:latin typeface="+mn-lt"/>
                <a:ea typeface="+mn-ea"/>
                <a:cs typeface="+mn-cs"/>
              </a:rPr>
              <a:t>, A. B. Forbes and J. M. Grimshaw (2018). "Reporting of stepped wedge cluster </a:t>
            </a:r>
            <a:r>
              <a:rPr lang="en-US" sz="1200" kern="1200" dirty="0" err="1">
                <a:solidFill>
                  <a:schemeClr val="tx1"/>
                </a:solidFill>
                <a:latin typeface="+mn-lt"/>
                <a:ea typeface="+mn-ea"/>
                <a:cs typeface="+mn-cs"/>
              </a:rPr>
              <a:t>randomised</a:t>
            </a:r>
            <a:r>
              <a:rPr lang="en-US" sz="1200" kern="1200" dirty="0">
                <a:solidFill>
                  <a:schemeClr val="tx1"/>
                </a:solidFill>
                <a:latin typeface="+mn-lt"/>
                <a:ea typeface="+mn-ea"/>
                <a:cs typeface="+mn-cs"/>
              </a:rPr>
              <a:t> trials: extension of the CONSORT 2010 statement with explanation and elaboration." </a:t>
            </a:r>
            <a:r>
              <a:rPr lang="en-US" sz="1200" u="sng" kern="1200" dirty="0">
                <a:solidFill>
                  <a:schemeClr val="tx1"/>
                </a:solidFill>
                <a:latin typeface="+mn-lt"/>
                <a:ea typeface="+mn-ea"/>
                <a:cs typeface="+mn-cs"/>
              </a:rPr>
              <a:t>BMJ </a:t>
            </a:r>
            <a:r>
              <a:rPr lang="en-US" sz="1200" b="1" u="sng" kern="1200" dirty="0">
                <a:solidFill>
                  <a:schemeClr val="tx1"/>
                </a:solidFill>
                <a:latin typeface="+mn-lt"/>
                <a:ea typeface="+mn-ea"/>
                <a:cs typeface="+mn-cs"/>
              </a:rPr>
              <a:t>363: k1614.</a:t>
            </a:r>
          </a:p>
          <a:p>
            <a:r>
              <a:rPr lang="en-US" sz="1200" kern="1200" dirty="0">
                <a:solidFill>
                  <a:schemeClr val="tx1"/>
                </a:solidFill>
                <a:latin typeface="+mn-lt"/>
                <a:ea typeface="+mn-ea"/>
                <a:cs typeface="+mn-cs"/>
              </a:rPr>
              <a:t>Hughes, J. P., T. S. </a:t>
            </a:r>
            <a:r>
              <a:rPr lang="en-US" sz="1200" kern="1200" dirty="0" err="1">
                <a:solidFill>
                  <a:schemeClr val="tx1"/>
                </a:solidFill>
                <a:latin typeface="+mn-lt"/>
                <a:ea typeface="+mn-ea"/>
                <a:cs typeface="+mn-cs"/>
              </a:rPr>
              <a:t>Granston</a:t>
            </a:r>
            <a:r>
              <a:rPr lang="en-US" sz="1200" kern="1200" dirty="0">
                <a:solidFill>
                  <a:schemeClr val="tx1"/>
                </a:solidFill>
                <a:latin typeface="+mn-lt"/>
                <a:ea typeface="+mn-ea"/>
                <a:cs typeface="+mn-cs"/>
              </a:rPr>
              <a:t> and P. J. </a:t>
            </a:r>
            <a:r>
              <a:rPr lang="en-US" sz="1200" kern="1200" dirty="0" err="1">
                <a:solidFill>
                  <a:schemeClr val="tx1"/>
                </a:solidFill>
                <a:latin typeface="+mn-lt"/>
                <a:ea typeface="+mn-ea"/>
                <a:cs typeface="+mn-cs"/>
              </a:rPr>
              <a:t>Heagerty</a:t>
            </a:r>
            <a:r>
              <a:rPr lang="en-US" sz="1200" kern="1200" dirty="0">
                <a:solidFill>
                  <a:schemeClr val="tx1"/>
                </a:solidFill>
                <a:latin typeface="+mn-lt"/>
                <a:ea typeface="+mn-ea"/>
                <a:cs typeface="+mn-cs"/>
              </a:rPr>
              <a:t> (2015). "Current issues in the design and analysis of stepped wedge trials." </a:t>
            </a:r>
            <a:r>
              <a:rPr lang="en-US" sz="1200" u="sng" kern="1200" dirty="0" err="1">
                <a:solidFill>
                  <a:schemeClr val="tx1"/>
                </a:solidFill>
                <a:latin typeface="+mn-lt"/>
                <a:ea typeface="+mn-ea"/>
                <a:cs typeface="+mn-cs"/>
              </a:rPr>
              <a:t>Contemp</a:t>
            </a:r>
            <a:r>
              <a:rPr lang="en-US" sz="1200" u="sng" kern="1200" dirty="0">
                <a:solidFill>
                  <a:schemeClr val="tx1"/>
                </a:solidFill>
                <a:latin typeface="+mn-lt"/>
                <a:ea typeface="+mn-ea"/>
                <a:cs typeface="+mn-cs"/>
              </a:rPr>
              <a:t> Clin Trials </a:t>
            </a:r>
            <a:r>
              <a:rPr lang="en-US" sz="1200" b="1" u="sng" kern="1200" dirty="0">
                <a:solidFill>
                  <a:schemeClr val="tx1"/>
                </a:solidFill>
                <a:latin typeface="+mn-lt"/>
                <a:ea typeface="+mn-ea"/>
                <a:cs typeface="+mn-cs"/>
              </a:rPr>
              <a:t>45(Pt A): 55-60.</a:t>
            </a:r>
          </a:p>
          <a:p>
            <a:r>
              <a:rPr lang="en-US" sz="1200" kern="1200" dirty="0">
                <a:solidFill>
                  <a:schemeClr val="tx1"/>
                </a:solidFill>
                <a:latin typeface="+mn-lt"/>
                <a:ea typeface="+mn-ea"/>
                <a:cs typeface="+mn-cs"/>
              </a:rPr>
              <a:t>Hussey, M. A. and J. P. Hughes (2007). "Design and analysis of stepped wedge cluster randomized trials." </a:t>
            </a:r>
            <a:r>
              <a:rPr lang="en-US" sz="1200" u="sng" kern="1200" dirty="0" err="1">
                <a:solidFill>
                  <a:schemeClr val="tx1"/>
                </a:solidFill>
                <a:latin typeface="+mn-lt"/>
                <a:ea typeface="+mn-ea"/>
                <a:cs typeface="+mn-cs"/>
              </a:rPr>
              <a:t>Contemp</a:t>
            </a:r>
            <a:r>
              <a:rPr lang="en-US" sz="1200" u="sng" kern="1200" dirty="0">
                <a:solidFill>
                  <a:schemeClr val="tx1"/>
                </a:solidFill>
                <a:latin typeface="+mn-lt"/>
                <a:ea typeface="+mn-ea"/>
                <a:cs typeface="+mn-cs"/>
              </a:rPr>
              <a:t> Clin Trials </a:t>
            </a:r>
            <a:r>
              <a:rPr lang="en-US" sz="1200" b="1" u="sng" kern="1200" dirty="0">
                <a:solidFill>
                  <a:schemeClr val="tx1"/>
                </a:solidFill>
                <a:latin typeface="+mn-lt"/>
                <a:ea typeface="+mn-ea"/>
                <a:cs typeface="+mn-cs"/>
              </a:rPr>
              <a:t>28(2): 182-191.</a:t>
            </a:r>
          </a:p>
          <a:p>
            <a:r>
              <a:rPr lang="en-US" sz="1200" kern="1200" dirty="0">
                <a:solidFill>
                  <a:schemeClr val="tx1"/>
                </a:solidFill>
                <a:latin typeface="+mn-lt"/>
                <a:ea typeface="+mn-ea"/>
                <a:cs typeface="+mn-cs"/>
              </a:rPr>
              <a:t>Hussey, M. A. and J. P. Hughes (2007). "Design and analysis of stepped wedge cluster randomized trials." </a:t>
            </a:r>
            <a:r>
              <a:rPr lang="en-US" sz="1200" u="sng" kern="1200" dirty="0" err="1">
                <a:solidFill>
                  <a:schemeClr val="tx1"/>
                </a:solidFill>
                <a:latin typeface="+mn-lt"/>
                <a:ea typeface="+mn-ea"/>
                <a:cs typeface="+mn-cs"/>
              </a:rPr>
              <a:t>Contemp</a:t>
            </a:r>
            <a:r>
              <a:rPr lang="en-US" sz="1200" u="sng" kern="1200" dirty="0">
                <a:solidFill>
                  <a:schemeClr val="tx1"/>
                </a:solidFill>
                <a:latin typeface="+mn-lt"/>
                <a:ea typeface="+mn-ea"/>
                <a:cs typeface="+mn-cs"/>
              </a:rPr>
              <a:t> Clin Trials </a:t>
            </a:r>
            <a:r>
              <a:rPr lang="en-US" sz="1200" b="1" u="sng" kern="1200" dirty="0">
                <a:solidFill>
                  <a:schemeClr val="tx1"/>
                </a:solidFill>
                <a:latin typeface="+mn-lt"/>
                <a:ea typeface="+mn-ea"/>
                <a:cs typeface="+mn-cs"/>
              </a:rPr>
              <a:t>28(2): 182-191.</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thing to point out is that I noticed a few places where the results from our pre-specified generalized linear mixed effect model (GLMM) that includes a random intercept for both site and person was very different from the corresponding generalized linear model (GLM) that does not include the random intercepts. This occurred for a few outcomes (namely </a:t>
            </a:r>
            <a:r>
              <a:rPr lang="en-US" sz="1200" kern="1200" dirty="0" err="1">
                <a:solidFill>
                  <a:schemeClr val="tx1"/>
                </a:solidFill>
                <a:effectLst/>
                <a:latin typeface="+mn-lt"/>
                <a:ea typeface="+mn-ea"/>
                <a:cs typeface="+mn-cs"/>
              </a:rPr>
              <a:t>trt_outcome_main</a:t>
            </a:r>
            <a:r>
              <a:rPr lang="en-US" sz="1200" kern="1200" dirty="0">
                <a:solidFill>
                  <a:schemeClr val="tx1"/>
                </a:solidFill>
                <a:effectLst/>
                <a:latin typeface="+mn-lt"/>
                <a:ea typeface="+mn-ea"/>
                <a:cs typeface="+mn-cs"/>
              </a:rPr>
              <a:t>) where the model claims to have converged, but the inconsistently with the GLM results makes me very skeptical. I've tried running other optimization algorithms but many of them failed to converge. As I've mentioned, the model is complicated to fit because it has 2 different random effects and the dataset is really large (~1.4 million records). </a:t>
            </a:r>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119</a:t>
            </a:fld>
            <a:endParaRPr lang="en-US"/>
          </a:p>
        </p:txBody>
      </p:sp>
    </p:spTree>
    <p:extLst>
      <p:ext uri="{BB962C8B-B14F-4D97-AF65-F5344CB8AC3E}">
        <p14:creationId xmlns:p14="http://schemas.microsoft.com/office/powerpoint/2010/main" val="1915172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Hemming, K., K. Carroll, J. Thompson, A. Forbes, M. </a:t>
            </a:r>
            <a:r>
              <a:rPr lang="en-US" sz="1200" kern="1200" dirty="0" err="1">
                <a:solidFill>
                  <a:schemeClr val="tx1"/>
                </a:solidFill>
                <a:latin typeface="+mn-lt"/>
                <a:ea typeface="+mn-ea"/>
                <a:cs typeface="+mn-cs"/>
              </a:rPr>
              <a:t>Taljaard</a:t>
            </a:r>
            <a:r>
              <a:rPr lang="en-US" sz="1200" kern="1200" dirty="0">
                <a:solidFill>
                  <a:schemeClr val="tx1"/>
                </a:solidFill>
                <a:latin typeface="+mn-lt"/>
                <a:ea typeface="+mn-ea"/>
                <a:cs typeface="+mn-cs"/>
              </a:rPr>
              <a:t> and S.-C. r. group (2018). "Quality of stepped-wedge trial reporting can be reliably assessed using an updated CONSORT: crowd-sourcing systematic review." </a:t>
            </a:r>
            <a:r>
              <a:rPr lang="en-US" sz="1200" u="sng" kern="1200" dirty="0">
                <a:solidFill>
                  <a:schemeClr val="tx1"/>
                </a:solidFill>
                <a:latin typeface="+mn-lt"/>
                <a:ea typeface="+mn-ea"/>
                <a:cs typeface="+mn-cs"/>
              </a:rPr>
              <a:t>J Clin Epidemiol.</a:t>
            </a:r>
          </a:p>
          <a:p>
            <a:r>
              <a:rPr lang="en-US" sz="1200" kern="1200" dirty="0">
                <a:solidFill>
                  <a:schemeClr val="tx1"/>
                </a:solidFill>
                <a:latin typeface="+mn-lt"/>
                <a:ea typeface="+mn-ea"/>
                <a:cs typeface="+mn-cs"/>
              </a:rPr>
              <a:t>Hemming, K., M. </a:t>
            </a:r>
            <a:r>
              <a:rPr lang="en-US" sz="1200" kern="1200" dirty="0" err="1">
                <a:solidFill>
                  <a:schemeClr val="tx1"/>
                </a:solidFill>
                <a:latin typeface="+mn-lt"/>
                <a:ea typeface="+mn-ea"/>
                <a:cs typeface="+mn-cs"/>
              </a:rPr>
              <a:t>Taljaard</a:t>
            </a:r>
            <a:r>
              <a:rPr lang="en-US" sz="1200" kern="1200" dirty="0">
                <a:solidFill>
                  <a:schemeClr val="tx1"/>
                </a:solidFill>
                <a:latin typeface="+mn-lt"/>
                <a:ea typeface="+mn-ea"/>
                <a:cs typeface="+mn-cs"/>
              </a:rPr>
              <a:t> and A. Forbes (2018). "Modeling clustering and treatment effect heterogeneity in parallel and stepped-wedge cluster randomized trials." </a:t>
            </a:r>
            <a:r>
              <a:rPr lang="en-US" sz="1200" u="sng" kern="1200" dirty="0">
                <a:solidFill>
                  <a:schemeClr val="tx1"/>
                </a:solidFill>
                <a:latin typeface="+mn-lt"/>
                <a:ea typeface="+mn-ea"/>
                <a:cs typeface="+mn-cs"/>
              </a:rPr>
              <a:t>Stat Med </a:t>
            </a:r>
            <a:r>
              <a:rPr lang="en-US" sz="1200" b="1" u="sng" kern="1200" dirty="0">
                <a:solidFill>
                  <a:schemeClr val="tx1"/>
                </a:solidFill>
                <a:latin typeface="+mn-lt"/>
                <a:ea typeface="+mn-ea"/>
                <a:cs typeface="+mn-cs"/>
              </a:rPr>
              <a:t>37(6): 883-898.</a:t>
            </a:r>
          </a:p>
          <a:p>
            <a:r>
              <a:rPr lang="en-US" sz="1200" kern="1200" dirty="0">
                <a:solidFill>
                  <a:schemeClr val="tx1"/>
                </a:solidFill>
                <a:latin typeface="+mn-lt"/>
                <a:ea typeface="+mn-ea"/>
                <a:cs typeface="+mn-cs"/>
              </a:rPr>
              <a:t>Hemming, K., M. </a:t>
            </a:r>
            <a:r>
              <a:rPr lang="en-US" sz="1200" kern="1200" dirty="0" err="1">
                <a:solidFill>
                  <a:schemeClr val="tx1"/>
                </a:solidFill>
                <a:latin typeface="+mn-lt"/>
                <a:ea typeface="+mn-ea"/>
                <a:cs typeface="+mn-cs"/>
              </a:rPr>
              <a:t>Taljaard</a:t>
            </a:r>
            <a:r>
              <a:rPr lang="en-US" sz="1200" kern="1200" dirty="0">
                <a:solidFill>
                  <a:schemeClr val="tx1"/>
                </a:solidFill>
                <a:latin typeface="+mn-lt"/>
                <a:ea typeface="+mn-ea"/>
                <a:cs typeface="+mn-cs"/>
              </a:rPr>
              <a:t>, J. E. McKenzie, R. Hooper, A. </a:t>
            </a:r>
            <a:r>
              <a:rPr lang="en-US" sz="1200" kern="1200" dirty="0" err="1">
                <a:solidFill>
                  <a:schemeClr val="tx1"/>
                </a:solidFill>
                <a:latin typeface="+mn-lt"/>
                <a:ea typeface="+mn-ea"/>
                <a:cs typeface="+mn-cs"/>
              </a:rPr>
              <a:t>Copas</a:t>
            </a:r>
            <a:r>
              <a:rPr lang="en-US" sz="1200" kern="1200" dirty="0">
                <a:solidFill>
                  <a:schemeClr val="tx1"/>
                </a:solidFill>
                <a:latin typeface="+mn-lt"/>
                <a:ea typeface="+mn-ea"/>
                <a:cs typeface="+mn-cs"/>
              </a:rPr>
              <a:t>, J. A. Thompson, M. Dixon-Woods, A. </a:t>
            </a:r>
            <a:r>
              <a:rPr lang="en-US" sz="1200" kern="1200" dirty="0" err="1">
                <a:solidFill>
                  <a:schemeClr val="tx1"/>
                </a:solidFill>
                <a:latin typeface="+mn-lt"/>
                <a:ea typeface="+mn-ea"/>
                <a:cs typeface="+mn-cs"/>
              </a:rPr>
              <a:t>Aldcroft</a:t>
            </a:r>
            <a:r>
              <a:rPr lang="en-US" sz="1200" kern="1200" dirty="0">
                <a:solidFill>
                  <a:schemeClr val="tx1"/>
                </a:solidFill>
                <a:latin typeface="+mn-lt"/>
                <a:ea typeface="+mn-ea"/>
                <a:cs typeface="+mn-cs"/>
              </a:rPr>
              <a:t>, A. </a:t>
            </a:r>
            <a:r>
              <a:rPr lang="en-US" sz="1200" kern="1200" dirty="0" err="1">
                <a:solidFill>
                  <a:schemeClr val="tx1"/>
                </a:solidFill>
                <a:latin typeface="+mn-lt"/>
                <a:ea typeface="+mn-ea"/>
                <a:cs typeface="+mn-cs"/>
              </a:rPr>
              <a:t>Doussau</a:t>
            </a:r>
            <a:r>
              <a:rPr lang="en-US" sz="1200" kern="1200" dirty="0">
                <a:solidFill>
                  <a:schemeClr val="tx1"/>
                </a:solidFill>
                <a:latin typeface="+mn-lt"/>
                <a:ea typeface="+mn-ea"/>
                <a:cs typeface="+mn-cs"/>
              </a:rPr>
              <a:t>, M. Grayling, C. </a:t>
            </a:r>
            <a:r>
              <a:rPr lang="en-US" sz="1200" kern="1200" dirty="0" err="1">
                <a:solidFill>
                  <a:schemeClr val="tx1"/>
                </a:solidFill>
                <a:latin typeface="+mn-lt"/>
                <a:ea typeface="+mn-ea"/>
                <a:cs typeface="+mn-cs"/>
              </a:rPr>
              <a:t>Kristunas</a:t>
            </a:r>
            <a:r>
              <a:rPr lang="en-US" sz="1200" kern="1200" dirty="0">
                <a:solidFill>
                  <a:schemeClr val="tx1"/>
                </a:solidFill>
                <a:latin typeface="+mn-lt"/>
                <a:ea typeface="+mn-ea"/>
                <a:cs typeface="+mn-cs"/>
              </a:rPr>
              <a:t>, C. E. Goldstein, M. K. Campbell, A. Girling, S. Eldridge, M. J. Campbell, R. J. </a:t>
            </a:r>
            <a:r>
              <a:rPr lang="en-US" sz="1200" kern="1200" dirty="0" err="1">
                <a:solidFill>
                  <a:schemeClr val="tx1"/>
                </a:solidFill>
                <a:latin typeface="+mn-lt"/>
                <a:ea typeface="+mn-ea"/>
                <a:cs typeface="+mn-cs"/>
              </a:rPr>
              <a:t>Lilford</a:t>
            </a:r>
            <a:r>
              <a:rPr lang="en-US" sz="1200" kern="1200" dirty="0">
                <a:solidFill>
                  <a:schemeClr val="tx1"/>
                </a:solidFill>
                <a:latin typeface="+mn-lt"/>
                <a:ea typeface="+mn-ea"/>
                <a:cs typeface="+mn-cs"/>
              </a:rPr>
              <a:t>, C. </a:t>
            </a:r>
            <a:r>
              <a:rPr lang="en-US" sz="1200" kern="1200" dirty="0" err="1">
                <a:solidFill>
                  <a:schemeClr val="tx1"/>
                </a:solidFill>
                <a:latin typeface="+mn-lt"/>
                <a:ea typeface="+mn-ea"/>
                <a:cs typeface="+mn-cs"/>
              </a:rPr>
              <a:t>Weijer</a:t>
            </a:r>
            <a:r>
              <a:rPr lang="en-US" sz="1200" kern="1200" dirty="0">
                <a:solidFill>
                  <a:schemeClr val="tx1"/>
                </a:solidFill>
                <a:latin typeface="+mn-lt"/>
                <a:ea typeface="+mn-ea"/>
                <a:cs typeface="+mn-cs"/>
              </a:rPr>
              <a:t>, A. B. Forbes and J. M. Grimshaw (2018). "Reporting of stepped wedge cluster </a:t>
            </a:r>
            <a:r>
              <a:rPr lang="en-US" sz="1200" kern="1200" dirty="0" err="1">
                <a:solidFill>
                  <a:schemeClr val="tx1"/>
                </a:solidFill>
                <a:latin typeface="+mn-lt"/>
                <a:ea typeface="+mn-ea"/>
                <a:cs typeface="+mn-cs"/>
              </a:rPr>
              <a:t>randomised</a:t>
            </a:r>
            <a:r>
              <a:rPr lang="en-US" sz="1200" kern="1200" dirty="0">
                <a:solidFill>
                  <a:schemeClr val="tx1"/>
                </a:solidFill>
                <a:latin typeface="+mn-lt"/>
                <a:ea typeface="+mn-ea"/>
                <a:cs typeface="+mn-cs"/>
              </a:rPr>
              <a:t> trials: extension of the CONSORT 2010 statement with explanation and elaboration." </a:t>
            </a:r>
            <a:r>
              <a:rPr lang="en-US" sz="1200" u="sng" kern="1200" dirty="0">
                <a:solidFill>
                  <a:schemeClr val="tx1"/>
                </a:solidFill>
                <a:latin typeface="+mn-lt"/>
                <a:ea typeface="+mn-ea"/>
                <a:cs typeface="+mn-cs"/>
              </a:rPr>
              <a:t>BMJ </a:t>
            </a:r>
            <a:r>
              <a:rPr lang="en-US" sz="1200" b="1" u="sng" kern="1200" dirty="0">
                <a:solidFill>
                  <a:schemeClr val="tx1"/>
                </a:solidFill>
                <a:latin typeface="+mn-lt"/>
                <a:ea typeface="+mn-ea"/>
                <a:cs typeface="+mn-cs"/>
              </a:rPr>
              <a:t>363: k1614.</a:t>
            </a:r>
          </a:p>
          <a:p>
            <a:r>
              <a:rPr lang="en-US" sz="1200" kern="1200" dirty="0">
                <a:solidFill>
                  <a:schemeClr val="tx1"/>
                </a:solidFill>
                <a:latin typeface="+mn-lt"/>
                <a:ea typeface="+mn-ea"/>
                <a:cs typeface="+mn-cs"/>
              </a:rPr>
              <a:t>Hughes, J. P., T. S. </a:t>
            </a:r>
            <a:r>
              <a:rPr lang="en-US" sz="1200" kern="1200" dirty="0" err="1">
                <a:solidFill>
                  <a:schemeClr val="tx1"/>
                </a:solidFill>
                <a:latin typeface="+mn-lt"/>
                <a:ea typeface="+mn-ea"/>
                <a:cs typeface="+mn-cs"/>
              </a:rPr>
              <a:t>Granston</a:t>
            </a:r>
            <a:r>
              <a:rPr lang="en-US" sz="1200" kern="1200" dirty="0">
                <a:solidFill>
                  <a:schemeClr val="tx1"/>
                </a:solidFill>
                <a:latin typeface="+mn-lt"/>
                <a:ea typeface="+mn-ea"/>
                <a:cs typeface="+mn-cs"/>
              </a:rPr>
              <a:t> and P. J. </a:t>
            </a:r>
            <a:r>
              <a:rPr lang="en-US" sz="1200" kern="1200" dirty="0" err="1">
                <a:solidFill>
                  <a:schemeClr val="tx1"/>
                </a:solidFill>
                <a:latin typeface="+mn-lt"/>
                <a:ea typeface="+mn-ea"/>
                <a:cs typeface="+mn-cs"/>
              </a:rPr>
              <a:t>Heagerty</a:t>
            </a:r>
            <a:r>
              <a:rPr lang="en-US" sz="1200" kern="1200" dirty="0">
                <a:solidFill>
                  <a:schemeClr val="tx1"/>
                </a:solidFill>
                <a:latin typeface="+mn-lt"/>
                <a:ea typeface="+mn-ea"/>
                <a:cs typeface="+mn-cs"/>
              </a:rPr>
              <a:t> (2015). "Current issues in the design and analysis of stepped wedge trials." </a:t>
            </a:r>
            <a:r>
              <a:rPr lang="en-US" sz="1200" u="sng" kern="1200" dirty="0" err="1">
                <a:solidFill>
                  <a:schemeClr val="tx1"/>
                </a:solidFill>
                <a:latin typeface="+mn-lt"/>
                <a:ea typeface="+mn-ea"/>
                <a:cs typeface="+mn-cs"/>
              </a:rPr>
              <a:t>Contemp</a:t>
            </a:r>
            <a:r>
              <a:rPr lang="en-US" sz="1200" u="sng" kern="1200" dirty="0">
                <a:solidFill>
                  <a:schemeClr val="tx1"/>
                </a:solidFill>
                <a:latin typeface="+mn-lt"/>
                <a:ea typeface="+mn-ea"/>
                <a:cs typeface="+mn-cs"/>
              </a:rPr>
              <a:t> Clin Trials </a:t>
            </a:r>
            <a:r>
              <a:rPr lang="en-US" sz="1200" b="1" u="sng" kern="1200" dirty="0">
                <a:solidFill>
                  <a:schemeClr val="tx1"/>
                </a:solidFill>
                <a:latin typeface="+mn-lt"/>
                <a:ea typeface="+mn-ea"/>
                <a:cs typeface="+mn-cs"/>
              </a:rPr>
              <a:t>45(Pt A): 55-60.</a:t>
            </a:r>
          </a:p>
          <a:p>
            <a:r>
              <a:rPr lang="en-US" sz="1200" kern="1200" dirty="0">
                <a:solidFill>
                  <a:schemeClr val="tx1"/>
                </a:solidFill>
                <a:latin typeface="+mn-lt"/>
                <a:ea typeface="+mn-ea"/>
                <a:cs typeface="+mn-cs"/>
              </a:rPr>
              <a:t>Hussey, M. A. and J. P. Hughes (2007). "Design and analysis of stepped wedge cluster randomized trials." </a:t>
            </a:r>
            <a:r>
              <a:rPr lang="en-US" sz="1200" u="sng" kern="1200" dirty="0" err="1">
                <a:solidFill>
                  <a:schemeClr val="tx1"/>
                </a:solidFill>
                <a:latin typeface="+mn-lt"/>
                <a:ea typeface="+mn-ea"/>
                <a:cs typeface="+mn-cs"/>
              </a:rPr>
              <a:t>Contemp</a:t>
            </a:r>
            <a:r>
              <a:rPr lang="en-US" sz="1200" u="sng" kern="1200" dirty="0">
                <a:solidFill>
                  <a:schemeClr val="tx1"/>
                </a:solidFill>
                <a:latin typeface="+mn-lt"/>
                <a:ea typeface="+mn-ea"/>
                <a:cs typeface="+mn-cs"/>
              </a:rPr>
              <a:t> Clin Trials </a:t>
            </a:r>
            <a:r>
              <a:rPr lang="en-US" sz="1200" b="1" u="sng" kern="1200" dirty="0">
                <a:solidFill>
                  <a:schemeClr val="tx1"/>
                </a:solidFill>
                <a:latin typeface="+mn-lt"/>
                <a:ea typeface="+mn-ea"/>
                <a:cs typeface="+mn-cs"/>
              </a:rPr>
              <a:t>28(2): 182-191.</a:t>
            </a:r>
          </a:p>
          <a:p>
            <a:r>
              <a:rPr lang="en-US" sz="1200" kern="1200" dirty="0">
                <a:solidFill>
                  <a:schemeClr val="tx1"/>
                </a:solidFill>
                <a:latin typeface="+mn-lt"/>
                <a:ea typeface="+mn-ea"/>
                <a:cs typeface="+mn-cs"/>
              </a:rPr>
              <a:t>Hussey, M. A. and J. P. Hughes (2007). "Design and analysis of stepped wedge cluster randomized trials." </a:t>
            </a:r>
            <a:r>
              <a:rPr lang="en-US" sz="1200" u="sng" kern="1200" dirty="0" err="1">
                <a:solidFill>
                  <a:schemeClr val="tx1"/>
                </a:solidFill>
                <a:latin typeface="+mn-lt"/>
                <a:ea typeface="+mn-ea"/>
                <a:cs typeface="+mn-cs"/>
              </a:rPr>
              <a:t>Contemp</a:t>
            </a:r>
            <a:r>
              <a:rPr lang="en-US" sz="1200" u="sng" kern="1200" dirty="0">
                <a:solidFill>
                  <a:schemeClr val="tx1"/>
                </a:solidFill>
                <a:latin typeface="+mn-lt"/>
                <a:ea typeface="+mn-ea"/>
                <a:cs typeface="+mn-cs"/>
              </a:rPr>
              <a:t> Clin Trials </a:t>
            </a:r>
            <a:r>
              <a:rPr lang="en-US" sz="1200" b="1" u="sng" kern="1200" dirty="0">
                <a:solidFill>
                  <a:schemeClr val="tx1"/>
                </a:solidFill>
                <a:latin typeface="+mn-lt"/>
                <a:ea typeface="+mn-ea"/>
                <a:cs typeface="+mn-cs"/>
              </a:rPr>
              <a:t>28(2): 182-191.</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thing to point out is that I noticed a few places where the results from our pre-specified generalized linear mixed effect model (GLMM) that includes a random intercept for both site and person was very different from the corresponding generalized linear model (GLM) that does not include the random intercepts. This occurred for a few outcomes (namely </a:t>
            </a:r>
            <a:r>
              <a:rPr lang="en-US" sz="1200" kern="1200" dirty="0" err="1">
                <a:solidFill>
                  <a:schemeClr val="tx1"/>
                </a:solidFill>
                <a:effectLst/>
                <a:latin typeface="+mn-lt"/>
                <a:ea typeface="+mn-ea"/>
                <a:cs typeface="+mn-cs"/>
              </a:rPr>
              <a:t>trt_outcome_main</a:t>
            </a:r>
            <a:r>
              <a:rPr lang="en-US" sz="1200" kern="1200" dirty="0">
                <a:solidFill>
                  <a:schemeClr val="tx1"/>
                </a:solidFill>
                <a:effectLst/>
                <a:latin typeface="+mn-lt"/>
                <a:ea typeface="+mn-ea"/>
                <a:cs typeface="+mn-cs"/>
              </a:rPr>
              <a:t>) where the model claims to have converged, but the inconsistently with the GLM results makes me very skeptical. I've tried running other optimization algorithms but many of them failed to converge. As I've mentioned, the model is complicated to fit because it has 2 different random effects and the dataset is really large (~1.4 million records). </a:t>
            </a:r>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16</a:t>
            </a:fld>
            <a:endParaRPr lang="en-US"/>
          </a:p>
        </p:txBody>
      </p:sp>
    </p:spTree>
    <p:extLst>
      <p:ext uri="{BB962C8B-B14F-4D97-AF65-F5344CB8AC3E}">
        <p14:creationId xmlns:p14="http://schemas.microsoft.com/office/powerpoint/2010/main" val="379113504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C2AD96-5BFA-ED41-B2D6-EA2206C51099}" type="slidenum">
              <a:rPr lang="en-US" smtClean="0"/>
              <a:t>120</a:t>
            </a:fld>
            <a:endParaRPr lang="en-US"/>
          </a:p>
        </p:txBody>
      </p:sp>
    </p:spTree>
    <p:extLst>
      <p:ext uri="{BB962C8B-B14F-4D97-AF65-F5344CB8AC3E}">
        <p14:creationId xmlns:p14="http://schemas.microsoft.com/office/powerpoint/2010/main" val="26861071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C2AD96-5BFA-ED41-B2D6-EA2206C51099}" type="slidenum">
              <a:rPr lang="en-US" smtClean="0"/>
              <a:t>121</a:t>
            </a:fld>
            <a:endParaRPr lang="en-US"/>
          </a:p>
        </p:txBody>
      </p:sp>
    </p:spTree>
    <p:extLst>
      <p:ext uri="{BB962C8B-B14F-4D97-AF65-F5344CB8AC3E}">
        <p14:creationId xmlns:p14="http://schemas.microsoft.com/office/powerpoint/2010/main" val="42569064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65681C-ACBD-6F40-B006-2DEC7E88A615}" type="slidenum">
              <a:rPr lang="en-US" smtClean="0"/>
              <a:t>122</a:t>
            </a:fld>
            <a:endParaRPr lang="en-US"/>
          </a:p>
        </p:txBody>
      </p:sp>
    </p:spTree>
    <p:extLst>
      <p:ext uri="{BB962C8B-B14F-4D97-AF65-F5344CB8AC3E}">
        <p14:creationId xmlns:p14="http://schemas.microsoft.com/office/powerpoint/2010/main" val="275664385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65681C-ACBD-6F40-B006-2DEC7E88A615}" type="slidenum">
              <a:rPr lang="en-US" smtClean="0"/>
              <a:t>123</a:t>
            </a:fld>
            <a:endParaRPr lang="en-US"/>
          </a:p>
        </p:txBody>
      </p:sp>
    </p:spTree>
    <p:extLst>
      <p:ext uri="{BB962C8B-B14F-4D97-AF65-F5344CB8AC3E}">
        <p14:creationId xmlns:p14="http://schemas.microsoft.com/office/powerpoint/2010/main" val="307877213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712788"/>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159" rtl="0" eaLnBrk="1" fontAlgn="auto" latinLnBrk="0" hangingPunct="1">
              <a:lnSpc>
                <a:spcPct val="100000"/>
              </a:lnSpc>
              <a:spcBef>
                <a:spcPts val="0"/>
              </a:spcBef>
              <a:spcAft>
                <a:spcPts val="0"/>
              </a:spcAft>
              <a:buClrTx/>
              <a:buSzTx/>
              <a:buFontTx/>
              <a:buNone/>
              <a:tabLst/>
              <a:defRPr/>
            </a:pPr>
            <a:fld id="{A715AD9C-0B0B-BD4E-B7B6-4A33D24DF9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59" rtl="0" eaLnBrk="1" fontAlgn="auto" latinLnBrk="0" hangingPunct="1">
                <a:lnSpc>
                  <a:spcPct val="100000"/>
                </a:lnSpc>
                <a:spcBef>
                  <a:spcPts val="0"/>
                </a:spcBef>
                <a:spcAft>
                  <a:spcPts val="0"/>
                </a:spcAft>
                <a:buClrTx/>
                <a:buSzTx/>
                <a:buFontTx/>
                <a:buNone/>
                <a:tabLst/>
                <a:defRPr/>
              </a:pPr>
              <a:t>124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438392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7663" lvl="1" indent="-342900">
              <a:buFont typeface="Wingdings" panose="05000000000000000000" pitchFamily="2" charset="2"/>
              <a:buChar char="§"/>
            </a:pPr>
            <a:endParaRPr lang="en-US" dirty="0"/>
          </a:p>
          <a:p>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125</a:t>
            </a:fld>
            <a:endParaRPr lang="en-US"/>
          </a:p>
        </p:txBody>
      </p:sp>
    </p:spTree>
    <p:extLst>
      <p:ext uri="{BB962C8B-B14F-4D97-AF65-F5344CB8AC3E}">
        <p14:creationId xmlns:p14="http://schemas.microsoft.com/office/powerpoint/2010/main" val="77468080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7663" lvl="1" indent="-342900">
              <a:buFont typeface="Wingdings" panose="05000000000000000000" pitchFamily="2" charset="2"/>
              <a:buChar char="§"/>
            </a:pPr>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126</a:t>
            </a:fld>
            <a:endParaRPr lang="en-US"/>
          </a:p>
        </p:txBody>
      </p:sp>
    </p:spTree>
    <p:extLst>
      <p:ext uri="{BB962C8B-B14F-4D97-AF65-F5344CB8AC3E}">
        <p14:creationId xmlns:p14="http://schemas.microsoft.com/office/powerpoint/2010/main" val="245084318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Sensitivity (explanatory) measures identified </a:t>
            </a:r>
            <a:r>
              <a:rPr lang="en-US" sz="1200" i="1" kern="1200" dirty="0">
                <a:solidFill>
                  <a:schemeClr val="tx1"/>
                </a:solidFill>
                <a:effectLst/>
                <a:latin typeface="+mn-lt"/>
                <a:ea typeface="+mn-ea"/>
                <a:cs typeface="+mn-cs"/>
              </a:rPr>
              <a:t>a priori </a:t>
            </a:r>
            <a:r>
              <a:rPr lang="en-US" sz="1200" kern="1200" dirty="0">
                <a:solidFill>
                  <a:schemeClr val="tx1"/>
                </a:solidFill>
                <a:effectLst/>
                <a:latin typeface="+mn-lt"/>
                <a:ea typeface="+mn-ea"/>
                <a:cs typeface="+mn-cs"/>
              </a:rPr>
              <a:t>were used to assess whether our main findings were sensitive to the choices and assumptions of our main measures (Table X).  We evaluated three sensitivity measures for prevention: use of the follow-up measures used in the HEDIS Alcohol Screening and Follow-up (ASF) measure (without NLP); use of a longer 60-day time frame for alcohol counseling consistent with that HEDIS measure; and limiting alcohol counseling to occur in primary care only.  We also evaluated three </a:t>
            </a:r>
            <a:r>
              <a:rPr lang="en-US" sz="1200" i="1" kern="1200" dirty="0">
                <a:solidFill>
                  <a:schemeClr val="tx1"/>
                </a:solidFill>
                <a:effectLst/>
                <a:latin typeface="+mn-lt"/>
                <a:ea typeface="+mn-ea"/>
                <a:cs typeface="+mn-cs"/>
              </a:rPr>
              <a:t>a priori </a:t>
            </a:r>
            <a:r>
              <a:rPr lang="en-US" sz="1200" kern="1200" dirty="0">
                <a:solidFill>
                  <a:schemeClr val="tx1"/>
                </a:solidFill>
                <a:effectLst/>
                <a:latin typeface="+mn-lt"/>
                <a:ea typeface="+mn-ea"/>
                <a:cs typeface="+mn-cs"/>
              </a:rPr>
              <a:t>sensitivity measures for treatment: expanding treatment to include phone visits with AOD diagnoses; a longer timeframe of initiation in 30 days and engagement in the following 60 days; and changing treatment to include AUD medication fills and limiting in-person visits with AOD diagnoses to behavioral health and specialty chemical dependency treatment programs.  Table X  shows which were pre-specified </a:t>
            </a:r>
            <a:r>
              <a:rPr lang="en-US" sz="1200" i="1" kern="1200" dirty="0">
                <a:solidFill>
                  <a:schemeClr val="tx1"/>
                </a:solidFill>
                <a:effectLst/>
                <a:latin typeface="+mn-lt"/>
                <a:ea typeface="+mn-ea"/>
                <a:cs typeface="+mn-cs"/>
              </a:rPr>
              <a:t>a priori</a:t>
            </a:r>
            <a:r>
              <a:rPr lang="en-US" sz="1200" kern="1200" dirty="0">
                <a:solidFill>
                  <a:schemeClr val="tx1"/>
                </a:solidFill>
                <a:effectLst/>
                <a:latin typeface="+mn-lt"/>
                <a:ea typeface="+mn-ea"/>
                <a:cs typeface="+mn-cs"/>
              </a:rPr>
              <a:t> sensitivity measures.</a:t>
            </a:r>
          </a:p>
          <a:p>
            <a:r>
              <a:rPr lang="en-US" sz="1200" kern="1200" dirty="0">
                <a:solidFill>
                  <a:schemeClr val="tx1"/>
                </a:solidFill>
                <a:effectLst/>
                <a:latin typeface="+mn-lt"/>
                <a:ea typeface="+mn-ea"/>
                <a:cs typeface="+mn-cs"/>
              </a:rPr>
              <a:t> (Note Amy Table 1 has columns for definition timeframe and setting (in person or telephone care included) and whether it was specified a priori (Joes paper) or added after review of the results. </a:t>
            </a:r>
          </a:p>
          <a:p>
            <a:endParaRPr lang="en-US" sz="1200" kern="1200" dirty="0">
              <a:solidFill>
                <a:schemeClr val="tx1"/>
              </a:solidFill>
              <a:effectLst/>
              <a:latin typeface="+mn-lt"/>
              <a:ea typeface="+mn-ea"/>
              <a:cs typeface="+mn-cs"/>
            </a:endParaRPr>
          </a:p>
          <a:p>
            <a:r>
              <a:rPr lang="en-US" dirty="0">
                <a:effectLst/>
              </a:rPr>
              <a:t>BIDeliver_NCQA2 bi sensitivity 0 Flag for a positive screen in prior year and BI NCQA-defined within 60 days </a:t>
            </a:r>
          </a:p>
          <a:p>
            <a:r>
              <a:rPr lang="en-US" dirty="0">
                <a:effectLst/>
              </a:rPr>
              <a:t>BIDeliver_PC4 bi sensitivity 0 Flag for a pos screen in prior year and BI Main outcome in PRIMARY CARE in 14 </a:t>
            </a:r>
            <a:r>
              <a:rPr lang="en-US" dirty="0" err="1">
                <a:effectLst/>
              </a:rPr>
              <a:t>dys</a:t>
            </a:r>
            <a:r>
              <a:rPr lang="en-US" dirty="0">
                <a:effectLst/>
              </a:rPr>
              <a:t> </a:t>
            </a:r>
          </a:p>
          <a:p>
            <a:r>
              <a:rPr lang="en-US" dirty="0">
                <a:effectLst/>
              </a:rPr>
              <a:t>BIDeliver_Main60 bi sensitivity 0 Flag for a positive screen in prior year AND BI outcome within 60 days </a:t>
            </a:r>
          </a:p>
          <a:p>
            <a:endParaRPr lang="en-US" dirty="0">
              <a:effectLst/>
            </a:endParaRPr>
          </a:p>
          <a:p>
            <a:r>
              <a:rPr lang="fr-FR" dirty="0">
                <a:effectLst/>
              </a:rPr>
              <a:t>bi_Main1 505 2447 	5.30 39.8 </a:t>
            </a:r>
          </a:p>
          <a:p>
            <a:r>
              <a:rPr lang="fr-FR" dirty="0">
                <a:effectLst/>
              </a:rPr>
              <a:t>bi_NCQA2 282 2369	 2.96 38.5 </a:t>
            </a:r>
          </a:p>
          <a:p>
            <a:r>
              <a:rPr lang="fr-FR" dirty="0">
                <a:effectLst/>
              </a:rPr>
              <a:t>bi_PC4 505 2446	 5.30 39.7 </a:t>
            </a:r>
          </a:p>
          <a:p>
            <a:r>
              <a:rPr lang="fr-FR" dirty="0">
                <a:effectLst/>
              </a:rPr>
              <a:t>bi_Main60 506 2457 	5.31 39.9</a:t>
            </a:r>
          </a:p>
          <a:p>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also evaluated three </a:t>
            </a:r>
            <a:r>
              <a:rPr lang="en-US" sz="1200" i="1" kern="1200" dirty="0">
                <a:solidFill>
                  <a:schemeClr val="tx1"/>
                </a:solidFill>
                <a:effectLst/>
                <a:latin typeface="+mn-lt"/>
                <a:ea typeface="+mn-ea"/>
                <a:cs typeface="+mn-cs"/>
              </a:rPr>
              <a:t>a priori </a:t>
            </a:r>
            <a:r>
              <a:rPr lang="en-US" sz="1200" kern="1200" dirty="0">
                <a:solidFill>
                  <a:schemeClr val="tx1"/>
                </a:solidFill>
                <a:effectLst/>
                <a:latin typeface="+mn-lt"/>
                <a:ea typeface="+mn-ea"/>
                <a:cs typeface="+mn-cs"/>
              </a:rPr>
              <a:t>sensitivity measures for treatment: expanding treatment to include phone visits with AOD diagnoses; a longer timeframe of initiation in 30 days and engagement in the following 60 days; and changing treatment to include AUD medication fills and limiting in-person visits with AOD diagnoses to behavioral health and specialty chemical dependency treatment programs. </a:t>
            </a:r>
          </a:p>
        </p:txBody>
      </p:sp>
      <p:sp>
        <p:nvSpPr>
          <p:cNvPr id="4" name="Slide Number Placeholder 3"/>
          <p:cNvSpPr>
            <a:spLocks noGrp="1"/>
          </p:cNvSpPr>
          <p:nvPr>
            <p:ph type="sldNum" sz="quarter" idx="10"/>
          </p:nvPr>
        </p:nvSpPr>
        <p:spPr/>
        <p:txBody>
          <a:bodyPr/>
          <a:lstStyle/>
          <a:p>
            <a:fld id="{B465681C-ACBD-6F40-B006-2DEC7E88A615}" type="slidenum">
              <a:rPr lang="en-US" smtClean="0"/>
              <a:t>127</a:t>
            </a:fld>
            <a:endParaRPr lang="en-US"/>
          </a:p>
        </p:txBody>
      </p:sp>
    </p:spTree>
    <p:extLst>
      <p:ext uri="{BB962C8B-B14F-4D97-AF65-F5344CB8AC3E}">
        <p14:creationId xmlns:p14="http://schemas.microsoft.com/office/powerpoint/2010/main" val="243218183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7663" lvl="1" indent="-342900">
              <a:buFont typeface="Wingdings" panose="05000000000000000000" pitchFamily="2" charset="2"/>
              <a:buChar char="§"/>
            </a:pPr>
            <a:endParaRPr lang="en-US" dirty="0"/>
          </a:p>
          <a:p>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128</a:t>
            </a:fld>
            <a:endParaRPr lang="en-US"/>
          </a:p>
        </p:txBody>
      </p:sp>
    </p:spTree>
    <p:extLst>
      <p:ext uri="{BB962C8B-B14F-4D97-AF65-F5344CB8AC3E}">
        <p14:creationId xmlns:p14="http://schemas.microsoft.com/office/powerpoint/2010/main" val="183773880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7066" indent="-291179" eaLnBrk="0" hangingPunct="0">
              <a:defRPr>
                <a:solidFill>
                  <a:schemeClr val="tx1"/>
                </a:solidFill>
                <a:latin typeface="Arial" charset="0"/>
                <a:ea typeface="ＭＳ Ｐゴシック" pitchFamily="34" charset="-128"/>
              </a:defRPr>
            </a:lvl2pPr>
            <a:lvl3pPr marL="1164717" indent="-232943" eaLnBrk="0" hangingPunct="0">
              <a:defRPr>
                <a:solidFill>
                  <a:schemeClr val="tx1"/>
                </a:solidFill>
                <a:latin typeface="Arial" charset="0"/>
                <a:ea typeface="ＭＳ Ｐゴシック" pitchFamily="34" charset="-128"/>
              </a:defRPr>
            </a:lvl3pPr>
            <a:lvl4pPr marL="1630604" indent="-232943" eaLnBrk="0" hangingPunct="0">
              <a:defRPr>
                <a:solidFill>
                  <a:schemeClr val="tx1"/>
                </a:solidFill>
                <a:latin typeface="Arial" charset="0"/>
                <a:ea typeface="ＭＳ Ｐゴシック" pitchFamily="34" charset="-128"/>
              </a:defRPr>
            </a:lvl4pPr>
            <a:lvl5pPr marL="2096491" indent="-232943" eaLnBrk="0" hangingPunct="0">
              <a:defRPr>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A47D971-E37B-474F-8F3D-4BDE3FB67302}" type="slidenum">
              <a:rPr lang="en-US" altLang="en-US" smtClean="0">
                <a:solidFill>
                  <a:srgbClr val="000000"/>
                </a:solidFill>
                <a:latin typeface="Calibri" pitchFamily="34" charset="0"/>
              </a:rPr>
              <a:pPr eaLnBrk="1" hangingPunct="1"/>
              <a:t>129</a:t>
            </a:fld>
            <a:endParaRPr lang="en-US" altLang="en-US">
              <a:solidFill>
                <a:srgbClr val="000000"/>
              </a:solidFill>
              <a:latin typeface="Calibri"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itchFamily="34" charset="-128"/>
            </a:endParaRPr>
          </a:p>
        </p:txBody>
      </p:sp>
    </p:spTree>
    <p:extLst>
      <p:ext uri="{BB962C8B-B14F-4D97-AF65-F5344CB8AC3E}">
        <p14:creationId xmlns:p14="http://schemas.microsoft.com/office/powerpoint/2010/main" val="632163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712788"/>
            <a:ext cx="4648200" cy="3486150"/>
          </a:xfrm>
        </p:spPr>
      </p:sp>
      <p:sp>
        <p:nvSpPr>
          <p:cNvPr id="3" name="Notes Placeholder 2"/>
          <p:cNvSpPr>
            <a:spLocks noGrp="1"/>
          </p:cNvSpPr>
          <p:nvPr>
            <p:ph type="body" idx="1"/>
          </p:nvPr>
        </p:nvSpPr>
        <p:spPr/>
        <p:txBody>
          <a:bodyPr/>
          <a:lstStyle/>
          <a:p>
            <a:r>
              <a:rPr lang="en-US" dirty="0"/>
              <a:t>Here is a schematic of the trial, and you’ll see that each new wave of randomized clinics started implementation every 4 months. </a:t>
            </a:r>
          </a:p>
        </p:txBody>
      </p:sp>
      <p:sp>
        <p:nvSpPr>
          <p:cNvPr id="4" name="Slide Number Placeholder 3"/>
          <p:cNvSpPr>
            <a:spLocks noGrp="1"/>
          </p:cNvSpPr>
          <p:nvPr>
            <p:ph type="sldNum" sz="quarter" idx="10"/>
          </p:nvPr>
        </p:nvSpPr>
        <p:spPr/>
        <p:txBody>
          <a:bodyPr/>
          <a:lstStyle/>
          <a:p>
            <a:fld id="{A715AD9C-0B0B-BD4E-B7B6-4A33D24DF95F}" type="slidenum">
              <a:rPr lang="en-US" smtClean="0"/>
              <a:t>17</a:t>
            </a:fld>
            <a:endParaRPr lang="en-US"/>
          </a:p>
        </p:txBody>
      </p:sp>
    </p:spTree>
    <p:extLst>
      <p:ext uri="{BB962C8B-B14F-4D97-AF65-F5344CB8AC3E}">
        <p14:creationId xmlns:p14="http://schemas.microsoft.com/office/powerpoint/2010/main" val="347729838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Hemming, K., K. Carroll, J. Thompson, A. Forbes, M. </a:t>
            </a:r>
            <a:r>
              <a:rPr lang="en-US" sz="1200" kern="1200" dirty="0" err="1">
                <a:solidFill>
                  <a:schemeClr val="tx1"/>
                </a:solidFill>
                <a:latin typeface="+mn-lt"/>
                <a:ea typeface="+mn-ea"/>
                <a:cs typeface="+mn-cs"/>
              </a:rPr>
              <a:t>Taljaard</a:t>
            </a:r>
            <a:r>
              <a:rPr lang="en-US" sz="1200" kern="1200" dirty="0">
                <a:solidFill>
                  <a:schemeClr val="tx1"/>
                </a:solidFill>
                <a:latin typeface="+mn-lt"/>
                <a:ea typeface="+mn-ea"/>
                <a:cs typeface="+mn-cs"/>
              </a:rPr>
              <a:t> and S.-C. r. group (2018). "Quality of stepped-wedge trial reporting can be reliably assessed using an updated CONSORT: crowd-sourcing systematic review." </a:t>
            </a:r>
            <a:r>
              <a:rPr lang="en-US" sz="1200" u="sng" kern="1200" dirty="0">
                <a:solidFill>
                  <a:schemeClr val="tx1"/>
                </a:solidFill>
                <a:latin typeface="+mn-lt"/>
                <a:ea typeface="+mn-ea"/>
                <a:cs typeface="+mn-cs"/>
              </a:rPr>
              <a:t>J Clin Epidemiol.</a:t>
            </a:r>
          </a:p>
          <a:p>
            <a:r>
              <a:rPr lang="en-US" sz="1200" kern="1200" dirty="0">
                <a:solidFill>
                  <a:schemeClr val="tx1"/>
                </a:solidFill>
                <a:latin typeface="+mn-lt"/>
                <a:ea typeface="+mn-ea"/>
                <a:cs typeface="+mn-cs"/>
              </a:rPr>
              <a:t>Hemming, K., M. </a:t>
            </a:r>
            <a:r>
              <a:rPr lang="en-US" sz="1200" kern="1200" dirty="0" err="1">
                <a:solidFill>
                  <a:schemeClr val="tx1"/>
                </a:solidFill>
                <a:latin typeface="+mn-lt"/>
                <a:ea typeface="+mn-ea"/>
                <a:cs typeface="+mn-cs"/>
              </a:rPr>
              <a:t>Taljaard</a:t>
            </a:r>
            <a:r>
              <a:rPr lang="en-US" sz="1200" kern="1200" dirty="0">
                <a:solidFill>
                  <a:schemeClr val="tx1"/>
                </a:solidFill>
                <a:latin typeface="+mn-lt"/>
                <a:ea typeface="+mn-ea"/>
                <a:cs typeface="+mn-cs"/>
              </a:rPr>
              <a:t> and A. Forbes (2018). "Modeling clustering and treatment effect heterogeneity in parallel and stepped-wedge cluster randomized trials." </a:t>
            </a:r>
            <a:r>
              <a:rPr lang="en-US" sz="1200" u="sng" kern="1200" dirty="0">
                <a:solidFill>
                  <a:schemeClr val="tx1"/>
                </a:solidFill>
                <a:latin typeface="+mn-lt"/>
                <a:ea typeface="+mn-ea"/>
                <a:cs typeface="+mn-cs"/>
              </a:rPr>
              <a:t>Stat Med </a:t>
            </a:r>
            <a:r>
              <a:rPr lang="en-US" sz="1200" b="1" u="sng" kern="1200" dirty="0">
                <a:solidFill>
                  <a:schemeClr val="tx1"/>
                </a:solidFill>
                <a:latin typeface="+mn-lt"/>
                <a:ea typeface="+mn-ea"/>
                <a:cs typeface="+mn-cs"/>
              </a:rPr>
              <a:t>37(6): 883-898.</a:t>
            </a:r>
          </a:p>
          <a:p>
            <a:r>
              <a:rPr lang="en-US" sz="1200" kern="1200" dirty="0">
                <a:solidFill>
                  <a:schemeClr val="tx1"/>
                </a:solidFill>
                <a:latin typeface="+mn-lt"/>
                <a:ea typeface="+mn-ea"/>
                <a:cs typeface="+mn-cs"/>
              </a:rPr>
              <a:t>Hemming, K., M. </a:t>
            </a:r>
            <a:r>
              <a:rPr lang="en-US" sz="1200" kern="1200" dirty="0" err="1">
                <a:solidFill>
                  <a:schemeClr val="tx1"/>
                </a:solidFill>
                <a:latin typeface="+mn-lt"/>
                <a:ea typeface="+mn-ea"/>
                <a:cs typeface="+mn-cs"/>
              </a:rPr>
              <a:t>Taljaard</a:t>
            </a:r>
            <a:r>
              <a:rPr lang="en-US" sz="1200" kern="1200" dirty="0">
                <a:solidFill>
                  <a:schemeClr val="tx1"/>
                </a:solidFill>
                <a:latin typeface="+mn-lt"/>
                <a:ea typeface="+mn-ea"/>
                <a:cs typeface="+mn-cs"/>
              </a:rPr>
              <a:t>, J. E. McKenzie, R. Hooper, A. </a:t>
            </a:r>
            <a:r>
              <a:rPr lang="en-US" sz="1200" kern="1200" dirty="0" err="1">
                <a:solidFill>
                  <a:schemeClr val="tx1"/>
                </a:solidFill>
                <a:latin typeface="+mn-lt"/>
                <a:ea typeface="+mn-ea"/>
                <a:cs typeface="+mn-cs"/>
              </a:rPr>
              <a:t>Copas</a:t>
            </a:r>
            <a:r>
              <a:rPr lang="en-US" sz="1200" kern="1200" dirty="0">
                <a:solidFill>
                  <a:schemeClr val="tx1"/>
                </a:solidFill>
                <a:latin typeface="+mn-lt"/>
                <a:ea typeface="+mn-ea"/>
                <a:cs typeface="+mn-cs"/>
              </a:rPr>
              <a:t>, J. A. Thompson, M. Dixon-Woods, A. </a:t>
            </a:r>
            <a:r>
              <a:rPr lang="en-US" sz="1200" kern="1200" dirty="0" err="1">
                <a:solidFill>
                  <a:schemeClr val="tx1"/>
                </a:solidFill>
                <a:latin typeface="+mn-lt"/>
                <a:ea typeface="+mn-ea"/>
                <a:cs typeface="+mn-cs"/>
              </a:rPr>
              <a:t>Aldcroft</a:t>
            </a:r>
            <a:r>
              <a:rPr lang="en-US" sz="1200" kern="1200" dirty="0">
                <a:solidFill>
                  <a:schemeClr val="tx1"/>
                </a:solidFill>
                <a:latin typeface="+mn-lt"/>
                <a:ea typeface="+mn-ea"/>
                <a:cs typeface="+mn-cs"/>
              </a:rPr>
              <a:t>, A. </a:t>
            </a:r>
            <a:r>
              <a:rPr lang="en-US" sz="1200" kern="1200" dirty="0" err="1">
                <a:solidFill>
                  <a:schemeClr val="tx1"/>
                </a:solidFill>
                <a:latin typeface="+mn-lt"/>
                <a:ea typeface="+mn-ea"/>
                <a:cs typeface="+mn-cs"/>
              </a:rPr>
              <a:t>Doussau</a:t>
            </a:r>
            <a:r>
              <a:rPr lang="en-US" sz="1200" kern="1200" dirty="0">
                <a:solidFill>
                  <a:schemeClr val="tx1"/>
                </a:solidFill>
                <a:latin typeface="+mn-lt"/>
                <a:ea typeface="+mn-ea"/>
                <a:cs typeface="+mn-cs"/>
              </a:rPr>
              <a:t>, M. Grayling, C. </a:t>
            </a:r>
            <a:r>
              <a:rPr lang="en-US" sz="1200" kern="1200" dirty="0" err="1">
                <a:solidFill>
                  <a:schemeClr val="tx1"/>
                </a:solidFill>
                <a:latin typeface="+mn-lt"/>
                <a:ea typeface="+mn-ea"/>
                <a:cs typeface="+mn-cs"/>
              </a:rPr>
              <a:t>Kristunas</a:t>
            </a:r>
            <a:r>
              <a:rPr lang="en-US" sz="1200" kern="1200" dirty="0">
                <a:solidFill>
                  <a:schemeClr val="tx1"/>
                </a:solidFill>
                <a:latin typeface="+mn-lt"/>
                <a:ea typeface="+mn-ea"/>
                <a:cs typeface="+mn-cs"/>
              </a:rPr>
              <a:t>, C. E. Goldstein, M. K. Campbell, A. Girling, S. Eldridge, M. J. Campbell, R. J. </a:t>
            </a:r>
            <a:r>
              <a:rPr lang="en-US" sz="1200" kern="1200" dirty="0" err="1">
                <a:solidFill>
                  <a:schemeClr val="tx1"/>
                </a:solidFill>
                <a:latin typeface="+mn-lt"/>
                <a:ea typeface="+mn-ea"/>
                <a:cs typeface="+mn-cs"/>
              </a:rPr>
              <a:t>Lilford</a:t>
            </a:r>
            <a:r>
              <a:rPr lang="en-US" sz="1200" kern="1200" dirty="0">
                <a:solidFill>
                  <a:schemeClr val="tx1"/>
                </a:solidFill>
                <a:latin typeface="+mn-lt"/>
                <a:ea typeface="+mn-ea"/>
                <a:cs typeface="+mn-cs"/>
              </a:rPr>
              <a:t>, C. </a:t>
            </a:r>
            <a:r>
              <a:rPr lang="en-US" sz="1200" kern="1200" dirty="0" err="1">
                <a:solidFill>
                  <a:schemeClr val="tx1"/>
                </a:solidFill>
                <a:latin typeface="+mn-lt"/>
                <a:ea typeface="+mn-ea"/>
                <a:cs typeface="+mn-cs"/>
              </a:rPr>
              <a:t>Weijer</a:t>
            </a:r>
            <a:r>
              <a:rPr lang="en-US" sz="1200" kern="1200" dirty="0">
                <a:solidFill>
                  <a:schemeClr val="tx1"/>
                </a:solidFill>
                <a:latin typeface="+mn-lt"/>
                <a:ea typeface="+mn-ea"/>
                <a:cs typeface="+mn-cs"/>
              </a:rPr>
              <a:t>, A. B. Forbes and J. M. Grimshaw (2018). "Reporting of stepped wedge cluster </a:t>
            </a:r>
            <a:r>
              <a:rPr lang="en-US" sz="1200" kern="1200" dirty="0" err="1">
                <a:solidFill>
                  <a:schemeClr val="tx1"/>
                </a:solidFill>
                <a:latin typeface="+mn-lt"/>
                <a:ea typeface="+mn-ea"/>
                <a:cs typeface="+mn-cs"/>
              </a:rPr>
              <a:t>randomised</a:t>
            </a:r>
            <a:r>
              <a:rPr lang="en-US" sz="1200" kern="1200" dirty="0">
                <a:solidFill>
                  <a:schemeClr val="tx1"/>
                </a:solidFill>
                <a:latin typeface="+mn-lt"/>
                <a:ea typeface="+mn-ea"/>
                <a:cs typeface="+mn-cs"/>
              </a:rPr>
              <a:t> trials: extension of the CONSORT 2010 statement with explanation and elaboration." </a:t>
            </a:r>
            <a:r>
              <a:rPr lang="en-US" sz="1200" u="sng" kern="1200" dirty="0">
                <a:solidFill>
                  <a:schemeClr val="tx1"/>
                </a:solidFill>
                <a:latin typeface="+mn-lt"/>
                <a:ea typeface="+mn-ea"/>
                <a:cs typeface="+mn-cs"/>
              </a:rPr>
              <a:t>BMJ </a:t>
            </a:r>
            <a:r>
              <a:rPr lang="en-US" sz="1200" b="1" u="sng" kern="1200" dirty="0">
                <a:solidFill>
                  <a:schemeClr val="tx1"/>
                </a:solidFill>
                <a:latin typeface="+mn-lt"/>
                <a:ea typeface="+mn-ea"/>
                <a:cs typeface="+mn-cs"/>
              </a:rPr>
              <a:t>363: k1614.</a:t>
            </a:r>
          </a:p>
          <a:p>
            <a:r>
              <a:rPr lang="en-US" sz="1200" kern="1200" dirty="0">
                <a:solidFill>
                  <a:schemeClr val="tx1"/>
                </a:solidFill>
                <a:latin typeface="+mn-lt"/>
                <a:ea typeface="+mn-ea"/>
                <a:cs typeface="+mn-cs"/>
              </a:rPr>
              <a:t>Hughes, J. P., T. S. </a:t>
            </a:r>
            <a:r>
              <a:rPr lang="en-US" sz="1200" kern="1200" dirty="0" err="1">
                <a:solidFill>
                  <a:schemeClr val="tx1"/>
                </a:solidFill>
                <a:latin typeface="+mn-lt"/>
                <a:ea typeface="+mn-ea"/>
                <a:cs typeface="+mn-cs"/>
              </a:rPr>
              <a:t>Granston</a:t>
            </a:r>
            <a:r>
              <a:rPr lang="en-US" sz="1200" kern="1200" dirty="0">
                <a:solidFill>
                  <a:schemeClr val="tx1"/>
                </a:solidFill>
                <a:latin typeface="+mn-lt"/>
                <a:ea typeface="+mn-ea"/>
                <a:cs typeface="+mn-cs"/>
              </a:rPr>
              <a:t> and P. J. </a:t>
            </a:r>
            <a:r>
              <a:rPr lang="en-US" sz="1200" kern="1200" dirty="0" err="1">
                <a:solidFill>
                  <a:schemeClr val="tx1"/>
                </a:solidFill>
                <a:latin typeface="+mn-lt"/>
                <a:ea typeface="+mn-ea"/>
                <a:cs typeface="+mn-cs"/>
              </a:rPr>
              <a:t>Heagerty</a:t>
            </a:r>
            <a:r>
              <a:rPr lang="en-US" sz="1200" kern="1200" dirty="0">
                <a:solidFill>
                  <a:schemeClr val="tx1"/>
                </a:solidFill>
                <a:latin typeface="+mn-lt"/>
                <a:ea typeface="+mn-ea"/>
                <a:cs typeface="+mn-cs"/>
              </a:rPr>
              <a:t> (2015). "Current issues in the design and analysis of stepped wedge trials." </a:t>
            </a:r>
            <a:r>
              <a:rPr lang="en-US" sz="1200" u="sng" kern="1200" dirty="0" err="1">
                <a:solidFill>
                  <a:schemeClr val="tx1"/>
                </a:solidFill>
                <a:latin typeface="+mn-lt"/>
                <a:ea typeface="+mn-ea"/>
                <a:cs typeface="+mn-cs"/>
              </a:rPr>
              <a:t>Contemp</a:t>
            </a:r>
            <a:r>
              <a:rPr lang="en-US" sz="1200" u="sng" kern="1200" dirty="0">
                <a:solidFill>
                  <a:schemeClr val="tx1"/>
                </a:solidFill>
                <a:latin typeface="+mn-lt"/>
                <a:ea typeface="+mn-ea"/>
                <a:cs typeface="+mn-cs"/>
              </a:rPr>
              <a:t> Clin Trials </a:t>
            </a:r>
            <a:r>
              <a:rPr lang="en-US" sz="1200" b="1" u="sng" kern="1200" dirty="0">
                <a:solidFill>
                  <a:schemeClr val="tx1"/>
                </a:solidFill>
                <a:latin typeface="+mn-lt"/>
                <a:ea typeface="+mn-ea"/>
                <a:cs typeface="+mn-cs"/>
              </a:rPr>
              <a:t>45(Pt A): 55-60.</a:t>
            </a:r>
          </a:p>
          <a:p>
            <a:r>
              <a:rPr lang="en-US" sz="1200" kern="1200" dirty="0">
                <a:solidFill>
                  <a:schemeClr val="tx1"/>
                </a:solidFill>
                <a:latin typeface="+mn-lt"/>
                <a:ea typeface="+mn-ea"/>
                <a:cs typeface="+mn-cs"/>
              </a:rPr>
              <a:t>Hussey, M. A. and J. P. Hughes (2007). "Design and analysis of stepped wedge cluster randomized trials." </a:t>
            </a:r>
            <a:r>
              <a:rPr lang="en-US" sz="1200" u="sng" kern="1200" dirty="0" err="1">
                <a:solidFill>
                  <a:schemeClr val="tx1"/>
                </a:solidFill>
                <a:latin typeface="+mn-lt"/>
                <a:ea typeface="+mn-ea"/>
                <a:cs typeface="+mn-cs"/>
              </a:rPr>
              <a:t>Contemp</a:t>
            </a:r>
            <a:r>
              <a:rPr lang="en-US" sz="1200" u="sng" kern="1200" dirty="0">
                <a:solidFill>
                  <a:schemeClr val="tx1"/>
                </a:solidFill>
                <a:latin typeface="+mn-lt"/>
                <a:ea typeface="+mn-ea"/>
                <a:cs typeface="+mn-cs"/>
              </a:rPr>
              <a:t> Clin Trials </a:t>
            </a:r>
            <a:r>
              <a:rPr lang="en-US" sz="1200" b="1" u="sng" kern="1200" dirty="0">
                <a:solidFill>
                  <a:schemeClr val="tx1"/>
                </a:solidFill>
                <a:latin typeface="+mn-lt"/>
                <a:ea typeface="+mn-ea"/>
                <a:cs typeface="+mn-cs"/>
              </a:rPr>
              <a:t>28(2): 182-191.</a:t>
            </a:r>
          </a:p>
          <a:p>
            <a:r>
              <a:rPr lang="en-US" sz="1200" kern="1200" dirty="0">
                <a:solidFill>
                  <a:schemeClr val="tx1"/>
                </a:solidFill>
                <a:latin typeface="+mn-lt"/>
                <a:ea typeface="+mn-ea"/>
                <a:cs typeface="+mn-cs"/>
              </a:rPr>
              <a:t>Hussey, M. A. and J. P. Hughes (2007). "Design and analysis of stepped wedge cluster randomized trials." </a:t>
            </a:r>
            <a:r>
              <a:rPr lang="en-US" sz="1200" u="sng" kern="1200" dirty="0" err="1">
                <a:solidFill>
                  <a:schemeClr val="tx1"/>
                </a:solidFill>
                <a:latin typeface="+mn-lt"/>
                <a:ea typeface="+mn-ea"/>
                <a:cs typeface="+mn-cs"/>
              </a:rPr>
              <a:t>Contemp</a:t>
            </a:r>
            <a:r>
              <a:rPr lang="en-US" sz="1200" u="sng" kern="1200" dirty="0">
                <a:solidFill>
                  <a:schemeClr val="tx1"/>
                </a:solidFill>
                <a:latin typeface="+mn-lt"/>
                <a:ea typeface="+mn-ea"/>
                <a:cs typeface="+mn-cs"/>
              </a:rPr>
              <a:t> Clin Trials </a:t>
            </a:r>
            <a:r>
              <a:rPr lang="en-US" sz="1200" b="1" u="sng" kern="1200" dirty="0">
                <a:solidFill>
                  <a:schemeClr val="tx1"/>
                </a:solidFill>
                <a:latin typeface="+mn-lt"/>
                <a:ea typeface="+mn-ea"/>
                <a:cs typeface="+mn-cs"/>
              </a:rPr>
              <a:t>28(2): 182-191.</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thing to point out is that I noticed a few places where the results from our pre-specified generalized linear mixed effect model (GLMM) that includes a random intercept for both site and person was very different from the corresponding generalized linear model (GLM) that does not include the random intercepts. This occurred for a few outcomes (namely </a:t>
            </a:r>
            <a:r>
              <a:rPr lang="en-US" sz="1200" kern="1200" dirty="0" err="1">
                <a:solidFill>
                  <a:schemeClr val="tx1"/>
                </a:solidFill>
                <a:effectLst/>
                <a:latin typeface="+mn-lt"/>
                <a:ea typeface="+mn-ea"/>
                <a:cs typeface="+mn-cs"/>
              </a:rPr>
              <a:t>trt_outcome_main</a:t>
            </a:r>
            <a:r>
              <a:rPr lang="en-US" sz="1200" kern="1200" dirty="0">
                <a:solidFill>
                  <a:schemeClr val="tx1"/>
                </a:solidFill>
                <a:effectLst/>
                <a:latin typeface="+mn-lt"/>
                <a:ea typeface="+mn-ea"/>
                <a:cs typeface="+mn-cs"/>
              </a:rPr>
              <a:t>) where the model claims to have converged, but the inconsistently with the GLM results makes me very skeptical. I've tried running other optimization algorithms but many of them failed to converge. As I've mentioned, the model is complicated to fit because it has 2 different random effects and the dataset is really large (~1.4 million records). </a:t>
            </a:r>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130</a:t>
            </a:fld>
            <a:endParaRPr lang="en-US"/>
          </a:p>
        </p:txBody>
      </p:sp>
    </p:spTree>
    <p:extLst>
      <p:ext uri="{BB962C8B-B14F-4D97-AF65-F5344CB8AC3E}">
        <p14:creationId xmlns:p14="http://schemas.microsoft.com/office/powerpoint/2010/main" val="236890124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712788"/>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15AD9C-0B0B-BD4E-B7B6-4A33D24DF95F}" type="slidenum">
              <a:rPr lang="en-US" smtClean="0"/>
              <a:t>131</a:t>
            </a:fld>
            <a:endParaRPr lang="en-US"/>
          </a:p>
        </p:txBody>
      </p:sp>
    </p:spTree>
    <p:extLst>
      <p:ext uri="{BB962C8B-B14F-4D97-AF65-F5344CB8AC3E}">
        <p14:creationId xmlns:p14="http://schemas.microsoft.com/office/powerpoint/2010/main" val="297194027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defTabSz="923925">
              <a:defRPr sz="2800">
                <a:solidFill>
                  <a:srgbClr val="000000"/>
                </a:solidFill>
                <a:latin typeface="Arial" charset="0"/>
                <a:ea typeface="ヒラギノ角ゴ Pro W3" charset="-128"/>
              </a:defRPr>
            </a:lvl1pPr>
            <a:lvl2pPr marL="742950" indent="-285750" defTabSz="923925">
              <a:defRPr sz="2800">
                <a:solidFill>
                  <a:srgbClr val="000000"/>
                </a:solidFill>
                <a:latin typeface="Arial" charset="0"/>
                <a:ea typeface="ヒラギノ角ゴ Pro W3" charset="-128"/>
              </a:defRPr>
            </a:lvl2pPr>
            <a:lvl3pPr marL="1143000" indent="-228600" defTabSz="923925">
              <a:defRPr sz="2800">
                <a:solidFill>
                  <a:srgbClr val="000000"/>
                </a:solidFill>
                <a:latin typeface="Arial" charset="0"/>
                <a:ea typeface="ヒラギノ角ゴ Pro W3" charset="-128"/>
              </a:defRPr>
            </a:lvl3pPr>
            <a:lvl4pPr marL="1600200" indent="-228600" defTabSz="923925">
              <a:defRPr sz="2800">
                <a:solidFill>
                  <a:srgbClr val="000000"/>
                </a:solidFill>
                <a:latin typeface="Arial" charset="0"/>
                <a:ea typeface="ヒラギノ角ゴ Pro W3" charset="-128"/>
              </a:defRPr>
            </a:lvl4pPr>
            <a:lvl5pPr marL="2057400" indent="-228600" defTabSz="923925">
              <a:defRPr sz="2800">
                <a:solidFill>
                  <a:srgbClr val="000000"/>
                </a:solidFill>
                <a:latin typeface="Arial" charset="0"/>
                <a:ea typeface="ヒラギノ角ゴ Pro W3" charset="-128"/>
              </a:defRPr>
            </a:lvl5pPr>
            <a:lvl6pPr marL="2514600" indent="-228600" algn="r" defTabSz="923925" eaLnBrk="0" fontAlgn="base" hangingPunct="0">
              <a:spcBef>
                <a:spcPct val="0"/>
              </a:spcBef>
              <a:spcAft>
                <a:spcPct val="0"/>
              </a:spcAft>
              <a:defRPr sz="2800">
                <a:solidFill>
                  <a:srgbClr val="000000"/>
                </a:solidFill>
                <a:latin typeface="Arial" charset="0"/>
                <a:ea typeface="ヒラギノ角ゴ Pro W3" charset="-128"/>
              </a:defRPr>
            </a:lvl6pPr>
            <a:lvl7pPr marL="2971800" indent="-228600" algn="r" defTabSz="923925" eaLnBrk="0" fontAlgn="base" hangingPunct="0">
              <a:spcBef>
                <a:spcPct val="0"/>
              </a:spcBef>
              <a:spcAft>
                <a:spcPct val="0"/>
              </a:spcAft>
              <a:defRPr sz="2800">
                <a:solidFill>
                  <a:srgbClr val="000000"/>
                </a:solidFill>
                <a:latin typeface="Arial" charset="0"/>
                <a:ea typeface="ヒラギノ角ゴ Pro W3" charset="-128"/>
              </a:defRPr>
            </a:lvl7pPr>
            <a:lvl8pPr marL="3429000" indent="-228600" algn="r" defTabSz="923925" eaLnBrk="0" fontAlgn="base" hangingPunct="0">
              <a:spcBef>
                <a:spcPct val="0"/>
              </a:spcBef>
              <a:spcAft>
                <a:spcPct val="0"/>
              </a:spcAft>
              <a:defRPr sz="2800">
                <a:solidFill>
                  <a:srgbClr val="000000"/>
                </a:solidFill>
                <a:latin typeface="Arial" charset="0"/>
                <a:ea typeface="ヒラギノ角ゴ Pro W3" charset="-128"/>
              </a:defRPr>
            </a:lvl8pPr>
            <a:lvl9pPr marL="3886200" indent="-228600" algn="r" defTabSz="923925" eaLnBrk="0" fontAlgn="base" hangingPunct="0">
              <a:spcBef>
                <a:spcPct val="0"/>
              </a:spcBef>
              <a:spcAft>
                <a:spcPct val="0"/>
              </a:spcAft>
              <a:defRPr sz="2800">
                <a:solidFill>
                  <a:srgbClr val="000000"/>
                </a:solidFill>
                <a:latin typeface="Arial" charset="0"/>
                <a:ea typeface="ヒラギノ角ゴ Pro W3" charset="-128"/>
              </a:defRPr>
            </a:lvl9pPr>
          </a:lstStyle>
          <a:p>
            <a:pPr marL="0" marR="0" lvl="0" indent="0" algn="l" defTabSz="923925" rtl="0" eaLnBrk="1" fontAlgn="auto" latinLnBrk="0" hangingPunct="1">
              <a:lnSpc>
                <a:spcPct val="100000"/>
              </a:lnSpc>
              <a:spcBef>
                <a:spcPts val="0"/>
              </a:spcBef>
              <a:spcAft>
                <a:spcPts val="0"/>
              </a:spcAft>
              <a:buClrTx/>
              <a:buSzTx/>
              <a:buFontTx/>
              <a:buNone/>
              <a:tabLst/>
              <a:defRPr/>
            </a:pPr>
            <a:fld id="{2F0A9724-AE01-437A-A543-79B9AA0A1114}"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ヒラギノ角ゴ Pro W3" charset="-128"/>
                <a:cs typeface="+mn-cs"/>
              </a:rPr>
              <a:pPr marL="0" marR="0" lvl="0" indent="0" algn="l" defTabSz="923925" rtl="0" eaLnBrk="1" fontAlgn="auto" latinLnBrk="0" hangingPunct="1">
                <a:lnSpc>
                  <a:spcPct val="100000"/>
                </a:lnSpc>
                <a:spcBef>
                  <a:spcPts val="0"/>
                </a:spcBef>
                <a:spcAft>
                  <a:spcPts val="0"/>
                </a:spcAft>
                <a:buClrTx/>
                <a:buSzTx/>
                <a:buFontTx/>
                <a:buNone/>
                <a:tabLst/>
                <a:defRPr/>
              </a:pPr>
              <a:t>132</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ヒラギノ角ゴ Pro W3" charset="-128"/>
              <a:cs typeface="+mn-cs"/>
            </a:endParaRPr>
          </a:p>
        </p:txBody>
      </p:sp>
      <p:sp>
        <p:nvSpPr>
          <p:cNvPr id="185347" name="Rectangle 2"/>
          <p:cNvSpPr>
            <a:spLocks noGrp="1" noRot="1" noChangeAspect="1" noChangeArrowheads="1" noTextEdit="1"/>
          </p:cNvSpPr>
          <p:nvPr>
            <p:ph type="sldImg"/>
          </p:nvPr>
        </p:nvSpPr>
        <p:spPr>
          <a:xfrm>
            <a:off x="1106488" y="696913"/>
            <a:ext cx="4646612" cy="3486150"/>
          </a:xfrm>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lstStyle/>
          <a:p>
            <a:r>
              <a:rPr lang="en-US" dirty="0"/>
              <a:t>The SPARC implementation intervention included three implementation strategies to support front line primary care teams.  These were:</a:t>
            </a:r>
          </a:p>
          <a:p>
            <a:pPr marL="228600" indent="-228600">
              <a:buAutoNum type="arabicPeriod"/>
            </a:pPr>
            <a:r>
              <a:rPr lang="en-US" dirty="0"/>
              <a:t>One, electronic decision support tools in our EHR</a:t>
            </a:r>
          </a:p>
          <a:p>
            <a:pPr marL="685759" lvl="1" indent="-228600">
              <a:buAutoNum type="arabicPeriod"/>
            </a:pPr>
            <a:r>
              <a:rPr lang="en-US" dirty="0"/>
              <a:t>These included prompts for check-in staff and medical assistant to screen patients, and medical assistants to assess patients at high-risk for AUD with an AUD symptom checklist</a:t>
            </a:r>
          </a:p>
          <a:p>
            <a:pPr marL="685759" lvl="1" indent="-228600">
              <a:buAutoNum type="arabicPeriod"/>
            </a:pPr>
            <a:r>
              <a:rPr lang="en-US" dirty="0"/>
              <a:t>As well as a prompt for providers for AUD treatment initiation</a:t>
            </a:r>
          </a:p>
          <a:p>
            <a:pPr marL="228600" indent="-228600">
              <a:buAutoNum type="arabicPeriod"/>
            </a:pPr>
            <a:r>
              <a:rPr lang="en-US" dirty="0"/>
              <a:t>The second implementation strategy included performance monitoring and feedback, which included screening, assessment of AUD symptoms, and AUD treatment initiation at the clinic and provider-level</a:t>
            </a:r>
          </a:p>
          <a:p>
            <a:pPr marL="228600" indent="-228600">
              <a:buAutoNum type="arabicPeriod"/>
            </a:pPr>
            <a:r>
              <a:rPr lang="en-US" dirty="0"/>
              <a:t>And last, a practice coach helped to support primary care teams with clinical care content, stigma reduction, development and refinement of workflow, and quality improvement. </a:t>
            </a:r>
          </a:p>
          <a:p>
            <a:pPr marL="0" indent="0">
              <a:buNone/>
            </a:pPr>
            <a:endParaRPr lang="en-US" dirty="0"/>
          </a:p>
          <a:p>
            <a:pPr marL="0" indent="0">
              <a:buNone/>
            </a:pPr>
            <a:r>
              <a:rPr lang="en-US" dirty="0"/>
              <a:t>Some gratuitous foreshadowing here is that I want to note that there were no decision support tools or performance monitoring and feedback built around brief intervention and treatment engagement, which were part of the main outcomes.</a:t>
            </a:r>
          </a:p>
        </p:txBody>
      </p:sp>
    </p:spTree>
    <p:extLst>
      <p:ext uri="{BB962C8B-B14F-4D97-AF65-F5344CB8AC3E}">
        <p14:creationId xmlns:p14="http://schemas.microsoft.com/office/powerpoint/2010/main" val="197320040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Hemming, K., K. Carroll, J. Thompson, A. Forbes, M. </a:t>
            </a:r>
            <a:r>
              <a:rPr lang="en-US" sz="1200" kern="1200" dirty="0" err="1">
                <a:solidFill>
                  <a:schemeClr val="tx1"/>
                </a:solidFill>
                <a:latin typeface="+mn-lt"/>
                <a:ea typeface="+mn-ea"/>
                <a:cs typeface="+mn-cs"/>
              </a:rPr>
              <a:t>Taljaard</a:t>
            </a:r>
            <a:r>
              <a:rPr lang="en-US" sz="1200" kern="1200" dirty="0">
                <a:solidFill>
                  <a:schemeClr val="tx1"/>
                </a:solidFill>
                <a:latin typeface="+mn-lt"/>
                <a:ea typeface="+mn-ea"/>
                <a:cs typeface="+mn-cs"/>
              </a:rPr>
              <a:t> and S.-C. r. group (2018). "Quality of stepped-wedge trial reporting can be reliably assessed using an updated CONSORT: crowd-sourcing systematic review." </a:t>
            </a:r>
            <a:r>
              <a:rPr lang="en-US" sz="1200" u="sng" kern="1200" dirty="0">
                <a:solidFill>
                  <a:schemeClr val="tx1"/>
                </a:solidFill>
                <a:latin typeface="+mn-lt"/>
                <a:ea typeface="+mn-ea"/>
                <a:cs typeface="+mn-cs"/>
              </a:rPr>
              <a:t>J Clin Epidemiol.</a:t>
            </a:r>
          </a:p>
          <a:p>
            <a:r>
              <a:rPr lang="en-US" sz="1200" kern="1200" dirty="0">
                <a:solidFill>
                  <a:schemeClr val="tx1"/>
                </a:solidFill>
                <a:latin typeface="+mn-lt"/>
                <a:ea typeface="+mn-ea"/>
                <a:cs typeface="+mn-cs"/>
              </a:rPr>
              <a:t>Hemming, K., M. </a:t>
            </a:r>
            <a:r>
              <a:rPr lang="en-US" sz="1200" kern="1200" dirty="0" err="1">
                <a:solidFill>
                  <a:schemeClr val="tx1"/>
                </a:solidFill>
                <a:latin typeface="+mn-lt"/>
                <a:ea typeface="+mn-ea"/>
                <a:cs typeface="+mn-cs"/>
              </a:rPr>
              <a:t>Taljaard</a:t>
            </a:r>
            <a:r>
              <a:rPr lang="en-US" sz="1200" kern="1200" dirty="0">
                <a:solidFill>
                  <a:schemeClr val="tx1"/>
                </a:solidFill>
                <a:latin typeface="+mn-lt"/>
                <a:ea typeface="+mn-ea"/>
                <a:cs typeface="+mn-cs"/>
              </a:rPr>
              <a:t> and A. Forbes (2018). "Modeling clustering and treatment effect heterogeneity in parallel and stepped-wedge cluster randomized trials." </a:t>
            </a:r>
            <a:r>
              <a:rPr lang="en-US" sz="1200" u="sng" kern="1200" dirty="0">
                <a:solidFill>
                  <a:schemeClr val="tx1"/>
                </a:solidFill>
                <a:latin typeface="+mn-lt"/>
                <a:ea typeface="+mn-ea"/>
                <a:cs typeface="+mn-cs"/>
              </a:rPr>
              <a:t>Stat Med </a:t>
            </a:r>
            <a:r>
              <a:rPr lang="en-US" sz="1200" b="1" u="sng" kern="1200" dirty="0">
                <a:solidFill>
                  <a:schemeClr val="tx1"/>
                </a:solidFill>
                <a:latin typeface="+mn-lt"/>
                <a:ea typeface="+mn-ea"/>
                <a:cs typeface="+mn-cs"/>
              </a:rPr>
              <a:t>37(6): 883-898.</a:t>
            </a:r>
          </a:p>
          <a:p>
            <a:r>
              <a:rPr lang="en-US" sz="1200" kern="1200" dirty="0">
                <a:solidFill>
                  <a:schemeClr val="tx1"/>
                </a:solidFill>
                <a:latin typeface="+mn-lt"/>
                <a:ea typeface="+mn-ea"/>
                <a:cs typeface="+mn-cs"/>
              </a:rPr>
              <a:t>Hemming, K., M. </a:t>
            </a:r>
            <a:r>
              <a:rPr lang="en-US" sz="1200" kern="1200" dirty="0" err="1">
                <a:solidFill>
                  <a:schemeClr val="tx1"/>
                </a:solidFill>
                <a:latin typeface="+mn-lt"/>
                <a:ea typeface="+mn-ea"/>
                <a:cs typeface="+mn-cs"/>
              </a:rPr>
              <a:t>Taljaard</a:t>
            </a:r>
            <a:r>
              <a:rPr lang="en-US" sz="1200" kern="1200" dirty="0">
                <a:solidFill>
                  <a:schemeClr val="tx1"/>
                </a:solidFill>
                <a:latin typeface="+mn-lt"/>
                <a:ea typeface="+mn-ea"/>
                <a:cs typeface="+mn-cs"/>
              </a:rPr>
              <a:t>, J. E. McKenzie, R. Hooper, A. </a:t>
            </a:r>
            <a:r>
              <a:rPr lang="en-US" sz="1200" kern="1200" dirty="0" err="1">
                <a:solidFill>
                  <a:schemeClr val="tx1"/>
                </a:solidFill>
                <a:latin typeface="+mn-lt"/>
                <a:ea typeface="+mn-ea"/>
                <a:cs typeface="+mn-cs"/>
              </a:rPr>
              <a:t>Copas</a:t>
            </a:r>
            <a:r>
              <a:rPr lang="en-US" sz="1200" kern="1200" dirty="0">
                <a:solidFill>
                  <a:schemeClr val="tx1"/>
                </a:solidFill>
                <a:latin typeface="+mn-lt"/>
                <a:ea typeface="+mn-ea"/>
                <a:cs typeface="+mn-cs"/>
              </a:rPr>
              <a:t>, J. A. Thompson, M. Dixon-Woods, A. </a:t>
            </a:r>
            <a:r>
              <a:rPr lang="en-US" sz="1200" kern="1200" dirty="0" err="1">
                <a:solidFill>
                  <a:schemeClr val="tx1"/>
                </a:solidFill>
                <a:latin typeface="+mn-lt"/>
                <a:ea typeface="+mn-ea"/>
                <a:cs typeface="+mn-cs"/>
              </a:rPr>
              <a:t>Aldcroft</a:t>
            </a:r>
            <a:r>
              <a:rPr lang="en-US" sz="1200" kern="1200" dirty="0">
                <a:solidFill>
                  <a:schemeClr val="tx1"/>
                </a:solidFill>
                <a:latin typeface="+mn-lt"/>
                <a:ea typeface="+mn-ea"/>
                <a:cs typeface="+mn-cs"/>
              </a:rPr>
              <a:t>, A. </a:t>
            </a:r>
            <a:r>
              <a:rPr lang="en-US" sz="1200" kern="1200" dirty="0" err="1">
                <a:solidFill>
                  <a:schemeClr val="tx1"/>
                </a:solidFill>
                <a:latin typeface="+mn-lt"/>
                <a:ea typeface="+mn-ea"/>
                <a:cs typeface="+mn-cs"/>
              </a:rPr>
              <a:t>Doussau</a:t>
            </a:r>
            <a:r>
              <a:rPr lang="en-US" sz="1200" kern="1200" dirty="0">
                <a:solidFill>
                  <a:schemeClr val="tx1"/>
                </a:solidFill>
                <a:latin typeface="+mn-lt"/>
                <a:ea typeface="+mn-ea"/>
                <a:cs typeface="+mn-cs"/>
              </a:rPr>
              <a:t>, M. Grayling, C. </a:t>
            </a:r>
            <a:r>
              <a:rPr lang="en-US" sz="1200" kern="1200" dirty="0" err="1">
                <a:solidFill>
                  <a:schemeClr val="tx1"/>
                </a:solidFill>
                <a:latin typeface="+mn-lt"/>
                <a:ea typeface="+mn-ea"/>
                <a:cs typeface="+mn-cs"/>
              </a:rPr>
              <a:t>Kristunas</a:t>
            </a:r>
            <a:r>
              <a:rPr lang="en-US" sz="1200" kern="1200" dirty="0">
                <a:solidFill>
                  <a:schemeClr val="tx1"/>
                </a:solidFill>
                <a:latin typeface="+mn-lt"/>
                <a:ea typeface="+mn-ea"/>
                <a:cs typeface="+mn-cs"/>
              </a:rPr>
              <a:t>, C. E. Goldstein, M. K. Campbell, A. Girling, S. Eldridge, M. J. Campbell, R. J. </a:t>
            </a:r>
            <a:r>
              <a:rPr lang="en-US" sz="1200" kern="1200" dirty="0" err="1">
                <a:solidFill>
                  <a:schemeClr val="tx1"/>
                </a:solidFill>
                <a:latin typeface="+mn-lt"/>
                <a:ea typeface="+mn-ea"/>
                <a:cs typeface="+mn-cs"/>
              </a:rPr>
              <a:t>Lilford</a:t>
            </a:r>
            <a:r>
              <a:rPr lang="en-US" sz="1200" kern="1200" dirty="0">
                <a:solidFill>
                  <a:schemeClr val="tx1"/>
                </a:solidFill>
                <a:latin typeface="+mn-lt"/>
                <a:ea typeface="+mn-ea"/>
                <a:cs typeface="+mn-cs"/>
              </a:rPr>
              <a:t>, C. </a:t>
            </a:r>
            <a:r>
              <a:rPr lang="en-US" sz="1200" kern="1200" dirty="0" err="1">
                <a:solidFill>
                  <a:schemeClr val="tx1"/>
                </a:solidFill>
                <a:latin typeface="+mn-lt"/>
                <a:ea typeface="+mn-ea"/>
                <a:cs typeface="+mn-cs"/>
              </a:rPr>
              <a:t>Weijer</a:t>
            </a:r>
            <a:r>
              <a:rPr lang="en-US" sz="1200" kern="1200" dirty="0">
                <a:solidFill>
                  <a:schemeClr val="tx1"/>
                </a:solidFill>
                <a:latin typeface="+mn-lt"/>
                <a:ea typeface="+mn-ea"/>
                <a:cs typeface="+mn-cs"/>
              </a:rPr>
              <a:t>, A. B. Forbes and J. M. Grimshaw (2018). "Reporting of stepped wedge cluster </a:t>
            </a:r>
            <a:r>
              <a:rPr lang="en-US" sz="1200" kern="1200" dirty="0" err="1">
                <a:solidFill>
                  <a:schemeClr val="tx1"/>
                </a:solidFill>
                <a:latin typeface="+mn-lt"/>
                <a:ea typeface="+mn-ea"/>
                <a:cs typeface="+mn-cs"/>
              </a:rPr>
              <a:t>randomised</a:t>
            </a:r>
            <a:r>
              <a:rPr lang="en-US" sz="1200" kern="1200" dirty="0">
                <a:solidFill>
                  <a:schemeClr val="tx1"/>
                </a:solidFill>
                <a:latin typeface="+mn-lt"/>
                <a:ea typeface="+mn-ea"/>
                <a:cs typeface="+mn-cs"/>
              </a:rPr>
              <a:t> trials: extension of the CONSORT 2010 statement with explanation and elaboration." </a:t>
            </a:r>
            <a:r>
              <a:rPr lang="en-US" sz="1200" u="sng" kern="1200" dirty="0">
                <a:solidFill>
                  <a:schemeClr val="tx1"/>
                </a:solidFill>
                <a:latin typeface="+mn-lt"/>
                <a:ea typeface="+mn-ea"/>
                <a:cs typeface="+mn-cs"/>
              </a:rPr>
              <a:t>BMJ </a:t>
            </a:r>
            <a:r>
              <a:rPr lang="en-US" sz="1200" b="1" u="sng" kern="1200" dirty="0">
                <a:solidFill>
                  <a:schemeClr val="tx1"/>
                </a:solidFill>
                <a:latin typeface="+mn-lt"/>
                <a:ea typeface="+mn-ea"/>
                <a:cs typeface="+mn-cs"/>
              </a:rPr>
              <a:t>363: k1614.</a:t>
            </a:r>
          </a:p>
          <a:p>
            <a:r>
              <a:rPr lang="en-US" sz="1200" kern="1200" dirty="0">
                <a:solidFill>
                  <a:schemeClr val="tx1"/>
                </a:solidFill>
                <a:latin typeface="+mn-lt"/>
                <a:ea typeface="+mn-ea"/>
                <a:cs typeface="+mn-cs"/>
              </a:rPr>
              <a:t>Hughes, J. P., T. S. </a:t>
            </a:r>
            <a:r>
              <a:rPr lang="en-US" sz="1200" kern="1200" dirty="0" err="1">
                <a:solidFill>
                  <a:schemeClr val="tx1"/>
                </a:solidFill>
                <a:latin typeface="+mn-lt"/>
                <a:ea typeface="+mn-ea"/>
                <a:cs typeface="+mn-cs"/>
              </a:rPr>
              <a:t>Granston</a:t>
            </a:r>
            <a:r>
              <a:rPr lang="en-US" sz="1200" kern="1200" dirty="0">
                <a:solidFill>
                  <a:schemeClr val="tx1"/>
                </a:solidFill>
                <a:latin typeface="+mn-lt"/>
                <a:ea typeface="+mn-ea"/>
                <a:cs typeface="+mn-cs"/>
              </a:rPr>
              <a:t> and P. J. </a:t>
            </a:r>
            <a:r>
              <a:rPr lang="en-US" sz="1200" kern="1200" dirty="0" err="1">
                <a:solidFill>
                  <a:schemeClr val="tx1"/>
                </a:solidFill>
                <a:latin typeface="+mn-lt"/>
                <a:ea typeface="+mn-ea"/>
                <a:cs typeface="+mn-cs"/>
              </a:rPr>
              <a:t>Heagerty</a:t>
            </a:r>
            <a:r>
              <a:rPr lang="en-US" sz="1200" kern="1200" dirty="0">
                <a:solidFill>
                  <a:schemeClr val="tx1"/>
                </a:solidFill>
                <a:latin typeface="+mn-lt"/>
                <a:ea typeface="+mn-ea"/>
                <a:cs typeface="+mn-cs"/>
              </a:rPr>
              <a:t> (2015). "Current issues in the design and analysis of stepped wedge trials." </a:t>
            </a:r>
            <a:r>
              <a:rPr lang="en-US" sz="1200" u="sng" kern="1200" dirty="0" err="1">
                <a:solidFill>
                  <a:schemeClr val="tx1"/>
                </a:solidFill>
                <a:latin typeface="+mn-lt"/>
                <a:ea typeface="+mn-ea"/>
                <a:cs typeface="+mn-cs"/>
              </a:rPr>
              <a:t>Contemp</a:t>
            </a:r>
            <a:r>
              <a:rPr lang="en-US" sz="1200" u="sng" kern="1200" dirty="0">
                <a:solidFill>
                  <a:schemeClr val="tx1"/>
                </a:solidFill>
                <a:latin typeface="+mn-lt"/>
                <a:ea typeface="+mn-ea"/>
                <a:cs typeface="+mn-cs"/>
              </a:rPr>
              <a:t> Clin Trials </a:t>
            </a:r>
            <a:r>
              <a:rPr lang="en-US" sz="1200" b="1" u="sng" kern="1200" dirty="0">
                <a:solidFill>
                  <a:schemeClr val="tx1"/>
                </a:solidFill>
                <a:latin typeface="+mn-lt"/>
                <a:ea typeface="+mn-ea"/>
                <a:cs typeface="+mn-cs"/>
              </a:rPr>
              <a:t>45(Pt A): 55-60.</a:t>
            </a:r>
          </a:p>
          <a:p>
            <a:r>
              <a:rPr lang="en-US" sz="1200" kern="1200" dirty="0">
                <a:solidFill>
                  <a:schemeClr val="tx1"/>
                </a:solidFill>
                <a:latin typeface="+mn-lt"/>
                <a:ea typeface="+mn-ea"/>
                <a:cs typeface="+mn-cs"/>
              </a:rPr>
              <a:t>Hussey, M. A. and J. P. Hughes (2007). "Design and analysis of stepped wedge cluster randomized trials." </a:t>
            </a:r>
            <a:r>
              <a:rPr lang="en-US" sz="1200" u="sng" kern="1200" dirty="0" err="1">
                <a:solidFill>
                  <a:schemeClr val="tx1"/>
                </a:solidFill>
                <a:latin typeface="+mn-lt"/>
                <a:ea typeface="+mn-ea"/>
                <a:cs typeface="+mn-cs"/>
              </a:rPr>
              <a:t>Contemp</a:t>
            </a:r>
            <a:r>
              <a:rPr lang="en-US" sz="1200" u="sng" kern="1200" dirty="0">
                <a:solidFill>
                  <a:schemeClr val="tx1"/>
                </a:solidFill>
                <a:latin typeface="+mn-lt"/>
                <a:ea typeface="+mn-ea"/>
                <a:cs typeface="+mn-cs"/>
              </a:rPr>
              <a:t> Clin Trials </a:t>
            </a:r>
            <a:r>
              <a:rPr lang="en-US" sz="1200" b="1" u="sng" kern="1200" dirty="0">
                <a:solidFill>
                  <a:schemeClr val="tx1"/>
                </a:solidFill>
                <a:latin typeface="+mn-lt"/>
                <a:ea typeface="+mn-ea"/>
                <a:cs typeface="+mn-cs"/>
              </a:rPr>
              <a:t>28(2): 182-191.</a:t>
            </a:r>
          </a:p>
          <a:p>
            <a:r>
              <a:rPr lang="en-US" sz="1200" kern="1200" dirty="0">
                <a:solidFill>
                  <a:schemeClr val="tx1"/>
                </a:solidFill>
                <a:latin typeface="+mn-lt"/>
                <a:ea typeface="+mn-ea"/>
                <a:cs typeface="+mn-cs"/>
              </a:rPr>
              <a:t>Hussey, M. A. and J. P. Hughes (2007). "Design and analysis of stepped wedge cluster randomized trials." </a:t>
            </a:r>
            <a:r>
              <a:rPr lang="en-US" sz="1200" u="sng" kern="1200" dirty="0" err="1">
                <a:solidFill>
                  <a:schemeClr val="tx1"/>
                </a:solidFill>
                <a:latin typeface="+mn-lt"/>
                <a:ea typeface="+mn-ea"/>
                <a:cs typeface="+mn-cs"/>
              </a:rPr>
              <a:t>Contemp</a:t>
            </a:r>
            <a:r>
              <a:rPr lang="en-US" sz="1200" u="sng" kern="1200" dirty="0">
                <a:solidFill>
                  <a:schemeClr val="tx1"/>
                </a:solidFill>
                <a:latin typeface="+mn-lt"/>
                <a:ea typeface="+mn-ea"/>
                <a:cs typeface="+mn-cs"/>
              </a:rPr>
              <a:t> Clin Trials </a:t>
            </a:r>
            <a:r>
              <a:rPr lang="en-US" sz="1200" b="1" u="sng" kern="1200" dirty="0">
                <a:solidFill>
                  <a:schemeClr val="tx1"/>
                </a:solidFill>
                <a:latin typeface="+mn-lt"/>
                <a:ea typeface="+mn-ea"/>
                <a:cs typeface="+mn-cs"/>
              </a:rPr>
              <a:t>28(2): 182-191.</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thing to point out is that I noticed a few places where the results from our pre-specified generalized linear mixed effect model (GLMM) that includes a random intercept for both site and person was very different from the corresponding generalized linear model (GLM) that does not include the random intercepts. This occurred for a few outcomes (namely </a:t>
            </a:r>
            <a:r>
              <a:rPr lang="en-US" sz="1200" kern="1200" dirty="0" err="1">
                <a:solidFill>
                  <a:schemeClr val="tx1"/>
                </a:solidFill>
                <a:effectLst/>
                <a:latin typeface="+mn-lt"/>
                <a:ea typeface="+mn-ea"/>
                <a:cs typeface="+mn-cs"/>
              </a:rPr>
              <a:t>trt_outcome_main</a:t>
            </a:r>
            <a:r>
              <a:rPr lang="en-US" sz="1200" kern="1200" dirty="0">
                <a:solidFill>
                  <a:schemeClr val="tx1"/>
                </a:solidFill>
                <a:effectLst/>
                <a:latin typeface="+mn-lt"/>
                <a:ea typeface="+mn-ea"/>
                <a:cs typeface="+mn-cs"/>
              </a:rPr>
              <a:t>) where the model claims to have converged, but the inconsistently with the GLM results makes me very skeptical. I've tried running other optimization algorithms but many of them failed to converge. As I've mentioned, the model is complicated to fit because it has 2 different random effects and the dataset is really large (~1.4 million records). </a:t>
            </a:r>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133</a:t>
            </a:fld>
            <a:endParaRPr lang="en-US"/>
          </a:p>
        </p:txBody>
      </p:sp>
    </p:spTree>
    <p:extLst>
      <p:ext uri="{BB962C8B-B14F-4D97-AF65-F5344CB8AC3E}">
        <p14:creationId xmlns:p14="http://schemas.microsoft.com/office/powerpoint/2010/main" val="61447312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Hemming, K., K. Carroll, J. Thompson, A. Forbes, M. </a:t>
            </a:r>
            <a:r>
              <a:rPr lang="en-US" sz="1200" kern="1200" dirty="0" err="1">
                <a:solidFill>
                  <a:schemeClr val="tx1"/>
                </a:solidFill>
                <a:latin typeface="+mn-lt"/>
                <a:ea typeface="+mn-ea"/>
                <a:cs typeface="+mn-cs"/>
              </a:rPr>
              <a:t>Taljaard</a:t>
            </a:r>
            <a:r>
              <a:rPr lang="en-US" sz="1200" kern="1200" dirty="0">
                <a:solidFill>
                  <a:schemeClr val="tx1"/>
                </a:solidFill>
                <a:latin typeface="+mn-lt"/>
                <a:ea typeface="+mn-ea"/>
                <a:cs typeface="+mn-cs"/>
              </a:rPr>
              <a:t> and S.-C. r. group (2018). "Quality of stepped-wedge trial reporting can be reliably assessed using an updated CONSORT: crowd-sourcing systematic review." </a:t>
            </a:r>
            <a:r>
              <a:rPr lang="en-US" sz="1200" u="sng" kern="1200" dirty="0">
                <a:solidFill>
                  <a:schemeClr val="tx1"/>
                </a:solidFill>
                <a:latin typeface="+mn-lt"/>
                <a:ea typeface="+mn-ea"/>
                <a:cs typeface="+mn-cs"/>
              </a:rPr>
              <a:t>J Clin Epidemiol.</a:t>
            </a:r>
          </a:p>
          <a:p>
            <a:r>
              <a:rPr lang="en-US" sz="1200" kern="1200" dirty="0">
                <a:solidFill>
                  <a:schemeClr val="tx1"/>
                </a:solidFill>
                <a:latin typeface="+mn-lt"/>
                <a:ea typeface="+mn-ea"/>
                <a:cs typeface="+mn-cs"/>
              </a:rPr>
              <a:t>Hemming, K., M. </a:t>
            </a:r>
            <a:r>
              <a:rPr lang="en-US" sz="1200" kern="1200" dirty="0" err="1">
                <a:solidFill>
                  <a:schemeClr val="tx1"/>
                </a:solidFill>
                <a:latin typeface="+mn-lt"/>
                <a:ea typeface="+mn-ea"/>
                <a:cs typeface="+mn-cs"/>
              </a:rPr>
              <a:t>Taljaard</a:t>
            </a:r>
            <a:r>
              <a:rPr lang="en-US" sz="1200" kern="1200" dirty="0">
                <a:solidFill>
                  <a:schemeClr val="tx1"/>
                </a:solidFill>
                <a:latin typeface="+mn-lt"/>
                <a:ea typeface="+mn-ea"/>
                <a:cs typeface="+mn-cs"/>
              </a:rPr>
              <a:t> and A. Forbes (2018). "Modeling clustering and treatment effect heterogeneity in parallel and stepped-wedge cluster randomized trials." </a:t>
            </a:r>
            <a:r>
              <a:rPr lang="en-US" sz="1200" u="sng" kern="1200" dirty="0">
                <a:solidFill>
                  <a:schemeClr val="tx1"/>
                </a:solidFill>
                <a:latin typeface="+mn-lt"/>
                <a:ea typeface="+mn-ea"/>
                <a:cs typeface="+mn-cs"/>
              </a:rPr>
              <a:t>Stat Med </a:t>
            </a:r>
            <a:r>
              <a:rPr lang="en-US" sz="1200" b="1" u="sng" kern="1200" dirty="0">
                <a:solidFill>
                  <a:schemeClr val="tx1"/>
                </a:solidFill>
                <a:latin typeface="+mn-lt"/>
                <a:ea typeface="+mn-ea"/>
                <a:cs typeface="+mn-cs"/>
              </a:rPr>
              <a:t>37(6): 883-898.</a:t>
            </a:r>
          </a:p>
          <a:p>
            <a:r>
              <a:rPr lang="en-US" sz="1200" kern="1200" dirty="0">
                <a:solidFill>
                  <a:schemeClr val="tx1"/>
                </a:solidFill>
                <a:latin typeface="+mn-lt"/>
                <a:ea typeface="+mn-ea"/>
                <a:cs typeface="+mn-cs"/>
              </a:rPr>
              <a:t>Hemming, K., M. </a:t>
            </a:r>
            <a:r>
              <a:rPr lang="en-US" sz="1200" kern="1200" dirty="0" err="1">
                <a:solidFill>
                  <a:schemeClr val="tx1"/>
                </a:solidFill>
                <a:latin typeface="+mn-lt"/>
                <a:ea typeface="+mn-ea"/>
                <a:cs typeface="+mn-cs"/>
              </a:rPr>
              <a:t>Taljaard</a:t>
            </a:r>
            <a:r>
              <a:rPr lang="en-US" sz="1200" kern="1200" dirty="0">
                <a:solidFill>
                  <a:schemeClr val="tx1"/>
                </a:solidFill>
                <a:latin typeface="+mn-lt"/>
                <a:ea typeface="+mn-ea"/>
                <a:cs typeface="+mn-cs"/>
              </a:rPr>
              <a:t>, J. E. McKenzie, R. Hooper, A. </a:t>
            </a:r>
            <a:r>
              <a:rPr lang="en-US" sz="1200" kern="1200" dirty="0" err="1">
                <a:solidFill>
                  <a:schemeClr val="tx1"/>
                </a:solidFill>
                <a:latin typeface="+mn-lt"/>
                <a:ea typeface="+mn-ea"/>
                <a:cs typeface="+mn-cs"/>
              </a:rPr>
              <a:t>Copas</a:t>
            </a:r>
            <a:r>
              <a:rPr lang="en-US" sz="1200" kern="1200" dirty="0">
                <a:solidFill>
                  <a:schemeClr val="tx1"/>
                </a:solidFill>
                <a:latin typeface="+mn-lt"/>
                <a:ea typeface="+mn-ea"/>
                <a:cs typeface="+mn-cs"/>
              </a:rPr>
              <a:t>, J. A. Thompson, M. Dixon-Woods, A. </a:t>
            </a:r>
            <a:r>
              <a:rPr lang="en-US" sz="1200" kern="1200" dirty="0" err="1">
                <a:solidFill>
                  <a:schemeClr val="tx1"/>
                </a:solidFill>
                <a:latin typeface="+mn-lt"/>
                <a:ea typeface="+mn-ea"/>
                <a:cs typeface="+mn-cs"/>
              </a:rPr>
              <a:t>Aldcroft</a:t>
            </a:r>
            <a:r>
              <a:rPr lang="en-US" sz="1200" kern="1200" dirty="0">
                <a:solidFill>
                  <a:schemeClr val="tx1"/>
                </a:solidFill>
                <a:latin typeface="+mn-lt"/>
                <a:ea typeface="+mn-ea"/>
                <a:cs typeface="+mn-cs"/>
              </a:rPr>
              <a:t>, A. </a:t>
            </a:r>
            <a:r>
              <a:rPr lang="en-US" sz="1200" kern="1200" dirty="0" err="1">
                <a:solidFill>
                  <a:schemeClr val="tx1"/>
                </a:solidFill>
                <a:latin typeface="+mn-lt"/>
                <a:ea typeface="+mn-ea"/>
                <a:cs typeface="+mn-cs"/>
              </a:rPr>
              <a:t>Doussau</a:t>
            </a:r>
            <a:r>
              <a:rPr lang="en-US" sz="1200" kern="1200" dirty="0">
                <a:solidFill>
                  <a:schemeClr val="tx1"/>
                </a:solidFill>
                <a:latin typeface="+mn-lt"/>
                <a:ea typeface="+mn-ea"/>
                <a:cs typeface="+mn-cs"/>
              </a:rPr>
              <a:t>, M. Grayling, C. </a:t>
            </a:r>
            <a:r>
              <a:rPr lang="en-US" sz="1200" kern="1200" dirty="0" err="1">
                <a:solidFill>
                  <a:schemeClr val="tx1"/>
                </a:solidFill>
                <a:latin typeface="+mn-lt"/>
                <a:ea typeface="+mn-ea"/>
                <a:cs typeface="+mn-cs"/>
              </a:rPr>
              <a:t>Kristunas</a:t>
            </a:r>
            <a:r>
              <a:rPr lang="en-US" sz="1200" kern="1200" dirty="0">
                <a:solidFill>
                  <a:schemeClr val="tx1"/>
                </a:solidFill>
                <a:latin typeface="+mn-lt"/>
                <a:ea typeface="+mn-ea"/>
                <a:cs typeface="+mn-cs"/>
              </a:rPr>
              <a:t>, C. E. Goldstein, M. K. Campbell, A. Girling, S. Eldridge, M. J. Campbell, R. J. </a:t>
            </a:r>
            <a:r>
              <a:rPr lang="en-US" sz="1200" kern="1200" dirty="0" err="1">
                <a:solidFill>
                  <a:schemeClr val="tx1"/>
                </a:solidFill>
                <a:latin typeface="+mn-lt"/>
                <a:ea typeface="+mn-ea"/>
                <a:cs typeface="+mn-cs"/>
              </a:rPr>
              <a:t>Lilford</a:t>
            </a:r>
            <a:r>
              <a:rPr lang="en-US" sz="1200" kern="1200" dirty="0">
                <a:solidFill>
                  <a:schemeClr val="tx1"/>
                </a:solidFill>
                <a:latin typeface="+mn-lt"/>
                <a:ea typeface="+mn-ea"/>
                <a:cs typeface="+mn-cs"/>
              </a:rPr>
              <a:t>, C. </a:t>
            </a:r>
            <a:r>
              <a:rPr lang="en-US" sz="1200" kern="1200" dirty="0" err="1">
                <a:solidFill>
                  <a:schemeClr val="tx1"/>
                </a:solidFill>
                <a:latin typeface="+mn-lt"/>
                <a:ea typeface="+mn-ea"/>
                <a:cs typeface="+mn-cs"/>
              </a:rPr>
              <a:t>Weijer</a:t>
            </a:r>
            <a:r>
              <a:rPr lang="en-US" sz="1200" kern="1200" dirty="0">
                <a:solidFill>
                  <a:schemeClr val="tx1"/>
                </a:solidFill>
                <a:latin typeface="+mn-lt"/>
                <a:ea typeface="+mn-ea"/>
                <a:cs typeface="+mn-cs"/>
              </a:rPr>
              <a:t>, A. B. Forbes and J. M. Grimshaw (2018). "Reporting of stepped wedge cluster </a:t>
            </a:r>
            <a:r>
              <a:rPr lang="en-US" sz="1200" kern="1200" dirty="0" err="1">
                <a:solidFill>
                  <a:schemeClr val="tx1"/>
                </a:solidFill>
                <a:latin typeface="+mn-lt"/>
                <a:ea typeface="+mn-ea"/>
                <a:cs typeface="+mn-cs"/>
              </a:rPr>
              <a:t>randomised</a:t>
            </a:r>
            <a:r>
              <a:rPr lang="en-US" sz="1200" kern="1200" dirty="0">
                <a:solidFill>
                  <a:schemeClr val="tx1"/>
                </a:solidFill>
                <a:latin typeface="+mn-lt"/>
                <a:ea typeface="+mn-ea"/>
                <a:cs typeface="+mn-cs"/>
              </a:rPr>
              <a:t> trials: extension of the CONSORT 2010 statement with explanation and elaboration." </a:t>
            </a:r>
            <a:r>
              <a:rPr lang="en-US" sz="1200" u="sng" kern="1200" dirty="0">
                <a:solidFill>
                  <a:schemeClr val="tx1"/>
                </a:solidFill>
                <a:latin typeface="+mn-lt"/>
                <a:ea typeface="+mn-ea"/>
                <a:cs typeface="+mn-cs"/>
              </a:rPr>
              <a:t>BMJ </a:t>
            </a:r>
            <a:r>
              <a:rPr lang="en-US" sz="1200" b="1" u="sng" kern="1200" dirty="0">
                <a:solidFill>
                  <a:schemeClr val="tx1"/>
                </a:solidFill>
                <a:latin typeface="+mn-lt"/>
                <a:ea typeface="+mn-ea"/>
                <a:cs typeface="+mn-cs"/>
              </a:rPr>
              <a:t>363: k1614.</a:t>
            </a:r>
          </a:p>
          <a:p>
            <a:r>
              <a:rPr lang="en-US" sz="1200" kern="1200" dirty="0">
                <a:solidFill>
                  <a:schemeClr val="tx1"/>
                </a:solidFill>
                <a:latin typeface="+mn-lt"/>
                <a:ea typeface="+mn-ea"/>
                <a:cs typeface="+mn-cs"/>
              </a:rPr>
              <a:t>Hughes, J. P., T. S. </a:t>
            </a:r>
            <a:r>
              <a:rPr lang="en-US" sz="1200" kern="1200" dirty="0" err="1">
                <a:solidFill>
                  <a:schemeClr val="tx1"/>
                </a:solidFill>
                <a:latin typeface="+mn-lt"/>
                <a:ea typeface="+mn-ea"/>
                <a:cs typeface="+mn-cs"/>
              </a:rPr>
              <a:t>Granston</a:t>
            </a:r>
            <a:r>
              <a:rPr lang="en-US" sz="1200" kern="1200" dirty="0">
                <a:solidFill>
                  <a:schemeClr val="tx1"/>
                </a:solidFill>
                <a:latin typeface="+mn-lt"/>
                <a:ea typeface="+mn-ea"/>
                <a:cs typeface="+mn-cs"/>
              </a:rPr>
              <a:t> and P. J. </a:t>
            </a:r>
            <a:r>
              <a:rPr lang="en-US" sz="1200" kern="1200" dirty="0" err="1">
                <a:solidFill>
                  <a:schemeClr val="tx1"/>
                </a:solidFill>
                <a:latin typeface="+mn-lt"/>
                <a:ea typeface="+mn-ea"/>
                <a:cs typeface="+mn-cs"/>
              </a:rPr>
              <a:t>Heagerty</a:t>
            </a:r>
            <a:r>
              <a:rPr lang="en-US" sz="1200" kern="1200" dirty="0">
                <a:solidFill>
                  <a:schemeClr val="tx1"/>
                </a:solidFill>
                <a:latin typeface="+mn-lt"/>
                <a:ea typeface="+mn-ea"/>
                <a:cs typeface="+mn-cs"/>
              </a:rPr>
              <a:t> (2015). "Current issues in the design and analysis of stepped wedge trials." </a:t>
            </a:r>
            <a:r>
              <a:rPr lang="en-US" sz="1200" u="sng" kern="1200" dirty="0" err="1">
                <a:solidFill>
                  <a:schemeClr val="tx1"/>
                </a:solidFill>
                <a:latin typeface="+mn-lt"/>
                <a:ea typeface="+mn-ea"/>
                <a:cs typeface="+mn-cs"/>
              </a:rPr>
              <a:t>Contemp</a:t>
            </a:r>
            <a:r>
              <a:rPr lang="en-US" sz="1200" u="sng" kern="1200" dirty="0">
                <a:solidFill>
                  <a:schemeClr val="tx1"/>
                </a:solidFill>
                <a:latin typeface="+mn-lt"/>
                <a:ea typeface="+mn-ea"/>
                <a:cs typeface="+mn-cs"/>
              </a:rPr>
              <a:t> Clin Trials </a:t>
            </a:r>
            <a:r>
              <a:rPr lang="en-US" sz="1200" b="1" u="sng" kern="1200" dirty="0">
                <a:solidFill>
                  <a:schemeClr val="tx1"/>
                </a:solidFill>
                <a:latin typeface="+mn-lt"/>
                <a:ea typeface="+mn-ea"/>
                <a:cs typeface="+mn-cs"/>
              </a:rPr>
              <a:t>45(Pt A): 55-60.</a:t>
            </a:r>
          </a:p>
          <a:p>
            <a:r>
              <a:rPr lang="en-US" sz="1200" kern="1200" dirty="0">
                <a:solidFill>
                  <a:schemeClr val="tx1"/>
                </a:solidFill>
                <a:latin typeface="+mn-lt"/>
                <a:ea typeface="+mn-ea"/>
                <a:cs typeface="+mn-cs"/>
              </a:rPr>
              <a:t>Hussey, M. A. and J. P. Hughes (2007). "Design and analysis of stepped wedge cluster randomized trials." </a:t>
            </a:r>
            <a:r>
              <a:rPr lang="en-US" sz="1200" u="sng" kern="1200" dirty="0" err="1">
                <a:solidFill>
                  <a:schemeClr val="tx1"/>
                </a:solidFill>
                <a:latin typeface="+mn-lt"/>
                <a:ea typeface="+mn-ea"/>
                <a:cs typeface="+mn-cs"/>
              </a:rPr>
              <a:t>Contemp</a:t>
            </a:r>
            <a:r>
              <a:rPr lang="en-US" sz="1200" u="sng" kern="1200" dirty="0">
                <a:solidFill>
                  <a:schemeClr val="tx1"/>
                </a:solidFill>
                <a:latin typeface="+mn-lt"/>
                <a:ea typeface="+mn-ea"/>
                <a:cs typeface="+mn-cs"/>
              </a:rPr>
              <a:t> Clin Trials </a:t>
            </a:r>
            <a:r>
              <a:rPr lang="en-US" sz="1200" b="1" u="sng" kern="1200" dirty="0">
                <a:solidFill>
                  <a:schemeClr val="tx1"/>
                </a:solidFill>
                <a:latin typeface="+mn-lt"/>
                <a:ea typeface="+mn-ea"/>
                <a:cs typeface="+mn-cs"/>
              </a:rPr>
              <a:t>28(2): 182-191.</a:t>
            </a:r>
          </a:p>
          <a:p>
            <a:r>
              <a:rPr lang="en-US" sz="1200" kern="1200" dirty="0">
                <a:solidFill>
                  <a:schemeClr val="tx1"/>
                </a:solidFill>
                <a:latin typeface="+mn-lt"/>
                <a:ea typeface="+mn-ea"/>
                <a:cs typeface="+mn-cs"/>
              </a:rPr>
              <a:t>Hussey, M. A. and J. P. Hughes (2007). "Design and analysis of stepped wedge cluster randomized trials." </a:t>
            </a:r>
            <a:r>
              <a:rPr lang="en-US" sz="1200" u="sng" kern="1200" dirty="0" err="1">
                <a:solidFill>
                  <a:schemeClr val="tx1"/>
                </a:solidFill>
                <a:latin typeface="+mn-lt"/>
                <a:ea typeface="+mn-ea"/>
                <a:cs typeface="+mn-cs"/>
              </a:rPr>
              <a:t>Contemp</a:t>
            </a:r>
            <a:r>
              <a:rPr lang="en-US" sz="1200" u="sng" kern="1200" dirty="0">
                <a:solidFill>
                  <a:schemeClr val="tx1"/>
                </a:solidFill>
                <a:latin typeface="+mn-lt"/>
                <a:ea typeface="+mn-ea"/>
                <a:cs typeface="+mn-cs"/>
              </a:rPr>
              <a:t> Clin Trials </a:t>
            </a:r>
            <a:r>
              <a:rPr lang="en-US" sz="1200" b="1" u="sng" kern="1200" dirty="0">
                <a:solidFill>
                  <a:schemeClr val="tx1"/>
                </a:solidFill>
                <a:latin typeface="+mn-lt"/>
                <a:ea typeface="+mn-ea"/>
                <a:cs typeface="+mn-cs"/>
              </a:rPr>
              <a:t>28(2): 182-191.</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thing to point out is that I noticed a few places where the results from our pre-specified generalized linear mixed effect model (GLMM) that includes a random intercept for both site and person was very different from the corresponding generalized linear model (GLM) that does not include the random intercepts. This occurred for a few outcomes (namely </a:t>
            </a:r>
            <a:r>
              <a:rPr lang="en-US" sz="1200" kern="1200" dirty="0" err="1">
                <a:solidFill>
                  <a:schemeClr val="tx1"/>
                </a:solidFill>
                <a:effectLst/>
                <a:latin typeface="+mn-lt"/>
                <a:ea typeface="+mn-ea"/>
                <a:cs typeface="+mn-cs"/>
              </a:rPr>
              <a:t>trt_outcome_main</a:t>
            </a:r>
            <a:r>
              <a:rPr lang="en-US" sz="1200" kern="1200" dirty="0">
                <a:solidFill>
                  <a:schemeClr val="tx1"/>
                </a:solidFill>
                <a:effectLst/>
                <a:latin typeface="+mn-lt"/>
                <a:ea typeface="+mn-ea"/>
                <a:cs typeface="+mn-cs"/>
              </a:rPr>
              <a:t>) where the model claims to have converged, but the inconsistently with the GLM results makes me very skeptical. I've tried running other optimization algorithms but many of them failed to converge. As I've mentioned, the model is complicated to fit because it has 2 different random effects and the dataset is really large (~1.4 million records). </a:t>
            </a:r>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134</a:t>
            </a:fld>
            <a:endParaRPr lang="en-US"/>
          </a:p>
        </p:txBody>
      </p:sp>
    </p:spTree>
    <p:extLst>
      <p:ext uri="{BB962C8B-B14F-4D97-AF65-F5344CB8AC3E}">
        <p14:creationId xmlns:p14="http://schemas.microsoft.com/office/powerpoint/2010/main" val="178989304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59" rtl="0" eaLnBrk="1" fontAlgn="auto" latinLnBrk="0" hangingPunct="1">
              <a:lnSpc>
                <a:spcPct val="100000"/>
              </a:lnSpc>
              <a:spcBef>
                <a:spcPts val="0"/>
              </a:spcBef>
              <a:spcAft>
                <a:spcPts val="0"/>
              </a:spcAft>
              <a:buClrTx/>
              <a:buSzTx/>
              <a:buFontTx/>
              <a:buNone/>
              <a:tabLst/>
              <a:defRPr/>
            </a:pPr>
            <a:r>
              <a:rPr lang="en-US" dirty="0"/>
              <a:t>Despite this discontent, with our health system partners’ support, we were able to ask for clinical time to implement this work, likely because we were rolling out this larger initiative of behavioral health integration and not just alcohol-related care.  </a:t>
            </a:r>
          </a:p>
          <a:p>
            <a:pPr marL="0" marR="0" lvl="0" indent="0" algn="l" defTabSz="457159" rtl="0" eaLnBrk="1" fontAlgn="auto" latinLnBrk="0" hangingPunct="1">
              <a:lnSpc>
                <a:spcPct val="100000"/>
              </a:lnSpc>
              <a:spcBef>
                <a:spcPts val="0"/>
              </a:spcBef>
              <a:spcAft>
                <a:spcPts val="0"/>
              </a:spcAft>
              <a:buClrTx/>
              <a:buSzTx/>
              <a:buFontTx/>
              <a:buNone/>
              <a:tabLst/>
              <a:defRPr/>
            </a:pPr>
            <a:r>
              <a:rPr lang="en-US" dirty="0"/>
              <a:t>This is a general schedule of the meetings that practice coaches had with each clinic, and I’ll walk you through this.  </a:t>
            </a:r>
          </a:p>
        </p:txBody>
      </p:sp>
      <p:sp>
        <p:nvSpPr>
          <p:cNvPr id="4" name="Slide Number Placeholder 3"/>
          <p:cNvSpPr>
            <a:spLocks noGrp="1"/>
          </p:cNvSpPr>
          <p:nvPr>
            <p:ph type="sldNum" sz="quarter" idx="5"/>
          </p:nvPr>
        </p:nvSpPr>
        <p:spPr/>
        <p:txBody>
          <a:bodyPr/>
          <a:lstStyle/>
          <a:p>
            <a:fld id="{139F7CC1-FE84-CC49-BDB3-A37557015950}" type="slidenum">
              <a:rPr lang="en-US" smtClean="0"/>
              <a:t>135</a:t>
            </a:fld>
            <a:endParaRPr lang="en-US" dirty="0"/>
          </a:p>
        </p:txBody>
      </p:sp>
    </p:spTree>
    <p:extLst>
      <p:ext uri="{BB962C8B-B14F-4D97-AF65-F5344CB8AC3E}">
        <p14:creationId xmlns:p14="http://schemas.microsoft.com/office/powerpoint/2010/main" val="194967667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59" rtl="0" eaLnBrk="1" fontAlgn="auto" latinLnBrk="0" hangingPunct="1">
              <a:lnSpc>
                <a:spcPct val="100000"/>
              </a:lnSpc>
              <a:spcBef>
                <a:spcPts val="0"/>
              </a:spcBef>
              <a:spcAft>
                <a:spcPts val="0"/>
              </a:spcAft>
              <a:buClrTx/>
              <a:buSzTx/>
              <a:buFontTx/>
              <a:buNone/>
              <a:tabLst/>
              <a:defRPr/>
            </a:pPr>
            <a:r>
              <a:rPr lang="en-US" dirty="0"/>
              <a:t>Roll out started with a meeting with clinic leadership. This was usually 2-3 months before the kick-off meeting with a goal of asking leaders to identify local implementation team members, and to discuss implementation schedule.  Each clinic’s local implementation team consisted of an interdisciplinary team comprised of the primary care chief and manager, Provider and Medical Assistant dyads, Front desk check-in staff, Social worker: integrated behavioral health specialist in primary care, and Nurse</a:t>
            </a:r>
          </a:p>
          <a:p>
            <a:pPr marL="0" marR="0" lvl="0" indent="0" algn="l" defTabSz="457159"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159" rtl="0" eaLnBrk="1" fontAlgn="auto" latinLnBrk="0" hangingPunct="1">
              <a:lnSpc>
                <a:spcPct val="100000"/>
              </a:lnSpc>
              <a:spcBef>
                <a:spcPts val="0"/>
              </a:spcBef>
              <a:spcAft>
                <a:spcPts val="0"/>
              </a:spcAft>
              <a:buClrTx/>
              <a:buSzTx/>
              <a:buFontTx/>
              <a:buNone/>
              <a:tabLst/>
              <a:defRPr/>
            </a:pPr>
            <a:r>
              <a:rPr lang="en-US" dirty="0"/>
              <a:t>We had a 2.5-3 hour kick off meeting with the local implementation team and leaders to give an overview of the work with a goal of piloting by the end. This was followed by weekly one hour quality improvement meetings which we call plan-do-check-adjust cycle, or PDCA cycle meetings with the teams, with a focus on refining work flow, planning for a full clinic launch, and improving the clinical knowledge gap.</a:t>
            </a:r>
          </a:p>
          <a:p>
            <a:pPr marL="0" marR="0" lvl="0" indent="0" algn="l" defTabSz="457159"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159" rtl="0" eaLnBrk="1" fontAlgn="auto" latinLnBrk="0" hangingPunct="1">
              <a:lnSpc>
                <a:spcPct val="100000"/>
              </a:lnSpc>
              <a:spcBef>
                <a:spcPts val="0"/>
              </a:spcBef>
              <a:spcAft>
                <a:spcPts val="0"/>
              </a:spcAft>
              <a:buClrTx/>
              <a:buSzTx/>
              <a:buFontTx/>
              <a:buNone/>
              <a:tabLst/>
              <a:defRPr/>
            </a:pPr>
            <a:r>
              <a:rPr lang="en-US" dirty="0"/>
              <a:t>Before launch, there were also a series of three trainings led by the practice coaches. This included a 1-hour all primary care training, and one hour primary care provider and RN training and a separate 1-hour medical assistant and check-in staff training.</a:t>
            </a:r>
          </a:p>
          <a:p>
            <a:pPr marL="0" marR="0" lvl="0" indent="0" algn="l" defTabSz="457159"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159" rtl="0" eaLnBrk="1" fontAlgn="auto" latinLnBrk="0" hangingPunct="1">
              <a:lnSpc>
                <a:spcPct val="100000"/>
              </a:lnSpc>
              <a:spcBef>
                <a:spcPts val="0"/>
              </a:spcBef>
              <a:spcAft>
                <a:spcPts val="0"/>
              </a:spcAft>
              <a:buClrTx/>
              <a:buSzTx/>
              <a:buFontTx/>
              <a:buNone/>
              <a:tabLst/>
              <a:defRPr/>
            </a:pPr>
            <a:r>
              <a:rPr lang="en-US" dirty="0"/>
              <a:t>Weekly hourly PDCA meetings continued for the 3 months after launch using performance feedback data, and clinic and operations leaders joined these meetings monthly.  These weekly meetings generally ramped down around the last month of active implementation.</a:t>
            </a:r>
          </a:p>
          <a:p>
            <a:endParaRPr lang="en-US" dirty="0"/>
          </a:p>
          <a:p>
            <a:r>
              <a:rPr lang="en-US" dirty="0"/>
              <a:t>At the last PDCA meeting with leaders, practice coaches handed off clinics to operations leaders, who continued to meet quarterly with clinics, providing monthly data.</a:t>
            </a:r>
          </a:p>
        </p:txBody>
      </p:sp>
      <p:sp>
        <p:nvSpPr>
          <p:cNvPr id="4" name="Slide Number Placeholder 3"/>
          <p:cNvSpPr>
            <a:spLocks noGrp="1"/>
          </p:cNvSpPr>
          <p:nvPr>
            <p:ph type="sldNum" sz="quarter" idx="5"/>
          </p:nvPr>
        </p:nvSpPr>
        <p:spPr/>
        <p:txBody>
          <a:bodyPr/>
          <a:lstStyle/>
          <a:p>
            <a:fld id="{139F7CC1-FE84-CC49-BDB3-A37557015950}" type="slidenum">
              <a:rPr lang="en-US" smtClean="0"/>
              <a:t>136</a:t>
            </a:fld>
            <a:endParaRPr lang="en-US" dirty="0"/>
          </a:p>
        </p:txBody>
      </p:sp>
    </p:spTree>
    <p:extLst>
      <p:ext uri="{BB962C8B-B14F-4D97-AF65-F5344CB8AC3E}">
        <p14:creationId xmlns:p14="http://schemas.microsoft.com/office/powerpoint/2010/main" val="13680654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D1E7C4-AC30-4A99-962C-15594DB0EF8B}" type="slidenum">
              <a:rPr lang="en-US" smtClean="0"/>
              <a:pPr/>
              <a:t>137</a:t>
            </a:fld>
            <a:endParaRPr lang="en-US"/>
          </a:p>
        </p:txBody>
      </p:sp>
    </p:spTree>
    <p:extLst>
      <p:ext uri="{BB962C8B-B14F-4D97-AF65-F5344CB8AC3E}">
        <p14:creationId xmlns:p14="http://schemas.microsoft.com/office/powerpoint/2010/main" val="98370513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D1E7C4-AC30-4A99-962C-15594DB0EF8B}" type="slidenum">
              <a:rPr lang="en-US" smtClean="0"/>
              <a:pPr/>
              <a:t>138</a:t>
            </a:fld>
            <a:endParaRPr lang="en-US"/>
          </a:p>
        </p:txBody>
      </p:sp>
    </p:spTree>
    <p:extLst>
      <p:ext uri="{BB962C8B-B14F-4D97-AF65-F5344CB8AC3E}">
        <p14:creationId xmlns:p14="http://schemas.microsoft.com/office/powerpoint/2010/main" val="194476920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7066" indent="-291179" eaLnBrk="0" hangingPunct="0">
              <a:defRPr>
                <a:solidFill>
                  <a:schemeClr val="tx1"/>
                </a:solidFill>
                <a:latin typeface="Arial" charset="0"/>
                <a:ea typeface="ＭＳ Ｐゴシック" pitchFamily="34" charset="-128"/>
              </a:defRPr>
            </a:lvl2pPr>
            <a:lvl3pPr marL="1164717" indent="-232943" eaLnBrk="0" hangingPunct="0">
              <a:defRPr>
                <a:solidFill>
                  <a:schemeClr val="tx1"/>
                </a:solidFill>
                <a:latin typeface="Arial" charset="0"/>
                <a:ea typeface="ＭＳ Ｐゴシック" pitchFamily="34" charset="-128"/>
              </a:defRPr>
            </a:lvl3pPr>
            <a:lvl4pPr marL="1630604" indent="-232943" eaLnBrk="0" hangingPunct="0">
              <a:defRPr>
                <a:solidFill>
                  <a:schemeClr val="tx1"/>
                </a:solidFill>
                <a:latin typeface="Arial" charset="0"/>
                <a:ea typeface="ＭＳ Ｐゴシック" pitchFamily="34" charset="-128"/>
              </a:defRPr>
            </a:lvl4pPr>
            <a:lvl5pPr marL="2096491" indent="-232943" eaLnBrk="0" hangingPunct="0">
              <a:defRPr>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A47D971-E37B-474F-8F3D-4BDE3FB67302}" type="slidenum">
              <a:rPr lang="en-US" altLang="en-US" smtClean="0">
                <a:solidFill>
                  <a:srgbClr val="000000"/>
                </a:solidFill>
                <a:latin typeface="Calibri" pitchFamily="34" charset="0"/>
              </a:rPr>
              <a:pPr eaLnBrk="1" hangingPunct="1"/>
              <a:t>139</a:t>
            </a:fld>
            <a:endParaRPr lang="en-US" altLang="en-US">
              <a:solidFill>
                <a:srgbClr val="000000"/>
              </a:solidFill>
              <a:latin typeface="Calibri"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itchFamily="34" charset="-128"/>
            </a:endParaRPr>
          </a:p>
        </p:txBody>
      </p:sp>
    </p:spTree>
    <p:extLst>
      <p:ext uri="{BB962C8B-B14F-4D97-AF65-F5344CB8AC3E}">
        <p14:creationId xmlns:p14="http://schemas.microsoft.com/office/powerpoint/2010/main" val="1587332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59" rtl="0" eaLnBrk="1" fontAlgn="auto" latinLnBrk="0" hangingPunct="1">
              <a:lnSpc>
                <a:spcPct val="100000"/>
              </a:lnSpc>
              <a:spcBef>
                <a:spcPts val="0"/>
              </a:spcBef>
              <a:spcAft>
                <a:spcPts val="0"/>
              </a:spcAft>
              <a:buClrTx/>
              <a:buSzTx/>
              <a:buFontTx/>
              <a:buNone/>
              <a:tabLst/>
              <a:defRPr/>
            </a:pPr>
            <a:r>
              <a:rPr lang="en-US" dirty="0"/>
              <a:t>There were also some unique challenges in our health system.</a:t>
            </a:r>
          </a:p>
          <a:p>
            <a:pPr marL="0" marR="0" lvl="0" indent="0" algn="l" defTabSz="457159" rtl="0" eaLnBrk="1" fontAlgn="auto" latinLnBrk="0" hangingPunct="1">
              <a:lnSpc>
                <a:spcPct val="100000"/>
              </a:lnSpc>
              <a:spcBef>
                <a:spcPts val="0"/>
              </a:spcBef>
              <a:spcAft>
                <a:spcPts val="0"/>
              </a:spcAft>
              <a:buClrTx/>
              <a:buSzTx/>
              <a:buFontTx/>
              <a:buNone/>
              <a:tabLst/>
              <a:defRPr/>
            </a:pPr>
            <a:endParaRPr lang="en-US" dirty="0"/>
          </a:p>
          <a:p>
            <a:pPr marL="228600" marR="0" lvl="0" indent="-228600" algn="l" defTabSz="457159" rtl="0" eaLnBrk="1" fontAlgn="auto" latinLnBrk="0" hangingPunct="1">
              <a:lnSpc>
                <a:spcPct val="100000"/>
              </a:lnSpc>
              <a:spcBef>
                <a:spcPts val="0"/>
              </a:spcBef>
              <a:spcAft>
                <a:spcPts val="0"/>
              </a:spcAft>
              <a:buClrTx/>
              <a:buSzTx/>
              <a:buFontTx/>
              <a:buAutoNum type="arabicPeriod"/>
              <a:tabLst/>
              <a:defRPr/>
            </a:pPr>
            <a:r>
              <a:rPr lang="en-US" dirty="0"/>
              <a:t>There were limited EHR decision support tools and data to support care and monitor quality.</a:t>
            </a:r>
          </a:p>
          <a:p>
            <a:pPr marL="228600" marR="0" lvl="0" indent="-228600" algn="l" defTabSz="457159" rtl="0" eaLnBrk="1" fontAlgn="auto" latinLnBrk="0" hangingPunct="1">
              <a:lnSpc>
                <a:spcPct val="100000"/>
              </a:lnSpc>
              <a:spcBef>
                <a:spcPts val="0"/>
              </a:spcBef>
              <a:spcAft>
                <a:spcPts val="0"/>
              </a:spcAft>
              <a:buClrTx/>
              <a:buSzTx/>
              <a:buFontTx/>
              <a:buAutoNum type="arabicPeriod"/>
              <a:tabLst/>
              <a:defRPr/>
            </a:pPr>
            <a:r>
              <a:rPr lang="en-US" dirty="0"/>
              <a:t>The health system was defining the goal of improving alcohol-related care in the context of behavioral health integration and clinical teams weren’t necessarily identifying this as a gap.</a:t>
            </a:r>
          </a:p>
          <a:p>
            <a:pPr marL="228600" marR="0" lvl="0" indent="-228600" algn="l" defTabSz="457159" rtl="0" eaLnBrk="1" fontAlgn="auto" latinLnBrk="0" hangingPunct="1">
              <a:lnSpc>
                <a:spcPct val="100000"/>
              </a:lnSpc>
              <a:spcBef>
                <a:spcPts val="0"/>
              </a:spcBef>
              <a:spcAft>
                <a:spcPts val="0"/>
              </a:spcAft>
              <a:buClrTx/>
              <a:buSzTx/>
              <a:buFontTx/>
              <a:buAutoNum type="arabicPeriod"/>
              <a:tabLst/>
              <a:defRPr/>
            </a:pPr>
            <a:r>
              <a:rPr lang="en-US" dirty="0"/>
              <a:t>And, at the time of roll out, our health system was financially stressed, which led to:</a:t>
            </a:r>
          </a:p>
          <a:p>
            <a:pPr marL="685759" marR="0" lvl="1" indent="-228600" algn="l" defTabSz="457159" rtl="0" eaLnBrk="1" fontAlgn="auto" latinLnBrk="0" hangingPunct="1">
              <a:lnSpc>
                <a:spcPct val="100000"/>
              </a:lnSpc>
              <a:spcBef>
                <a:spcPts val="0"/>
              </a:spcBef>
              <a:spcAft>
                <a:spcPts val="0"/>
              </a:spcAft>
              <a:buClrTx/>
              <a:buSzTx/>
              <a:buFontTx/>
              <a:buAutoNum type="arabicPeriod"/>
              <a:tabLst/>
              <a:defRPr/>
            </a:pPr>
            <a:r>
              <a:rPr lang="en-US" dirty="0"/>
              <a:t>Decreased primary care staffing</a:t>
            </a:r>
          </a:p>
          <a:p>
            <a:pPr marL="685759" marR="0" lvl="1" indent="-228600" algn="l" defTabSz="457159" rtl="0" eaLnBrk="1" fontAlgn="auto" latinLnBrk="0" hangingPunct="1">
              <a:lnSpc>
                <a:spcPct val="100000"/>
              </a:lnSpc>
              <a:spcBef>
                <a:spcPts val="0"/>
              </a:spcBef>
              <a:spcAft>
                <a:spcPts val="0"/>
              </a:spcAft>
              <a:buClrTx/>
              <a:buSzTx/>
              <a:buFontTx/>
              <a:buAutoNum type="arabicPeriod"/>
              <a:tabLst/>
              <a:defRPr/>
            </a:pPr>
            <a:r>
              <a:rPr lang="en-US" dirty="0"/>
              <a:t>Primary care leadership changes</a:t>
            </a:r>
          </a:p>
          <a:p>
            <a:pPr marL="685759" marR="0" lvl="1" indent="-228600" algn="l" defTabSz="457159" rtl="0" eaLnBrk="1" fontAlgn="auto" latinLnBrk="0" hangingPunct="1">
              <a:lnSpc>
                <a:spcPct val="100000"/>
              </a:lnSpc>
              <a:spcBef>
                <a:spcPts val="0"/>
              </a:spcBef>
              <a:spcAft>
                <a:spcPts val="0"/>
              </a:spcAft>
              <a:buClrTx/>
              <a:buSzTx/>
              <a:buFontTx/>
              <a:buAutoNum type="arabicPeriod"/>
              <a:tabLst/>
              <a:defRPr/>
            </a:pPr>
            <a:r>
              <a:rPr lang="en-US" dirty="0"/>
              <a:t>Low morale</a:t>
            </a:r>
          </a:p>
          <a:p>
            <a:pPr marL="685759" marR="0" lvl="1" indent="-228600" algn="l" defTabSz="457159" rtl="0" eaLnBrk="1" fontAlgn="auto" latinLnBrk="0" hangingPunct="1">
              <a:lnSpc>
                <a:spcPct val="100000"/>
              </a:lnSpc>
              <a:spcBef>
                <a:spcPts val="0"/>
              </a:spcBef>
              <a:spcAft>
                <a:spcPts val="0"/>
              </a:spcAft>
              <a:buClrTx/>
              <a:buSzTx/>
              <a:buFontTx/>
              <a:buAutoNum type="arabicPeriod"/>
              <a:tabLst/>
              <a:defRPr/>
            </a:pPr>
            <a:r>
              <a:rPr lang="en-US" dirty="0"/>
              <a:t>No quality improvement practices in primary care.</a:t>
            </a:r>
          </a:p>
          <a:p>
            <a:pPr marL="0" marR="0" lvl="0" indent="0" algn="l" defTabSz="457159" rtl="0" eaLnBrk="1" fontAlgn="auto" latinLnBrk="0" hangingPunct="1">
              <a:lnSpc>
                <a:spcPct val="100000"/>
              </a:lnSpc>
              <a:spcBef>
                <a:spcPts val="0"/>
              </a:spcBef>
              <a:spcAft>
                <a:spcPts val="0"/>
              </a:spcAft>
              <a:buClrTx/>
              <a:buSzTx/>
              <a:buFontTx/>
              <a:buNone/>
              <a:tabLst/>
              <a:defRPr/>
            </a:pPr>
            <a:r>
              <a:rPr lang="en-US" dirty="0"/>
              <a:t>Lastly, when we finished our pilot year, it was announced that our health system would be acquired, and leaders only agreed to the first year of the trial.</a:t>
            </a:r>
          </a:p>
          <a:p>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18</a:t>
            </a:fld>
            <a:endParaRPr lang="en-US"/>
          </a:p>
        </p:txBody>
      </p:sp>
    </p:spTree>
    <p:extLst>
      <p:ext uri="{BB962C8B-B14F-4D97-AF65-F5344CB8AC3E}">
        <p14:creationId xmlns:p14="http://schemas.microsoft.com/office/powerpoint/2010/main" val="252573601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7066" indent="-291179" eaLnBrk="0" hangingPunct="0">
              <a:defRPr>
                <a:solidFill>
                  <a:schemeClr val="tx1"/>
                </a:solidFill>
                <a:latin typeface="Arial" charset="0"/>
                <a:ea typeface="ＭＳ Ｐゴシック" pitchFamily="34" charset="-128"/>
              </a:defRPr>
            </a:lvl2pPr>
            <a:lvl3pPr marL="1164717" indent="-232943" eaLnBrk="0" hangingPunct="0">
              <a:defRPr>
                <a:solidFill>
                  <a:schemeClr val="tx1"/>
                </a:solidFill>
                <a:latin typeface="Arial" charset="0"/>
                <a:ea typeface="ＭＳ Ｐゴシック" pitchFamily="34" charset="-128"/>
              </a:defRPr>
            </a:lvl3pPr>
            <a:lvl4pPr marL="1630604" indent="-232943" eaLnBrk="0" hangingPunct="0">
              <a:defRPr>
                <a:solidFill>
                  <a:schemeClr val="tx1"/>
                </a:solidFill>
                <a:latin typeface="Arial" charset="0"/>
                <a:ea typeface="ＭＳ Ｐゴシック" pitchFamily="34" charset="-128"/>
              </a:defRPr>
            </a:lvl4pPr>
            <a:lvl5pPr marL="2096491" indent="-232943" eaLnBrk="0" hangingPunct="0">
              <a:defRPr>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A47D971-E37B-474F-8F3D-4BDE3FB67302}" type="slidenum">
              <a:rPr lang="en-US" altLang="en-US" smtClean="0">
                <a:solidFill>
                  <a:srgbClr val="000000"/>
                </a:solidFill>
                <a:latin typeface="Calibri" pitchFamily="34" charset="0"/>
              </a:rPr>
              <a:pPr eaLnBrk="1" hangingPunct="1"/>
              <a:t>140</a:t>
            </a:fld>
            <a:endParaRPr lang="en-US" altLang="en-US">
              <a:solidFill>
                <a:srgbClr val="000000"/>
              </a:solidFill>
              <a:latin typeface="Calibri"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itchFamily="34" charset="-128"/>
            </a:endParaRPr>
          </a:p>
        </p:txBody>
      </p:sp>
    </p:spTree>
    <p:extLst>
      <p:ext uri="{BB962C8B-B14F-4D97-AF65-F5344CB8AC3E}">
        <p14:creationId xmlns:p14="http://schemas.microsoft.com/office/powerpoint/2010/main" val="239699764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7066" indent="-291179" eaLnBrk="0" hangingPunct="0">
              <a:defRPr>
                <a:solidFill>
                  <a:schemeClr val="tx1"/>
                </a:solidFill>
                <a:latin typeface="Arial" charset="0"/>
                <a:ea typeface="ＭＳ Ｐゴシック" pitchFamily="34" charset="-128"/>
              </a:defRPr>
            </a:lvl2pPr>
            <a:lvl3pPr marL="1164717" indent="-232943" eaLnBrk="0" hangingPunct="0">
              <a:defRPr>
                <a:solidFill>
                  <a:schemeClr val="tx1"/>
                </a:solidFill>
                <a:latin typeface="Arial" charset="0"/>
                <a:ea typeface="ＭＳ Ｐゴシック" pitchFamily="34" charset="-128"/>
              </a:defRPr>
            </a:lvl3pPr>
            <a:lvl4pPr marL="1630604" indent="-232943" eaLnBrk="0" hangingPunct="0">
              <a:defRPr>
                <a:solidFill>
                  <a:schemeClr val="tx1"/>
                </a:solidFill>
                <a:latin typeface="Arial" charset="0"/>
                <a:ea typeface="ＭＳ Ｐゴシック" pitchFamily="34" charset="-128"/>
              </a:defRPr>
            </a:lvl4pPr>
            <a:lvl5pPr marL="2096491" indent="-232943" eaLnBrk="0" hangingPunct="0">
              <a:defRPr>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A47D971-E37B-474F-8F3D-4BDE3FB67302}" type="slidenum">
              <a:rPr lang="en-US" altLang="en-US" smtClean="0">
                <a:solidFill>
                  <a:srgbClr val="000000"/>
                </a:solidFill>
                <a:latin typeface="Calibri" pitchFamily="34" charset="0"/>
              </a:rPr>
              <a:pPr eaLnBrk="1" hangingPunct="1"/>
              <a:t>141</a:t>
            </a:fld>
            <a:endParaRPr lang="en-US" altLang="en-US">
              <a:solidFill>
                <a:srgbClr val="000000"/>
              </a:solidFill>
              <a:latin typeface="Calibri"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rPr>
              <a:t>Rates of the primary outcome were higher in active implementation sites than usual care sites and rates of the secondary outcome were higher in active implementation than sustainment sites</a:t>
            </a:r>
          </a:p>
          <a:p>
            <a:endParaRPr lang="en-US" altLang="en-US" dirty="0">
              <a:ea typeface="ＭＳ Ｐゴシック" pitchFamily="34" charset="-128"/>
            </a:endParaRPr>
          </a:p>
        </p:txBody>
      </p:sp>
    </p:spTree>
    <p:extLst>
      <p:ext uri="{BB962C8B-B14F-4D97-AF65-F5344CB8AC3E}">
        <p14:creationId xmlns:p14="http://schemas.microsoft.com/office/powerpoint/2010/main" val="198420996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7066" indent="-291179" eaLnBrk="0" hangingPunct="0">
              <a:defRPr>
                <a:solidFill>
                  <a:schemeClr val="tx1"/>
                </a:solidFill>
                <a:latin typeface="Arial" charset="0"/>
                <a:ea typeface="ＭＳ Ｐゴシック" pitchFamily="34" charset="-128"/>
              </a:defRPr>
            </a:lvl2pPr>
            <a:lvl3pPr marL="1164717" indent="-232943" eaLnBrk="0" hangingPunct="0">
              <a:defRPr>
                <a:solidFill>
                  <a:schemeClr val="tx1"/>
                </a:solidFill>
                <a:latin typeface="Arial" charset="0"/>
                <a:ea typeface="ＭＳ Ｐゴシック" pitchFamily="34" charset="-128"/>
              </a:defRPr>
            </a:lvl3pPr>
            <a:lvl4pPr marL="1630604" indent="-232943" eaLnBrk="0" hangingPunct="0">
              <a:defRPr>
                <a:solidFill>
                  <a:schemeClr val="tx1"/>
                </a:solidFill>
                <a:latin typeface="Arial" charset="0"/>
                <a:ea typeface="ＭＳ Ｐゴシック" pitchFamily="34" charset="-128"/>
              </a:defRPr>
            </a:lvl4pPr>
            <a:lvl5pPr marL="2096491" indent="-232943" eaLnBrk="0" hangingPunct="0">
              <a:defRPr>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A47D971-E37B-474F-8F3D-4BDE3FB67302}" type="slidenum">
              <a:rPr lang="en-US" altLang="en-US" smtClean="0">
                <a:solidFill>
                  <a:srgbClr val="000000"/>
                </a:solidFill>
                <a:latin typeface="Calibri" pitchFamily="34" charset="0"/>
              </a:rPr>
              <a:pPr eaLnBrk="1" hangingPunct="1"/>
              <a:t>142</a:t>
            </a:fld>
            <a:endParaRPr lang="en-US" altLang="en-US">
              <a:solidFill>
                <a:srgbClr val="000000"/>
              </a:solidFill>
              <a:latin typeface="Calibri"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itchFamily="34" charset="-128"/>
            </a:endParaRPr>
          </a:p>
        </p:txBody>
      </p:sp>
    </p:spTree>
    <p:extLst>
      <p:ext uri="{BB962C8B-B14F-4D97-AF65-F5344CB8AC3E}">
        <p14:creationId xmlns:p14="http://schemas.microsoft.com/office/powerpoint/2010/main" val="145192241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7066" indent="-291179" eaLnBrk="0" hangingPunct="0">
              <a:defRPr>
                <a:solidFill>
                  <a:schemeClr val="tx1"/>
                </a:solidFill>
                <a:latin typeface="Arial" charset="0"/>
                <a:ea typeface="ＭＳ Ｐゴシック" pitchFamily="34" charset="-128"/>
              </a:defRPr>
            </a:lvl2pPr>
            <a:lvl3pPr marL="1164717" indent="-232943" eaLnBrk="0" hangingPunct="0">
              <a:defRPr>
                <a:solidFill>
                  <a:schemeClr val="tx1"/>
                </a:solidFill>
                <a:latin typeface="Arial" charset="0"/>
                <a:ea typeface="ＭＳ Ｐゴシック" pitchFamily="34" charset="-128"/>
              </a:defRPr>
            </a:lvl3pPr>
            <a:lvl4pPr marL="1630604" indent="-232943" eaLnBrk="0" hangingPunct="0">
              <a:defRPr>
                <a:solidFill>
                  <a:schemeClr val="tx1"/>
                </a:solidFill>
                <a:latin typeface="Arial" charset="0"/>
                <a:ea typeface="ＭＳ Ｐゴシック" pitchFamily="34" charset="-128"/>
              </a:defRPr>
            </a:lvl4pPr>
            <a:lvl5pPr marL="2096491" indent="-232943" eaLnBrk="0" hangingPunct="0">
              <a:defRPr>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A47D971-E37B-474F-8F3D-4BDE3FB67302}" type="slidenum">
              <a:rPr lang="en-US" altLang="en-US" smtClean="0">
                <a:solidFill>
                  <a:srgbClr val="000000"/>
                </a:solidFill>
                <a:latin typeface="Calibri" pitchFamily="34" charset="0"/>
              </a:rPr>
              <a:pPr eaLnBrk="1" hangingPunct="1"/>
              <a:t>143</a:t>
            </a:fld>
            <a:endParaRPr lang="en-US" altLang="en-US">
              <a:solidFill>
                <a:srgbClr val="000000"/>
              </a:solidFill>
              <a:latin typeface="Calibri"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itchFamily="34" charset="-128"/>
            </a:endParaRPr>
          </a:p>
        </p:txBody>
      </p:sp>
    </p:spTree>
    <p:extLst>
      <p:ext uri="{BB962C8B-B14F-4D97-AF65-F5344CB8AC3E}">
        <p14:creationId xmlns:p14="http://schemas.microsoft.com/office/powerpoint/2010/main" val="391357105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6297" lvl="1" indent="0">
              <a:buFont typeface="Arial" panose="020B0604020202020204" pitchFamily="34" charset="0"/>
              <a:buNone/>
            </a:pPr>
            <a:r>
              <a:rPr lang="en-US" dirty="0"/>
              <a:t>However, we were able to achieve a huge culture shift.  In 2018, as active implementation of SPARC in the context of Behavioral Health Integration was winding down, providers ranked behavioral health integration in the top 5 of 21 primary care investments to improve patient experience, quality of care, decrease costs, and  improve provider experience.  Another achievement is this change has been sustained a year after active support by the practice coaches ended, and the health system owns the alcohol-related care. </a:t>
            </a:r>
          </a:p>
          <a:p>
            <a:pPr marL="276297" lvl="1" indent="0">
              <a:buFont typeface="Arial" panose="020B0604020202020204" pitchFamily="34" charset="0"/>
              <a:buNone/>
            </a:pPr>
            <a:endParaRPr lang="en-US" dirty="0"/>
          </a:p>
          <a:p>
            <a:pPr marL="276297" lvl="1" indent="0">
              <a:buFont typeface="Arial" panose="020B0604020202020204" pitchFamily="34" charset="0"/>
              <a:buNone/>
            </a:pPr>
            <a:endParaRPr lang="en-US" dirty="0"/>
          </a:p>
          <a:p>
            <a:pPr marL="276297" lvl="1" indent="0">
              <a:buFont typeface="Arial" panose="020B0604020202020204" pitchFamily="34" charset="0"/>
              <a:buNone/>
            </a:pPr>
            <a:r>
              <a:rPr lang="en-US" dirty="0"/>
              <a:t>Culture shift – </a:t>
            </a:r>
          </a:p>
          <a:p>
            <a:pPr marL="276297" lvl="1" indent="0">
              <a:buFont typeface="Arial" panose="020B0604020202020204" pitchFamily="34" charset="0"/>
              <a:buNone/>
            </a:pPr>
            <a:endParaRPr lang="en-US" dirty="0"/>
          </a:p>
          <a:p>
            <a:pPr marL="4763" lvl="1" indent="0">
              <a:spcAft>
                <a:spcPts val="600"/>
              </a:spcAft>
              <a:buNone/>
            </a:pPr>
            <a:r>
              <a:rPr lang="en-US" dirty="0"/>
              <a:t>PC clinician perceptions</a:t>
            </a:r>
          </a:p>
          <a:p>
            <a:pPr marL="347663" lvl="1" indent="-342900">
              <a:spcAft>
                <a:spcPts val="600"/>
              </a:spcAft>
              <a:buFont typeface="Wingdings" panose="05000000000000000000" pitchFamily="2" charset="2"/>
              <a:buChar char="§"/>
            </a:pPr>
            <a:r>
              <a:rPr lang="en-US" dirty="0"/>
              <a:t>July-August 2018</a:t>
            </a:r>
          </a:p>
          <a:p>
            <a:pPr marL="347663" lvl="1" indent="-342900">
              <a:spcAft>
                <a:spcPts val="600"/>
              </a:spcAft>
              <a:buFont typeface="Wingdings" panose="05000000000000000000" pitchFamily="2" charset="2"/>
              <a:buChar char="§"/>
            </a:pPr>
            <a:r>
              <a:rPr lang="en-US" dirty="0"/>
              <a:t>PC providers survey: 21 “PC investments” </a:t>
            </a:r>
          </a:p>
          <a:p>
            <a:pPr marL="347663" lvl="1" indent="-342900">
              <a:spcAft>
                <a:spcPts val="600"/>
              </a:spcAft>
              <a:buFont typeface="Wingdings" panose="05000000000000000000" pitchFamily="2" charset="2"/>
              <a:buChar char="§"/>
            </a:pPr>
            <a:r>
              <a:rPr lang="en-US" dirty="0"/>
              <a:t>130/435 (30%) responded</a:t>
            </a:r>
          </a:p>
          <a:p>
            <a:pPr marL="347663" lvl="1" indent="-342900">
              <a:spcAft>
                <a:spcPts val="600"/>
              </a:spcAft>
              <a:buFont typeface="Wingdings" panose="05000000000000000000" pitchFamily="2" charset="2"/>
              <a:buChar char="§"/>
            </a:pPr>
            <a:r>
              <a:rPr lang="en-US" dirty="0"/>
              <a:t>Behavioral Health Integration in the top 5</a:t>
            </a:r>
          </a:p>
          <a:p>
            <a:pPr marL="611188" lvl="2" indent="-266700">
              <a:spcAft>
                <a:spcPts val="600"/>
              </a:spcAft>
              <a:buFont typeface="Wingdings" panose="05000000000000000000" pitchFamily="2" charset="2"/>
              <a:buChar char="ü"/>
            </a:pPr>
            <a:r>
              <a:rPr lang="en-US" dirty="0"/>
              <a:t>Impact on patient experience: 2</a:t>
            </a:r>
            <a:r>
              <a:rPr lang="en-US" baseline="30000" dirty="0"/>
              <a:t>nd</a:t>
            </a:r>
            <a:r>
              <a:rPr lang="en-US" dirty="0"/>
              <a:t> (44%)</a:t>
            </a:r>
          </a:p>
          <a:p>
            <a:pPr marL="611188" lvl="2" indent="-266700">
              <a:spcAft>
                <a:spcPts val="600"/>
              </a:spcAft>
              <a:buFont typeface="Wingdings" panose="05000000000000000000" pitchFamily="2" charset="2"/>
              <a:buChar char="ü"/>
            </a:pPr>
            <a:r>
              <a:rPr lang="en-US" dirty="0"/>
              <a:t>Impact on provider experience: 5</a:t>
            </a:r>
            <a:r>
              <a:rPr lang="en-US" baseline="30000" dirty="0"/>
              <a:t>th</a:t>
            </a:r>
            <a:r>
              <a:rPr lang="en-US" dirty="0"/>
              <a:t> (27%)</a:t>
            </a:r>
          </a:p>
          <a:p>
            <a:pPr marL="611188" lvl="2" indent="-266700">
              <a:spcAft>
                <a:spcPts val="600"/>
              </a:spcAft>
              <a:buFont typeface="Wingdings" panose="05000000000000000000" pitchFamily="2" charset="2"/>
              <a:buChar char="ü"/>
            </a:pPr>
            <a:r>
              <a:rPr lang="en-US" dirty="0"/>
              <a:t>Improved quality: 3</a:t>
            </a:r>
            <a:r>
              <a:rPr lang="en-US" baseline="30000" dirty="0"/>
              <a:t>rd</a:t>
            </a:r>
            <a:r>
              <a:rPr lang="en-US" dirty="0"/>
              <a:t> (38%)</a:t>
            </a:r>
          </a:p>
          <a:p>
            <a:pPr marL="611188" lvl="2" indent="-266700">
              <a:spcAft>
                <a:spcPts val="600"/>
              </a:spcAft>
              <a:buFont typeface="Wingdings" panose="05000000000000000000" pitchFamily="2" charset="2"/>
              <a:buChar char="ü"/>
            </a:pPr>
            <a:r>
              <a:rPr lang="en-US" dirty="0"/>
              <a:t>Decreased costs: 4</a:t>
            </a:r>
            <a:r>
              <a:rPr lang="en-US" baseline="30000" dirty="0"/>
              <a:t>th</a:t>
            </a:r>
            <a:r>
              <a:rPr lang="en-US" dirty="0"/>
              <a:t> (17%) </a:t>
            </a:r>
          </a:p>
          <a:p>
            <a:endParaRPr lang="en-US" dirty="0"/>
          </a:p>
        </p:txBody>
      </p:sp>
      <p:sp>
        <p:nvSpPr>
          <p:cNvPr id="4" name="Slide Number Placeholder 3"/>
          <p:cNvSpPr>
            <a:spLocks noGrp="1"/>
          </p:cNvSpPr>
          <p:nvPr>
            <p:ph type="sldNum" sz="quarter" idx="10"/>
          </p:nvPr>
        </p:nvSpPr>
        <p:spPr/>
        <p:txBody>
          <a:bodyPr/>
          <a:lstStyle/>
          <a:p>
            <a:pPr marL="0" marR="0" lvl="0" indent="0" algn="r" defTabSz="457159" rtl="0" eaLnBrk="1" fontAlgn="auto" latinLnBrk="0" hangingPunct="1">
              <a:lnSpc>
                <a:spcPct val="100000"/>
              </a:lnSpc>
              <a:spcBef>
                <a:spcPts val="0"/>
              </a:spcBef>
              <a:spcAft>
                <a:spcPts val="0"/>
              </a:spcAft>
              <a:buClrTx/>
              <a:buSzTx/>
              <a:buFontTx/>
              <a:buNone/>
              <a:tabLst/>
              <a:defRPr/>
            </a:pPr>
            <a:fld id="{B465681C-ACBD-6F40-B006-2DEC7E88A61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59" rtl="0" eaLnBrk="1" fontAlgn="auto" latinLnBrk="0" hangingPunct="1">
                <a:lnSpc>
                  <a:spcPct val="100000"/>
                </a:lnSpc>
                <a:spcBef>
                  <a:spcPts val="0"/>
                </a:spcBef>
                <a:spcAft>
                  <a:spcPts val="0"/>
                </a:spcAft>
                <a:buClrTx/>
                <a:buSzTx/>
                <a:buFontTx/>
                <a:buNone/>
                <a:tabLst/>
                <a:defRPr/>
              </a:pPr>
              <a:t>144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260487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7663" lvl="1" indent="-342900">
              <a:buFont typeface="Wingdings" panose="05000000000000000000" pitchFamily="2" charset="2"/>
              <a:buChar char="§"/>
            </a:pPr>
            <a:endParaRPr lang="en-US" dirty="0"/>
          </a:p>
          <a:p>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147</a:t>
            </a:fld>
            <a:endParaRPr lang="en-US"/>
          </a:p>
        </p:txBody>
      </p:sp>
    </p:spTree>
    <p:extLst>
      <p:ext uri="{BB962C8B-B14F-4D97-AF65-F5344CB8AC3E}">
        <p14:creationId xmlns:p14="http://schemas.microsoft.com/office/powerpoint/2010/main" val="224074199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7663" lvl="1" indent="-342900">
              <a:buFont typeface="Wingdings" panose="05000000000000000000" pitchFamily="2" charset="2"/>
              <a:buChar cha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159" rtl="0" eaLnBrk="1" fontAlgn="auto" latinLnBrk="0" hangingPunct="1">
              <a:lnSpc>
                <a:spcPct val="100000"/>
              </a:lnSpc>
              <a:spcBef>
                <a:spcPts val="0"/>
              </a:spcBef>
              <a:spcAft>
                <a:spcPts val="0"/>
              </a:spcAft>
              <a:buClrTx/>
              <a:buSzTx/>
              <a:buFontTx/>
              <a:buNone/>
              <a:tabLst/>
              <a:defRPr/>
            </a:pPr>
            <a:fld id="{B465681C-ACBD-6F40-B006-2DEC7E88A61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59" rtl="0" eaLnBrk="1" fontAlgn="auto" latinLnBrk="0" hangingPunct="1">
                <a:lnSpc>
                  <a:spcPct val="100000"/>
                </a:lnSpc>
                <a:spcBef>
                  <a:spcPts val="0"/>
                </a:spcBef>
                <a:spcAft>
                  <a:spcPts val="0"/>
                </a:spcAft>
                <a:buClrTx/>
                <a:buSzTx/>
                <a:buFontTx/>
                <a:buNone/>
                <a:tabLst/>
                <a:defRPr/>
              </a:pPr>
              <a:t>148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480801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7663" lvl="1" indent="-342900">
              <a:buFont typeface="Wingdings" panose="05000000000000000000" pitchFamily="2" charset="2"/>
              <a:buChar cha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159" rtl="0" eaLnBrk="1" fontAlgn="auto" latinLnBrk="0" hangingPunct="1">
              <a:lnSpc>
                <a:spcPct val="100000"/>
              </a:lnSpc>
              <a:spcBef>
                <a:spcPts val="0"/>
              </a:spcBef>
              <a:spcAft>
                <a:spcPts val="0"/>
              </a:spcAft>
              <a:buClrTx/>
              <a:buSzTx/>
              <a:buFontTx/>
              <a:buNone/>
              <a:tabLst/>
              <a:defRPr/>
            </a:pPr>
            <a:fld id="{B465681C-ACBD-6F40-B006-2DEC7E88A61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59" rtl="0" eaLnBrk="1" fontAlgn="auto" latinLnBrk="0" hangingPunct="1">
                <a:lnSpc>
                  <a:spcPct val="100000"/>
                </a:lnSpc>
                <a:spcBef>
                  <a:spcPts val="0"/>
                </a:spcBef>
                <a:spcAft>
                  <a:spcPts val="0"/>
                </a:spcAft>
                <a:buClrTx/>
                <a:buSzTx/>
                <a:buFontTx/>
                <a:buNone/>
                <a:tabLst/>
                <a:defRPr/>
              </a:pPr>
              <a:t>149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4346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to SPARC, usual alcohol-related care included alcohol screening with the AUDIT-C, which was at a rate of 19%, and screening was only completed at annual wellness visits and ad-hoc by providers.  There was no systematic way to assess for alcohol use disorder.  Some electronic health record tools to support alcohol-related care were developed with the clinical guidelines for unhealthy alcohol use in adult patients, including provider documentation templates and after visit summaries for patients.  There was no performance monitoring and feedback for screening and brief intervention, and although our health system used a national measure for AUD treatment initiation, the data were not actively fed back to primary care clinics</a:t>
            </a:r>
          </a:p>
        </p:txBody>
      </p:sp>
      <p:sp>
        <p:nvSpPr>
          <p:cNvPr id="4" name="Slide Number Placeholder 3"/>
          <p:cNvSpPr>
            <a:spLocks noGrp="1"/>
          </p:cNvSpPr>
          <p:nvPr>
            <p:ph type="sldNum" sz="quarter" idx="5"/>
          </p:nvPr>
        </p:nvSpPr>
        <p:spPr/>
        <p:txBody>
          <a:bodyPr/>
          <a:lstStyle/>
          <a:p>
            <a:fld id="{B465681C-ACBD-6F40-B006-2DEC7E88A615}" type="slidenum">
              <a:rPr lang="en-US" smtClean="0"/>
              <a:t>19</a:t>
            </a:fld>
            <a:endParaRPr lang="en-US"/>
          </a:p>
        </p:txBody>
      </p:sp>
    </p:spTree>
    <p:extLst>
      <p:ext uri="{BB962C8B-B14F-4D97-AF65-F5344CB8AC3E}">
        <p14:creationId xmlns:p14="http://schemas.microsoft.com/office/powerpoint/2010/main" val="3594986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time we received funding for the trial, our original partner, the Director of Primary Care, had left. The Director of Behavioral Health agreed to partner with us to roll out alcohol-related care in primary care, and he also asked us to include parallel care for depression and suicidal ideation, as well as cannabis, and other drugs as part of a larger Behavioral Health Integration initiative. Although we thought that this would increase the complexity and burden on primary care, we also thought this would increase the relative value of the work to our health system stakeholders, as well as increase synergy and efficiency.  We agreed to use the same implementation strategies planned for our trial to roll out this larger Behavioral Health Integration initiative, with no additional funding.</a:t>
            </a:r>
          </a:p>
        </p:txBody>
      </p:sp>
      <p:sp>
        <p:nvSpPr>
          <p:cNvPr id="4" name="Slide Number Placeholder 3"/>
          <p:cNvSpPr>
            <a:spLocks noGrp="1"/>
          </p:cNvSpPr>
          <p:nvPr>
            <p:ph type="sldNum" sz="quarter" idx="5"/>
          </p:nvPr>
        </p:nvSpPr>
        <p:spPr/>
        <p:txBody>
          <a:bodyPr/>
          <a:lstStyle/>
          <a:p>
            <a:fld id="{B465681C-ACBD-6F40-B006-2DEC7E88A615}" type="slidenum">
              <a:rPr lang="en-US" smtClean="0"/>
              <a:t>20</a:t>
            </a:fld>
            <a:endParaRPr lang="en-US"/>
          </a:p>
        </p:txBody>
      </p:sp>
    </p:spTree>
    <p:extLst>
      <p:ext uri="{BB962C8B-B14F-4D97-AF65-F5344CB8AC3E}">
        <p14:creationId xmlns:p14="http://schemas.microsoft.com/office/powerpoint/2010/main" val="2896538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time we received funding for the trial, our original partner, the Director of Primary Care, had left. The Director of Behavioral Health agreed to partner with us to roll out alcohol-related care in primary care, and he also asked us to include parallel care for depression and suicidal ideation, as well as cannabis, and other drugs as part of a larger Behavioral Health Integration initiative. Although we thought that this would increase the complexity and burden on primary care, we also thought this would increase the relative value of the work to our health system stakeholders, as well as increase synergy and efficiency.  We agreed to use the same implementation strategies planned for our trial to roll out this larger Behavioral Health Integration initiative, with no additional funding.</a:t>
            </a:r>
          </a:p>
        </p:txBody>
      </p:sp>
      <p:sp>
        <p:nvSpPr>
          <p:cNvPr id="4" name="Slide Number Placeholder 3"/>
          <p:cNvSpPr>
            <a:spLocks noGrp="1"/>
          </p:cNvSpPr>
          <p:nvPr>
            <p:ph type="sldNum" sz="quarter" idx="5"/>
          </p:nvPr>
        </p:nvSpPr>
        <p:spPr/>
        <p:txBody>
          <a:bodyPr/>
          <a:lstStyle/>
          <a:p>
            <a:fld id="{B465681C-ACBD-6F40-B006-2DEC7E88A615}" type="slidenum">
              <a:rPr lang="en-US" smtClean="0"/>
              <a:t>21</a:t>
            </a:fld>
            <a:endParaRPr lang="en-US"/>
          </a:p>
        </p:txBody>
      </p:sp>
    </p:spTree>
    <p:extLst>
      <p:ext uri="{BB962C8B-B14F-4D97-AF65-F5344CB8AC3E}">
        <p14:creationId xmlns:p14="http://schemas.microsoft.com/office/powerpoint/2010/main" val="308736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712788"/>
            <a:ext cx="4648200" cy="3486150"/>
          </a:xfrm>
        </p:spPr>
      </p:sp>
      <p:sp>
        <p:nvSpPr>
          <p:cNvPr id="3" name="Notes Placeholder 2"/>
          <p:cNvSpPr>
            <a:spLocks noGrp="1"/>
          </p:cNvSpPr>
          <p:nvPr>
            <p:ph type="body" idx="1"/>
          </p:nvPr>
        </p:nvSpPr>
        <p:spPr/>
        <p:txBody>
          <a:bodyPr/>
          <a:lstStyle/>
          <a:p>
            <a:r>
              <a:rPr lang="en-US" dirty="0"/>
              <a:t>Demo </a:t>
            </a:r>
            <a:r>
              <a:rPr lang="en-US" dirty="0" err="1"/>
              <a:t>scren</a:t>
            </a:r>
            <a:endParaRPr lang="en-US" dirty="0"/>
          </a:p>
          <a:p>
            <a:r>
              <a:rPr lang="en-US" dirty="0" err="1"/>
              <a:t>Dx</a:t>
            </a:r>
            <a:r>
              <a:rPr lang="en-US" baseline="0" dirty="0"/>
              <a:t> assessment</a:t>
            </a:r>
          </a:p>
          <a:p>
            <a:r>
              <a:rPr lang="en-US" baseline="0" dirty="0"/>
              <a:t>Columbia</a:t>
            </a:r>
          </a:p>
          <a:p>
            <a:r>
              <a:rPr lang="en-US" baseline="0" dirty="0"/>
              <a:t>Preventive HO</a:t>
            </a:r>
          </a:p>
          <a:p>
            <a:r>
              <a:rPr lang="en-US" dirty="0"/>
              <a:t>Getting started</a:t>
            </a:r>
          </a:p>
        </p:txBody>
      </p:sp>
      <p:sp>
        <p:nvSpPr>
          <p:cNvPr id="4" name="Slide Number Placeholder 3"/>
          <p:cNvSpPr>
            <a:spLocks noGrp="1"/>
          </p:cNvSpPr>
          <p:nvPr>
            <p:ph type="sldNum" sz="quarter" idx="10"/>
          </p:nvPr>
        </p:nvSpPr>
        <p:spPr/>
        <p:txBody>
          <a:bodyPr/>
          <a:lstStyle/>
          <a:p>
            <a:pPr marL="0" marR="0" lvl="0" indent="0" algn="r" defTabSz="457159" rtl="0" eaLnBrk="1" fontAlgn="auto" latinLnBrk="0" hangingPunct="1">
              <a:lnSpc>
                <a:spcPct val="100000"/>
              </a:lnSpc>
              <a:spcBef>
                <a:spcPts val="0"/>
              </a:spcBef>
              <a:spcAft>
                <a:spcPts val="0"/>
              </a:spcAft>
              <a:buClrTx/>
              <a:buSzTx/>
              <a:buFontTx/>
              <a:buNone/>
              <a:tabLst/>
              <a:defRPr/>
            </a:pPr>
            <a:fld id="{A715AD9C-0B0B-BD4E-B7B6-4A33D24DF9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59"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2236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712788"/>
            <a:ext cx="4648200" cy="3486150"/>
          </a:xfrm>
        </p:spPr>
      </p:sp>
      <p:sp>
        <p:nvSpPr>
          <p:cNvPr id="3" name="Notes Placeholder 2"/>
          <p:cNvSpPr>
            <a:spLocks noGrp="1"/>
          </p:cNvSpPr>
          <p:nvPr>
            <p:ph type="body" idx="1"/>
          </p:nvPr>
        </p:nvSpPr>
        <p:spPr/>
        <p:txBody>
          <a:bodyPr/>
          <a:lstStyle/>
          <a:p>
            <a:r>
              <a:rPr lang="en-US" dirty="0"/>
              <a:t>Set up JG re 7-12 AUDIT-C </a:t>
            </a:r>
          </a:p>
          <a:p>
            <a:endParaRPr lang="en-US" dirty="0"/>
          </a:p>
        </p:txBody>
      </p:sp>
      <p:sp>
        <p:nvSpPr>
          <p:cNvPr id="4" name="Slide Number Placeholder 3"/>
          <p:cNvSpPr>
            <a:spLocks noGrp="1"/>
          </p:cNvSpPr>
          <p:nvPr>
            <p:ph type="sldNum" sz="quarter" idx="10"/>
          </p:nvPr>
        </p:nvSpPr>
        <p:spPr/>
        <p:txBody>
          <a:bodyPr/>
          <a:lstStyle/>
          <a:p>
            <a:pPr marL="0" marR="0" lvl="0" indent="0" algn="r" defTabSz="457159" rtl="0" eaLnBrk="1" fontAlgn="auto" latinLnBrk="0" hangingPunct="1">
              <a:lnSpc>
                <a:spcPct val="100000"/>
              </a:lnSpc>
              <a:spcBef>
                <a:spcPts val="0"/>
              </a:spcBef>
              <a:spcAft>
                <a:spcPts val="0"/>
              </a:spcAft>
              <a:buClrTx/>
              <a:buSzTx/>
              <a:buFontTx/>
              <a:buNone/>
              <a:tabLst/>
              <a:defRPr/>
            </a:pPr>
            <a:fld id="{A715AD9C-0B0B-BD4E-B7B6-4A33D24DF9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59"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8883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712788"/>
            <a:ext cx="4648200" cy="3486150"/>
          </a:xfrm>
        </p:spPr>
      </p:sp>
      <p:sp>
        <p:nvSpPr>
          <p:cNvPr id="3" name="Notes Placeholder 2"/>
          <p:cNvSpPr>
            <a:spLocks noGrp="1"/>
          </p:cNvSpPr>
          <p:nvPr>
            <p:ph type="body" idx="1"/>
          </p:nvPr>
        </p:nvSpPr>
        <p:spPr/>
        <p:txBody>
          <a:bodyPr/>
          <a:lstStyle/>
          <a:p>
            <a:r>
              <a:rPr lang="en-US" dirty="0"/>
              <a:t>Demo </a:t>
            </a:r>
            <a:r>
              <a:rPr lang="en-US" dirty="0" err="1"/>
              <a:t>scren</a:t>
            </a:r>
            <a:endParaRPr lang="en-US" dirty="0"/>
          </a:p>
          <a:p>
            <a:r>
              <a:rPr lang="en-US" dirty="0" err="1"/>
              <a:t>Dx</a:t>
            </a:r>
            <a:r>
              <a:rPr lang="en-US" baseline="0" dirty="0"/>
              <a:t> assessment</a:t>
            </a:r>
          </a:p>
          <a:p>
            <a:r>
              <a:rPr lang="en-US" baseline="0" dirty="0"/>
              <a:t>Columbia</a:t>
            </a:r>
          </a:p>
          <a:p>
            <a:r>
              <a:rPr lang="en-US" baseline="0" dirty="0"/>
              <a:t>Preventive HO</a:t>
            </a:r>
          </a:p>
          <a:p>
            <a:r>
              <a:rPr lang="en-US" dirty="0"/>
              <a:t>Getting started</a:t>
            </a:r>
          </a:p>
        </p:txBody>
      </p:sp>
      <p:sp>
        <p:nvSpPr>
          <p:cNvPr id="4" name="Slide Number Placeholder 3"/>
          <p:cNvSpPr>
            <a:spLocks noGrp="1"/>
          </p:cNvSpPr>
          <p:nvPr>
            <p:ph type="sldNum" sz="quarter" idx="10"/>
          </p:nvPr>
        </p:nvSpPr>
        <p:spPr/>
        <p:txBody>
          <a:bodyPr/>
          <a:lstStyle/>
          <a:p>
            <a:pPr marL="0" marR="0" lvl="0" indent="0" algn="r" defTabSz="457159" rtl="0" eaLnBrk="1" fontAlgn="auto" latinLnBrk="0" hangingPunct="1">
              <a:lnSpc>
                <a:spcPct val="100000"/>
              </a:lnSpc>
              <a:spcBef>
                <a:spcPts val="0"/>
              </a:spcBef>
              <a:spcAft>
                <a:spcPts val="0"/>
              </a:spcAft>
              <a:buClrTx/>
              <a:buSzTx/>
              <a:buFontTx/>
              <a:buNone/>
              <a:tabLst/>
              <a:defRPr/>
            </a:pPr>
            <a:fld id="{A715AD9C-0B0B-BD4E-B7B6-4A33D24DF9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59"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133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I’d like to thank our collaborators, and our research funding and support, specifically the Agency for Healthcare Research and Quality which funded our main SPARC trial and analyses.</a:t>
            </a:r>
          </a:p>
        </p:txBody>
      </p:sp>
      <p:sp>
        <p:nvSpPr>
          <p:cNvPr id="4" name="Slide Number Placeholder 3"/>
          <p:cNvSpPr>
            <a:spLocks noGrp="1"/>
          </p:cNvSpPr>
          <p:nvPr>
            <p:ph type="sldNum" sz="quarter" idx="5"/>
          </p:nvPr>
        </p:nvSpPr>
        <p:spPr/>
        <p:txBody>
          <a:bodyPr/>
          <a:lstStyle/>
          <a:p>
            <a:fld id="{B465681C-ACBD-6F40-B006-2DEC7E88A615}" type="slidenum">
              <a:rPr lang="en-US" smtClean="0"/>
              <a:t>2</a:t>
            </a:fld>
            <a:endParaRPr lang="en-US"/>
          </a:p>
        </p:txBody>
      </p:sp>
    </p:spTree>
    <p:extLst>
      <p:ext uri="{BB962C8B-B14F-4D97-AF65-F5344CB8AC3E}">
        <p14:creationId xmlns:p14="http://schemas.microsoft.com/office/powerpoint/2010/main" val="1324989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712788"/>
            <a:ext cx="4648200" cy="3486150"/>
          </a:xfrm>
        </p:spPr>
      </p:sp>
      <p:sp>
        <p:nvSpPr>
          <p:cNvPr id="3" name="Notes Placeholder 2"/>
          <p:cNvSpPr>
            <a:spLocks noGrp="1"/>
          </p:cNvSpPr>
          <p:nvPr>
            <p:ph type="body" idx="1"/>
          </p:nvPr>
        </p:nvSpPr>
        <p:spPr/>
        <p:txBody>
          <a:bodyPr/>
          <a:lstStyle/>
          <a:p>
            <a:r>
              <a:rPr lang="en-US" dirty="0"/>
              <a:t>Demo </a:t>
            </a:r>
            <a:r>
              <a:rPr lang="en-US" dirty="0" err="1"/>
              <a:t>scren</a:t>
            </a:r>
            <a:endParaRPr lang="en-US" dirty="0"/>
          </a:p>
          <a:p>
            <a:r>
              <a:rPr lang="en-US" dirty="0" err="1"/>
              <a:t>Dx</a:t>
            </a:r>
            <a:r>
              <a:rPr lang="en-US" baseline="0" dirty="0"/>
              <a:t> assessment</a:t>
            </a:r>
          </a:p>
          <a:p>
            <a:r>
              <a:rPr lang="en-US" baseline="0" dirty="0"/>
              <a:t>Columbia</a:t>
            </a:r>
          </a:p>
          <a:p>
            <a:r>
              <a:rPr lang="en-US" baseline="0" dirty="0"/>
              <a:t>Preventive HO</a:t>
            </a:r>
          </a:p>
          <a:p>
            <a:r>
              <a:rPr lang="en-US" dirty="0"/>
              <a:t>Getting started</a:t>
            </a:r>
          </a:p>
        </p:txBody>
      </p:sp>
      <p:sp>
        <p:nvSpPr>
          <p:cNvPr id="4" name="Slide Number Placeholder 3"/>
          <p:cNvSpPr>
            <a:spLocks noGrp="1"/>
          </p:cNvSpPr>
          <p:nvPr>
            <p:ph type="sldNum" sz="quarter" idx="10"/>
          </p:nvPr>
        </p:nvSpPr>
        <p:spPr/>
        <p:txBody>
          <a:bodyPr/>
          <a:lstStyle/>
          <a:p>
            <a:pPr marL="0" marR="0" lvl="0" indent="0" algn="r" defTabSz="457159" rtl="0" eaLnBrk="1" fontAlgn="auto" latinLnBrk="0" hangingPunct="1">
              <a:lnSpc>
                <a:spcPct val="100000"/>
              </a:lnSpc>
              <a:spcBef>
                <a:spcPts val="0"/>
              </a:spcBef>
              <a:spcAft>
                <a:spcPts val="0"/>
              </a:spcAft>
              <a:buClrTx/>
              <a:buSzTx/>
              <a:buFontTx/>
              <a:buNone/>
              <a:tabLst/>
              <a:defRPr/>
            </a:pPr>
            <a:fld id="{A715AD9C-0B0B-BD4E-B7B6-4A33D24DF9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59"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3388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time we received funding for the trial, our original partner, the Director of Primary Care, had left. The Director of Behavioral Health agreed to partner with us to roll out alcohol-related care in primary care, and he also asked us to include parallel care for depression and suicidal ideation, as well as cannabis, and other drugs as part of a larger Behavioral Health Integration initiative. Although we thought that this would increase the complexity and burden on primary care, we also thought this would increase the relative value of the work to our health system stakeholders, as well as increase synergy and efficiency.  We agreed to use the same implementation strategies planned for our trial to roll out this larger Behavioral Health Integration initiative, with no additional funding.</a:t>
            </a:r>
          </a:p>
        </p:txBody>
      </p:sp>
      <p:sp>
        <p:nvSpPr>
          <p:cNvPr id="4" name="Slide Number Placeholder 3"/>
          <p:cNvSpPr>
            <a:spLocks noGrp="1"/>
          </p:cNvSpPr>
          <p:nvPr>
            <p:ph type="sldNum" sz="quarter" idx="5"/>
          </p:nvPr>
        </p:nvSpPr>
        <p:spPr/>
        <p:txBody>
          <a:bodyPr/>
          <a:lstStyle/>
          <a:p>
            <a:fld id="{B465681C-ACBD-6F40-B006-2DEC7E88A615}" type="slidenum">
              <a:rPr lang="en-US" smtClean="0"/>
              <a:t>26</a:t>
            </a:fld>
            <a:endParaRPr lang="en-US"/>
          </a:p>
        </p:txBody>
      </p:sp>
    </p:spTree>
    <p:extLst>
      <p:ext uri="{BB962C8B-B14F-4D97-AF65-F5344CB8AC3E}">
        <p14:creationId xmlns:p14="http://schemas.microsoft.com/office/powerpoint/2010/main" val="2021977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712788"/>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159" rtl="0" eaLnBrk="1" fontAlgn="auto" latinLnBrk="0" hangingPunct="1">
              <a:lnSpc>
                <a:spcPct val="100000"/>
              </a:lnSpc>
              <a:spcBef>
                <a:spcPts val="0"/>
              </a:spcBef>
              <a:spcAft>
                <a:spcPts val="0"/>
              </a:spcAft>
              <a:buClrTx/>
              <a:buSzTx/>
              <a:buFontTx/>
              <a:buNone/>
              <a:tabLst/>
              <a:defRPr/>
            </a:pPr>
            <a:fld id="{A715AD9C-0B0B-BD4E-B7B6-4A33D24DF9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59"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5936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For this next section of the presentation, I’m going to be focusing on the design of the intervention, the unique expanded practice coaching role, and an overview of qualitative results based on formative evaluation.</a:t>
            </a:r>
          </a:p>
        </p:txBody>
      </p:sp>
      <p:sp>
        <p:nvSpPr>
          <p:cNvPr id="4" name="Slide Number Placeholder 3"/>
          <p:cNvSpPr>
            <a:spLocks noGrp="1"/>
          </p:cNvSpPr>
          <p:nvPr>
            <p:ph type="sldNum" sz="quarter" idx="10"/>
          </p:nvPr>
        </p:nvSpPr>
        <p:spPr/>
        <p:txBody>
          <a:bodyPr/>
          <a:lstStyle/>
          <a:p>
            <a:fld id="{B465681C-ACBD-6F40-B006-2DEC7E88A615}" type="slidenum">
              <a:rPr lang="en-US" smtClean="0"/>
              <a:t>28</a:t>
            </a:fld>
            <a:endParaRPr lang="en-US"/>
          </a:p>
        </p:txBody>
      </p:sp>
    </p:spTree>
    <p:extLst>
      <p:ext uri="{BB962C8B-B14F-4D97-AF65-F5344CB8AC3E}">
        <p14:creationId xmlns:p14="http://schemas.microsoft.com/office/powerpoint/2010/main" val="426920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design of the intervention was developed with interdisciplinary front-line teams in a 3-clinic pilot in 2015 where we had 3-day design events.  These design events included a full day of design, and the second two days alternated huddles and piloting with scheduled primary care visits to work out the work flow.  These were followed with weekly to monthly quality improvement meetings.</a:t>
            </a:r>
          </a:p>
        </p:txBody>
      </p:sp>
      <p:sp>
        <p:nvSpPr>
          <p:cNvPr id="4" name="Slide Number Placeholder 3"/>
          <p:cNvSpPr>
            <a:spLocks noGrp="1"/>
          </p:cNvSpPr>
          <p:nvPr>
            <p:ph type="sldNum" sz="quarter" idx="10"/>
          </p:nvPr>
        </p:nvSpPr>
        <p:spPr/>
        <p:txBody>
          <a:bodyPr/>
          <a:lstStyle/>
          <a:p>
            <a:fld id="{B465681C-ACBD-6F40-B006-2DEC7E88A615}" type="slidenum">
              <a:rPr lang="en-US" smtClean="0"/>
              <a:t>29</a:t>
            </a:fld>
            <a:endParaRPr lang="en-US"/>
          </a:p>
        </p:txBody>
      </p:sp>
    </p:spTree>
    <p:extLst>
      <p:ext uri="{BB962C8B-B14F-4D97-AF65-F5344CB8AC3E}">
        <p14:creationId xmlns:p14="http://schemas.microsoft.com/office/powerpoint/2010/main" val="6229233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defTabSz="923925">
              <a:defRPr sz="2800">
                <a:solidFill>
                  <a:srgbClr val="000000"/>
                </a:solidFill>
                <a:latin typeface="Arial" charset="0"/>
                <a:ea typeface="ヒラギノ角ゴ Pro W3" charset="-128"/>
              </a:defRPr>
            </a:lvl1pPr>
            <a:lvl2pPr marL="742950" indent="-285750" defTabSz="923925">
              <a:defRPr sz="2800">
                <a:solidFill>
                  <a:srgbClr val="000000"/>
                </a:solidFill>
                <a:latin typeface="Arial" charset="0"/>
                <a:ea typeface="ヒラギノ角ゴ Pro W3" charset="-128"/>
              </a:defRPr>
            </a:lvl2pPr>
            <a:lvl3pPr marL="1143000" indent="-228600" defTabSz="923925">
              <a:defRPr sz="2800">
                <a:solidFill>
                  <a:srgbClr val="000000"/>
                </a:solidFill>
                <a:latin typeface="Arial" charset="0"/>
                <a:ea typeface="ヒラギノ角ゴ Pro W3" charset="-128"/>
              </a:defRPr>
            </a:lvl3pPr>
            <a:lvl4pPr marL="1600200" indent="-228600" defTabSz="923925">
              <a:defRPr sz="2800">
                <a:solidFill>
                  <a:srgbClr val="000000"/>
                </a:solidFill>
                <a:latin typeface="Arial" charset="0"/>
                <a:ea typeface="ヒラギノ角ゴ Pro W3" charset="-128"/>
              </a:defRPr>
            </a:lvl4pPr>
            <a:lvl5pPr marL="2057400" indent="-228600" defTabSz="923925">
              <a:defRPr sz="2800">
                <a:solidFill>
                  <a:srgbClr val="000000"/>
                </a:solidFill>
                <a:latin typeface="Arial" charset="0"/>
                <a:ea typeface="ヒラギノ角ゴ Pro W3" charset="-128"/>
              </a:defRPr>
            </a:lvl5pPr>
            <a:lvl6pPr marL="2514600" indent="-228600" algn="r" defTabSz="923925" eaLnBrk="0" fontAlgn="base" hangingPunct="0">
              <a:spcBef>
                <a:spcPct val="0"/>
              </a:spcBef>
              <a:spcAft>
                <a:spcPct val="0"/>
              </a:spcAft>
              <a:defRPr sz="2800">
                <a:solidFill>
                  <a:srgbClr val="000000"/>
                </a:solidFill>
                <a:latin typeface="Arial" charset="0"/>
                <a:ea typeface="ヒラギノ角ゴ Pro W3" charset="-128"/>
              </a:defRPr>
            </a:lvl6pPr>
            <a:lvl7pPr marL="2971800" indent="-228600" algn="r" defTabSz="923925" eaLnBrk="0" fontAlgn="base" hangingPunct="0">
              <a:spcBef>
                <a:spcPct val="0"/>
              </a:spcBef>
              <a:spcAft>
                <a:spcPct val="0"/>
              </a:spcAft>
              <a:defRPr sz="2800">
                <a:solidFill>
                  <a:srgbClr val="000000"/>
                </a:solidFill>
                <a:latin typeface="Arial" charset="0"/>
                <a:ea typeface="ヒラギノ角ゴ Pro W3" charset="-128"/>
              </a:defRPr>
            </a:lvl7pPr>
            <a:lvl8pPr marL="3429000" indent="-228600" algn="r" defTabSz="923925" eaLnBrk="0" fontAlgn="base" hangingPunct="0">
              <a:spcBef>
                <a:spcPct val="0"/>
              </a:spcBef>
              <a:spcAft>
                <a:spcPct val="0"/>
              </a:spcAft>
              <a:defRPr sz="2800">
                <a:solidFill>
                  <a:srgbClr val="000000"/>
                </a:solidFill>
                <a:latin typeface="Arial" charset="0"/>
                <a:ea typeface="ヒラギノ角ゴ Pro W3" charset="-128"/>
              </a:defRPr>
            </a:lvl8pPr>
            <a:lvl9pPr marL="3886200" indent="-228600" algn="r" defTabSz="923925" eaLnBrk="0" fontAlgn="base" hangingPunct="0">
              <a:spcBef>
                <a:spcPct val="0"/>
              </a:spcBef>
              <a:spcAft>
                <a:spcPct val="0"/>
              </a:spcAft>
              <a:defRPr sz="2800">
                <a:solidFill>
                  <a:srgbClr val="000000"/>
                </a:solidFill>
                <a:latin typeface="Arial" charset="0"/>
                <a:ea typeface="ヒラギノ角ゴ Pro W3" charset="-128"/>
              </a:defRPr>
            </a:lvl9pPr>
          </a:lstStyle>
          <a:p>
            <a:pPr marL="0" marR="0" lvl="0" indent="0" algn="l" defTabSz="923925" rtl="0" eaLnBrk="1" fontAlgn="auto" latinLnBrk="0" hangingPunct="1">
              <a:lnSpc>
                <a:spcPct val="100000"/>
              </a:lnSpc>
              <a:spcBef>
                <a:spcPts val="0"/>
              </a:spcBef>
              <a:spcAft>
                <a:spcPts val="0"/>
              </a:spcAft>
              <a:buClrTx/>
              <a:buSzTx/>
              <a:buFontTx/>
              <a:buNone/>
              <a:tabLst/>
              <a:defRPr/>
            </a:pPr>
            <a:fld id="{2F0A9724-AE01-437A-A543-79B9AA0A1114}"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ヒラギノ角ゴ Pro W3" charset="-128"/>
                <a:cs typeface="+mn-cs"/>
              </a:rPr>
              <a:pPr marL="0" marR="0" lvl="0" indent="0" algn="l" defTabSz="923925" rtl="0" eaLnBrk="1" fontAlgn="auto" latinLnBrk="0" hangingPunct="1">
                <a:lnSpc>
                  <a:spcPct val="100000"/>
                </a:lnSpc>
                <a:spcBef>
                  <a:spcPts val="0"/>
                </a:spcBef>
                <a:spcAft>
                  <a:spcPts val="0"/>
                </a:spcAft>
                <a:buClrTx/>
                <a:buSzTx/>
                <a:buFontTx/>
                <a:buNone/>
                <a:tabLst/>
                <a:defRPr/>
              </a:pPr>
              <a:t>30</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ヒラギノ角ゴ Pro W3" charset="-128"/>
              <a:cs typeface="+mn-cs"/>
            </a:endParaRPr>
          </a:p>
        </p:txBody>
      </p:sp>
      <p:sp>
        <p:nvSpPr>
          <p:cNvPr id="185347" name="Rectangle 2"/>
          <p:cNvSpPr>
            <a:spLocks noGrp="1" noRot="1" noChangeAspect="1" noChangeArrowheads="1" noTextEdit="1"/>
          </p:cNvSpPr>
          <p:nvPr>
            <p:ph type="sldImg"/>
          </p:nvPr>
        </p:nvSpPr>
        <p:spPr>
          <a:xfrm>
            <a:off x="1106488" y="696913"/>
            <a:ext cx="4646612" cy="3486150"/>
          </a:xfrm>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lstStyle/>
          <a:p>
            <a:r>
              <a:rPr lang="en-US" dirty="0"/>
              <a:t>The SPARC implementation intervention included three implementation strategies to support front line primary care teams.  These were:</a:t>
            </a:r>
          </a:p>
          <a:p>
            <a:pPr marL="228600" indent="-228600">
              <a:buAutoNum type="arabicPeriod"/>
            </a:pPr>
            <a:r>
              <a:rPr lang="en-US" dirty="0"/>
              <a:t>Electronic decision support tools in our EHR</a:t>
            </a:r>
          </a:p>
          <a:p>
            <a:pPr marL="228600" indent="-228600">
              <a:buAutoNum type="arabicPeriod"/>
            </a:pPr>
            <a:r>
              <a:rPr lang="en-US" dirty="0"/>
              <a:t>Performance monitoring and feedback</a:t>
            </a:r>
          </a:p>
          <a:p>
            <a:pPr marL="228600" indent="-228600">
              <a:buAutoNum type="arabicPeriod"/>
            </a:pPr>
            <a:r>
              <a:rPr lang="en-US" dirty="0"/>
              <a:t>And a practice coach to support primary care teams with clinical care content, stigma reduction, development and refinement of workflow, and quality improvement. </a:t>
            </a:r>
          </a:p>
        </p:txBody>
      </p:sp>
    </p:spTree>
    <p:extLst>
      <p:ext uri="{BB962C8B-B14F-4D97-AF65-F5344CB8AC3E}">
        <p14:creationId xmlns:p14="http://schemas.microsoft.com/office/powerpoint/2010/main" val="19263972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going to show you some screenshots of our prompts just so you get a sense of what these look like.  You likely won’t be able to read all the text.  Here’s an example of how check-in staff and medical assistants were prompted to give patients a paper-based annual screen</a:t>
            </a:r>
          </a:p>
        </p:txBody>
      </p:sp>
      <p:sp>
        <p:nvSpPr>
          <p:cNvPr id="4" name="Slide Number Placeholder 3"/>
          <p:cNvSpPr>
            <a:spLocks noGrp="1"/>
          </p:cNvSpPr>
          <p:nvPr>
            <p:ph type="sldNum" sz="quarter" idx="5"/>
          </p:nvPr>
        </p:nvSpPr>
        <p:spPr/>
        <p:txBody>
          <a:bodyPr/>
          <a:lstStyle/>
          <a:p>
            <a:fld id="{B465681C-ACBD-6F40-B006-2DEC7E88A615}" type="slidenum">
              <a:rPr lang="en-US" smtClean="0"/>
              <a:t>31</a:t>
            </a:fld>
            <a:endParaRPr lang="en-US"/>
          </a:p>
        </p:txBody>
      </p:sp>
    </p:spTree>
    <p:extLst>
      <p:ext uri="{BB962C8B-B14F-4D97-AF65-F5344CB8AC3E}">
        <p14:creationId xmlns:p14="http://schemas.microsoft.com/office/powerpoint/2010/main" val="137156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Medical Assistants entered screening results, including the AUDIT-C, in the EHR during their rooming process.</a:t>
            </a:r>
          </a:p>
        </p:txBody>
      </p:sp>
      <p:sp>
        <p:nvSpPr>
          <p:cNvPr id="4" name="Slide Number Placeholder 3"/>
          <p:cNvSpPr>
            <a:spLocks noGrp="1"/>
          </p:cNvSpPr>
          <p:nvPr>
            <p:ph type="sldNum" sz="quarter" idx="5"/>
          </p:nvPr>
        </p:nvSpPr>
        <p:spPr/>
        <p:txBody>
          <a:bodyPr/>
          <a:lstStyle/>
          <a:p>
            <a:fld id="{B465681C-ACBD-6F40-B006-2DEC7E88A615}" type="slidenum">
              <a:rPr lang="en-US" smtClean="0"/>
              <a:t>32</a:t>
            </a:fld>
            <a:endParaRPr lang="en-US"/>
          </a:p>
        </p:txBody>
      </p:sp>
    </p:spTree>
    <p:extLst>
      <p:ext uri="{BB962C8B-B14F-4D97-AF65-F5344CB8AC3E}">
        <p14:creationId xmlns:p14="http://schemas.microsoft.com/office/powerpoint/2010/main" val="7221436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59" rtl="0" eaLnBrk="1" fontAlgn="auto" latinLnBrk="0" hangingPunct="1">
              <a:lnSpc>
                <a:spcPct val="100000"/>
              </a:lnSpc>
              <a:spcBef>
                <a:spcPts val="0"/>
              </a:spcBef>
              <a:spcAft>
                <a:spcPts val="0"/>
              </a:spcAft>
              <a:buClrTx/>
              <a:buSzTx/>
              <a:buFontTx/>
              <a:buNone/>
              <a:tabLst/>
              <a:defRPr/>
            </a:pPr>
            <a:r>
              <a:rPr lang="en-US" dirty="0"/>
              <a:t>When AUDIT-C scores were 3 or more for women or 4 or more for men, there was an automated prompt for Medical Assistants to pull out an alcohol handout for providers to cue them that brief alcohol counseling was needed for the patient. </a:t>
            </a:r>
          </a:p>
        </p:txBody>
      </p:sp>
      <p:sp>
        <p:nvSpPr>
          <p:cNvPr id="4" name="Slide Number Placeholder 3"/>
          <p:cNvSpPr>
            <a:spLocks noGrp="1"/>
          </p:cNvSpPr>
          <p:nvPr>
            <p:ph type="sldNum" sz="quarter" idx="5"/>
          </p:nvPr>
        </p:nvSpPr>
        <p:spPr/>
        <p:txBody>
          <a:bodyPr/>
          <a:lstStyle/>
          <a:p>
            <a:fld id="{B465681C-ACBD-6F40-B006-2DEC7E88A615}" type="slidenum">
              <a:rPr lang="en-US" smtClean="0"/>
              <a:t>33</a:t>
            </a:fld>
            <a:endParaRPr lang="en-US"/>
          </a:p>
        </p:txBody>
      </p:sp>
    </p:spTree>
    <p:extLst>
      <p:ext uri="{BB962C8B-B14F-4D97-AF65-F5344CB8AC3E}">
        <p14:creationId xmlns:p14="http://schemas.microsoft.com/office/powerpoint/2010/main" val="20229786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if patients scored a 7 or more on the AUDIT-C, there was an automated prompt for Medical Assistants to give patient an 11-item Alcohol Use Disorder symptom checklist</a:t>
            </a:r>
          </a:p>
          <a:p>
            <a:endParaRPr lang="en-US" dirty="0"/>
          </a:p>
          <a:p>
            <a:endParaRPr lang="en-US" dirty="0"/>
          </a:p>
        </p:txBody>
      </p:sp>
      <p:sp>
        <p:nvSpPr>
          <p:cNvPr id="4" name="Slide Number Placeholder 3"/>
          <p:cNvSpPr>
            <a:spLocks noGrp="1"/>
          </p:cNvSpPr>
          <p:nvPr>
            <p:ph type="sldNum" sz="quarter" idx="5"/>
          </p:nvPr>
        </p:nvSpPr>
        <p:spPr/>
        <p:txBody>
          <a:bodyPr/>
          <a:lstStyle/>
          <a:p>
            <a:fld id="{B465681C-ACBD-6F40-B006-2DEC7E88A615}" type="slidenum">
              <a:rPr lang="en-US" smtClean="0"/>
              <a:t>34</a:t>
            </a:fld>
            <a:endParaRPr lang="en-US"/>
          </a:p>
        </p:txBody>
      </p:sp>
    </p:spTree>
    <p:extLst>
      <p:ext uri="{BB962C8B-B14F-4D97-AF65-F5344CB8AC3E}">
        <p14:creationId xmlns:p14="http://schemas.microsoft.com/office/powerpoint/2010/main" val="1025424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712788"/>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159" rtl="0" eaLnBrk="1" fontAlgn="auto" latinLnBrk="0" hangingPunct="1">
              <a:lnSpc>
                <a:spcPct val="100000"/>
              </a:lnSpc>
              <a:spcBef>
                <a:spcPts val="0"/>
              </a:spcBef>
              <a:spcAft>
                <a:spcPts val="0"/>
              </a:spcAft>
              <a:buClrTx/>
              <a:buSzTx/>
              <a:buFontTx/>
              <a:buNone/>
              <a:tabLst/>
              <a:defRPr/>
            </a:pPr>
            <a:fld id="{A715AD9C-0B0B-BD4E-B7B6-4A33D24DF9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59"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81645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We also had EHR prompts for alcohol and drug use disorder treatment.  This included a best practice alert for treatment initiation at the time of new diagnosis, and pre-visit summary prompts for treatment engagement.</a:t>
            </a:r>
          </a:p>
        </p:txBody>
      </p:sp>
      <p:sp>
        <p:nvSpPr>
          <p:cNvPr id="4" name="Slide Number Placeholder 3"/>
          <p:cNvSpPr>
            <a:spLocks noGrp="1"/>
          </p:cNvSpPr>
          <p:nvPr>
            <p:ph type="sldNum" sz="quarter" idx="10"/>
          </p:nvPr>
        </p:nvSpPr>
        <p:spPr/>
        <p:txBody>
          <a:bodyPr/>
          <a:lstStyle/>
          <a:p>
            <a:fld id="{B465681C-ACBD-6F40-B006-2DEC7E88A615}" type="slidenum">
              <a:rPr lang="en-US" smtClean="0"/>
              <a:t>35</a:t>
            </a:fld>
            <a:endParaRPr lang="en-US"/>
          </a:p>
        </p:txBody>
      </p:sp>
    </p:spTree>
    <p:extLst>
      <p:ext uri="{BB962C8B-B14F-4D97-AF65-F5344CB8AC3E}">
        <p14:creationId xmlns:p14="http://schemas.microsoft.com/office/powerpoint/2010/main" val="2306912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Performance feedback included weekly feedback at the provider- and clinic-level included AUDIT-C screening rates for all adult primary care patients and assessment with the AUD symptom checklist for patients with an AUDIT-C score of 7 or more.</a:t>
            </a:r>
          </a:p>
          <a:p>
            <a:endParaRPr lang="en-US" sz="1200" dirty="0"/>
          </a:p>
          <a:p>
            <a:r>
              <a:rPr lang="en-US" sz="1200" dirty="0"/>
              <a:t>For treatment, the NCQA HEDIS measure for alcohol or drug treatment initiation was provided at the provider- and clinic-level monthly.</a:t>
            </a:r>
          </a:p>
          <a:p>
            <a:endParaRPr lang="en-US" sz="1200" dirty="0"/>
          </a:p>
        </p:txBody>
      </p:sp>
      <p:sp>
        <p:nvSpPr>
          <p:cNvPr id="4" name="Slide Number Placeholder 3"/>
          <p:cNvSpPr>
            <a:spLocks noGrp="1"/>
          </p:cNvSpPr>
          <p:nvPr>
            <p:ph type="sldNum" sz="quarter" idx="10"/>
          </p:nvPr>
        </p:nvSpPr>
        <p:spPr/>
        <p:txBody>
          <a:bodyPr/>
          <a:lstStyle/>
          <a:p>
            <a:fld id="{B465681C-ACBD-6F40-B006-2DEC7E88A615}" type="slidenum">
              <a:rPr lang="en-US" smtClean="0"/>
              <a:t>36</a:t>
            </a:fld>
            <a:endParaRPr lang="en-US"/>
          </a:p>
        </p:txBody>
      </p:sp>
    </p:spTree>
    <p:extLst>
      <p:ext uri="{BB962C8B-B14F-4D97-AF65-F5344CB8AC3E}">
        <p14:creationId xmlns:p14="http://schemas.microsoft.com/office/powerpoint/2010/main" val="9572694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Although our research team developed performance feedback measures that included evidence-based treatment for AUD, including behavioral, medication, and specialty treatment, we were not able to gain traction with using the data.  We also did not have health system support for providing feedback of AUD treatment engagement.</a:t>
            </a:r>
          </a:p>
        </p:txBody>
      </p:sp>
      <p:sp>
        <p:nvSpPr>
          <p:cNvPr id="4" name="Slide Number Placeholder 3"/>
          <p:cNvSpPr>
            <a:spLocks noGrp="1"/>
          </p:cNvSpPr>
          <p:nvPr>
            <p:ph type="sldNum" sz="quarter" idx="10"/>
          </p:nvPr>
        </p:nvSpPr>
        <p:spPr/>
        <p:txBody>
          <a:bodyPr/>
          <a:lstStyle/>
          <a:p>
            <a:fld id="{B465681C-ACBD-6F40-B006-2DEC7E88A615}" type="slidenum">
              <a:rPr lang="en-US" smtClean="0"/>
              <a:t>37</a:t>
            </a:fld>
            <a:endParaRPr lang="en-US"/>
          </a:p>
        </p:txBody>
      </p:sp>
    </p:spTree>
    <p:extLst>
      <p:ext uri="{BB962C8B-B14F-4D97-AF65-F5344CB8AC3E}">
        <p14:creationId xmlns:p14="http://schemas.microsoft.com/office/powerpoint/2010/main" val="39197288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59" rtl="0" eaLnBrk="1" fontAlgn="auto" latinLnBrk="0" hangingPunct="1">
              <a:lnSpc>
                <a:spcPct val="100000"/>
              </a:lnSpc>
              <a:spcBef>
                <a:spcPts val="0"/>
              </a:spcBef>
              <a:spcAft>
                <a:spcPts val="0"/>
              </a:spcAft>
              <a:buClrTx/>
              <a:buSzTx/>
              <a:buFontTx/>
              <a:buNone/>
              <a:tabLst/>
              <a:defRPr/>
            </a:pPr>
            <a:r>
              <a:rPr lang="en-US" dirty="0"/>
              <a:t>The remainder of my time will focus on our practice coaching implementation strategy and how practice coaching intersected with the other implementation strategies.</a:t>
            </a:r>
          </a:p>
          <a:p>
            <a:pPr marL="0" marR="0" lvl="0" indent="0" algn="l" defTabSz="457159"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159" rtl="0" eaLnBrk="1" fontAlgn="auto" latinLnBrk="0" hangingPunct="1">
              <a:lnSpc>
                <a:spcPct val="100000"/>
              </a:lnSpc>
              <a:spcBef>
                <a:spcPts val="0"/>
              </a:spcBef>
              <a:spcAft>
                <a:spcPts val="0"/>
              </a:spcAft>
              <a:buClrTx/>
              <a:buSzTx/>
              <a:buFontTx/>
              <a:buNone/>
              <a:tabLst/>
              <a:defRPr/>
            </a:pPr>
            <a:r>
              <a:rPr lang="en-US" dirty="0"/>
              <a:t>Practice coaches, also called practice facilitators or quality improvement consultants, have been shown through systematic reviews and meta-analyses to be e</a:t>
            </a:r>
            <a:r>
              <a:rPr lang="en-US" sz="1200" dirty="0"/>
              <a:t>fficacious in improving implementation of evidence-based guidelines in primary care.  </a:t>
            </a:r>
            <a:r>
              <a:rPr lang="en-US" dirty="0"/>
              <a:t>Practice coaches are often used to bridge the gap between research and evidence-based practice. They work with a clinic over time to support quality improvement efforts and to tailor evidence-based care to the needs of a practice.</a:t>
            </a:r>
          </a:p>
          <a:p>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38</a:t>
            </a:fld>
            <a:endParaRPr lang="en-US"/>
          </a:p>
        </p:txBody>
      </p:sp>
    </p:spTree>
    <p:extLst>
      <p:ext uri="{BB962C8B-B14F-4D97-AF65-F5344CB8AC3E}">
        <p14:creationId xmlns:p14="http://schemas.microsoft.com/office/powerpoint/2010/main" val="34765791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59" rtl="0" eaLnBrk="1" fontAlgn="auto" latinLnBrk="0" hangingPunct="1">
              <a:lnSpc>
                <a:spcPct val="100000"/>
              </a:lnSpc>
              <a:spcBef>
                <a:spcPts val="0"/>
              </a:spcBef>
              <a:spcAft>
                <a:spcPts val="0"/>
              </a:spcAft>
              <a:buClrTx/>
              <a:buSzTx/>
              <a:buFontTx/>
              <a:buNone/>
              <a:tabLst/>
              <a:defRPr/>
            </a:pPr>
            <a:r>
              <a:rPr lang="en-US" sz="1200" dirty="0"/>
              <a:t>Typically, primary care teams hold the clinical expertise and knowledge of their clinical culture, and teams lead practice improvement by identifying the gaps in their clinical care.  </a:t>
            </a:r>
          </a:p>
          <a:p>
            <a:endParaRPr lang="en-US" dirty="0"/>
          </a:p>
          <a:p>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39</a:t>
            </a:fld>
            <a:endParaRPr lang="en-US"/>
          </a:p>
        </p:txBody>
      </p:sp>
    </p:spTree>
    <p:extLst>
      <p:ext uri="{BB962C8B-B14F-4D97-AF65-F5344CB8AC3E}">
        <p14:creationId xmlns:p14="http://schemas.microsoft.com/office/powerpoint/2010/main" val="14134075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Practice coaches bring their practice improvement processes skills to help teams apply their clinical knowledge to make changes.</a:t>
            </a:r>
          </a:p>
          <a:p>
            <a:pPr marL="0" marR="0" lvl="0" indent="0" algn="l" defTabSz="457159" rtl="0" eaLnBrk="1" fontAlgn="auto" latinLnBrk="0" hangingPunct="1">
              <a:lnSpc>
                <a:spcPct val="100000"/>
              </a:lnSpc>
              <a:spcBef>
                <a:spcPts val="0"/>
              </a:spcBef>
              <a:spcAft>
                <a:spcPts val="0"/>
              </a:spcAft>
              <a:buClrTx/>
              <a:buSzTx/>
              <a:buFontTx/>
              <a:buNone/>
              <a:tabLst/>
              <a:defRPr/>
            </a:pPr>
            <a:r>
              <a:rPr lang="en-US" sz="1200" dirty="0"/>
              <a:t>These skills include:</a:t>
            </a:r>
          </a:p>
          <a:p>
            <a:pPr marL="619197" lvl="1" indent="-342900">
              <a:buFont typeface="Arial" panose="020B0604020202020204" pitchFamily="34" charset="0"/>
              <a:buChar char="•"/>
            </a:pPr>
            <a:r>
              <a:rPr lang="en-US" sz="2200" dirty="0"/>
              <a:t>Helping teams prioritize quality improvement (QI) activities</a:t>
            </a:r>
          </a:p>
          <a:p>
            <a:pPr marL="619197" lvl="1" indent="-342900">
              <a:buFont typeface="Arial" panose="020B0604020202020204" pitchFamily="34" charset="0"/>
              <a:buChar char="•"/>
            </a:pPr>
            <a:r>
              <a:rPr lang="en-US" sz="2200" dirty="0"/>
              <a:t>Building capacity for change</a:t>
            </a:r>
          </a:p>
          <a:p>
            <a:pPr marL="619197" lvl="1" indent="-342900">
              <a:buFont typeface="Arial" panose="020B0604020202020204" pitchFamily="34" charset="0"/>
              <a:buChar char="•"/>
            </a:pPr>
            <a:r>
              <a:rPr lang="en-US" sz="2200" dirty="0"/>
              <a:t>Enhancing team dynamics</a:t>
            </a:r>
          </a:p>
          <a:p>
            <a:pPr marL="619197" lvl="1" indent="-342900">
              <a:buFont typeface="Arial" panose="020B0604020202020204" pitchFamily="34" charset="0"/>
              <a:buChar char="•"/>
            </a:pPr>
            <a:r>
              <a:rPr lang="en-US" sz="2200" dirty="0"/>
              <a:t>Working with teams to redesign workflows and processes</a:t>
            </a:r>
          </a:p>
          <a:p>
            <a:pPr marL="619197" lvl="1" indent="-342900">
              <a:buFont typeface="Arial" panose="020B0604020202020204" pitchFamily="34" charset="0"/>
              <a:buChar char="•"/>
            </a:pPr>
            <a:r>
              <a:rPr lang="en-US" sz="2200" dirty="0"/>
              <a:t>Training staff to understand and use data to drive QI, and</a:t>
            </a:r>
          </a:p>
          <a:p>
            <a:pPr marL="619197" lvl="1" indent="-342900">
              <a:buFont typeface="Arial" panose="020B0604020202020204" pitchFamily="34" charset="0"/>
              <a:buChar char="•"/>
            </a:pPr>
            <a:r>
              <a:rPr lang="en-US" sz="2200" dirty="0"/>
              <a:t>Promoting effective communication skills</a:t>
            </a:r>
          </a:p>
          <a:p>
            <a:pPr marL="0" marR="0" lvl="0" indent="0" algn="l" defTabSz="457159" rtl="0" eaLnBrk="1" fontAlgn="auto" latinLnBrk="0" hangingPunct="1">
              <a:lnSpc>
                <a:spcPct val="100000"/>
              </a:lnSpc>
              <a:spcBef>
                <a:spcPts val="0"/>
              </a:spcBef>
              <a:spcAft>
                <a:spcPts val="0"/>
              </a:spcAft>
              <a:buClrTx/>
              <a:buSzTx/>
              <a:buFontTx/>
              <a:buNone/>
              <a:tabLst/>
              <a:defRPr/>
            </a:pPr>
            <a:endParaRPr lang="en-US" sz="1200" dirty="0"/>
          </a:p>
          <a:p>
            <a:endParaRPr lang="en-US" dirty="0"/>
          </a:p>
          <a:p>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40</a:t>
            </a:fld>
            <a:endParaRPr lang="en-US"/>
          </a:p>
        </p:txBody>
      </p:sp>
    </p:spTree>
    <p:extLst>
      <p:ext uri="{BB962C8B-B14F-4D97-AF65-F5344CB8AC3E}">
        <p14:creationId xmlns:p14="http://schemas.microsoft.com/office/powerpoint/2010/main" val="13863405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59" rtl="0" eaLnBrk="1" fontAlgn="auto" latinLnBrk="0" hangingPunct="1">
              <a:lnSpc>
                <a:spcPct val="100000"/>
              </a:lnSpc>
              <a:spcBef>
                <a:spcPts val="0"/>
              </a:spcBef>
              <a:spcAft>
                <a:spcPts val="0"/>
              </a:spcAft>
              <a:buClrTx/>
              <a:buSzTx/>
              <a:buFontTx/>
              <a:buNone/>
              <a:tabLst/>
              <a:defRPr/>
            </a:pPr>
            <a:r>
              <a:rPr lang="en-US" dirty="0"/>
              <a:t>However, our practice coaching had to be enhanced from this typical model of practice coaching. </a:t>
            </a:r>
            <a:r>
              <a:rPr lang="en-US" sz="1200" dirty="0"/>
              <a:t>In designing our practice coaching model, we had to take into consideration some unique challenges to implementing evidence-based alcohol-related care into primary care. This included that</a:t>
            </a:r>
          </a:p>
          <a:p>
            <a:pPr marL="171450" marR="0" lvl="0" indent="-171450" algn="l" defTabSz="45715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Primary care teams often do not have the clinical expertise around preventive alcohol screening and brief interventions nor knowledge about treatment options for alcohol use disorders, including medications, counseling, and specialty alcohol treatment</a:t>
            </a:r>
          </a:p>
          <a:p>
            <a:pPr marL="171450" marR="0" lvl="0" indent="-171450" algn="l" defTabSz="45715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 is considerable amount of stigma around alcohol</a:t>
            </a:r>
          </a:p>
          <a:p>
            <a:pPr marL="171450" marR="0" lvl="0" indent="-171450" algn="l" defTabSz="45715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therefore alcohol-related care is often not been seen as part of primary care</a:t>
            </a:r>
          </a:p>
          <a:p>
            <a:endParaRPr lang="en-US" dirty="0"/>
          </a:p>
          <a:p>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41</a:t>
            </a:fld>
            <a:endParaRPr lang="en-US"/>
          </a:p>
        </p:txBody>
      </p:sp>
    </p:spTree>
    <p:extLst>
      <p:ext uri="{BB962C8B-B14F-4D97-AF65-F5344CB8AC3E}">
        <p14:creationId xmlns:p14="http://schemas.microsoft.com/office/powerpoint/2010/main" val="12309013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712788"/>
            <a:ext cx="4648200" cy="3486150"/>
          </a:xfrm>
        </p:spPr>
      </p:sp>
      <p:sp>
        <p:nvSpPr>
          <p:cNvPr id="3" name="Notes Placeholder 2"/>
          <p:cNvSpPr>
            <a:spLocks noGrp="1"/>
          </p:cNvSpPr>
          <p:nvPr>
            <p:ph type="body" idx="1"/>
          </p:nvPr>
        </p:nvSpPr>
        <p:spPr/>
        <p:txBody>
          <a:bodyPr/>
          <a:lstStyle/>
          <a:p>
            <a:pPr marL="0" marR="0" lvl="0" indent="0" algn="l" defTabSz="457159" rtl="0" eaLnBrk="1" fontAlgn="auto" latinLnBrk="0" hangingPunct="1">
              <a:lnSpc>
                <a:spcPct val="100000"/>
              </a:lnSpc>
              <a:spcBef>
                <a:spcPts val="0"/>
              </a:spcBef>
              <a:spcAft>
                <a:spcPts val="0"/>
              </a:spcAft>
              <a:buClrTx/>
              <a:buSzTx/>
              <a:buFontTx/>
              <a:buNone/>
              <a:tabLst/>
              <a:defRPr/>
            </a:pPr>
            <a:r>
              <a:rPr lang="en-US" altLang="en-US" sz="1200" dirty="0">
                <a:solidFill>
                  <a:srgbClr val="006BA6"/>
                </a:solidFill>
              </a:rPr>
              <a:t>So when we started working with the clinical teams, many were upset because we were asking them to do more, especially during a time when staffing was being reduced.</a:t>
            </a:r>
            <a:endParaRPr lang="en-US" altLang="en-US" sz="1200" b="1" dirty="0">
              <a:solidFill>
                <a:srgbClr val="006BA6"/>
              </a:solidFill>
            </a:endParaRPr>
          </a:p>
          <a:p>
            <a:pPr marL="0" marR="0" lvl="0" indent="0" algn="l" defTabSz="457159" rtl="0" eaLnBrk="1" fontAlgn="auto" latinLnBrk="0" hangingPunct="1">
              <a:lnSpc>
                <a:spcPct val="100000"/>
              </a:lnSpc>
              <a:spcBef>
                <a:spcPts val="0"/>
              </a:spcBef>
              <a:spcAft>
                <a:spcPts val="0"/>
              </a:spcAft>
              <a:buClrTx/>
              <a:buSzTx/>
              <a:buFontTx/>
              <a:buNone/>
              <a:tabLst/>
              <a:defRPr/>
            </a:pPr>
            <a:endParaRPr lang="en-US" altLang="en-US" sz="1200" dirty="0">
              <a:solidFill>
                <a:srgbClr val="006BA6"/>
              </a:solidFill>
            </a:endParaRPr>
          </a:p>
          <a:p>
            <a:pPr marL="0" marR="0" lvl="0" indent="0" algn="l" defTabSz="457159" rtl="0" eaLnBrk="1" fontAlgn="auto" latinLnBrk="0" hangingPunct="1">
              <a:lnSpc>
                <a:spcPct val="100000"/>
              </a:lnSpc>
              <a:spcBef>
                <a:spcPts val="0"/>
              </a:spcBef>
              <a:spcAft>
                <a:spcPts val="0"/>
              </a:spcAft>
              <a:buClrTx/>
              <a:buSzTx/>
              <a:buFontTx/>
              <a:buNone/>
              <a:tabLst/>
              <a:defRPr/>
            </a:pPr>
            <a:r>
              <a:rPr lang="en-US" altLang="en-US" sz="1200" dirty="0">
                <a:solidFill>
                  <a:srgbClr val="006BA6"/>
                </a:solidFill>
              </a:rPr>
              <a:t>What we heard from clinic teams when we first started (which might be familiar to many of you trying to implement change) included:</a:t>
            </a:r>
          </a:p>
          <a:p>
            <a:pPr marL="171450" marR="0" lvl="0" indent="-171450" algn="l" defTabSz="45715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6BA6"/>
                </a:solidFill>
              </a:rPr>
              <a:t>We don’t have enough time or resources to do this</a:t>
            </a:r>
          </a:p>
          <a:p>
            <a:pPr marL="171450" marR="0" lvl="0" indent="-171450" algn="l" defTabSz="45715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6BA6"/>
                </a:solidFill>
              </a:rPr>
              <a:t>Whose idea was this?</a:t>
            </a:r>
          </a:p>
          <a:p>
            <a:pPr marL="171450" marR="0" lvl="0" indent="-171450" algn="l" defTabSz="45715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6BA6"/>
                </a:solidFill>
              </a:rPr>
              <a:t>We are too overwhelmed.  This is opening up Pandora’s box.</a:t>
            </a:r>
          </a:p>
          <a:p>
            <a:pPr marL="171450" marR="0" lvl="0" indent="-171450" algn="l" defTabSz="45715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6BA6"/>
                </a:solidFill>
              </a:rPr>
              <a:t>This is a research project that others (leaders) committed to, and now we are being forced to prioritize it.</a:t>
            </a:r>
            <a:endParaRPr lang="en-US" sz="1100" dirty="0"/>
          </a:p>
          <a:p>
            <a:endParaRPr lang="en-US" dirty="0"/>
          </a:p>
          <a:p>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42</a:t>
            </a:fld>
            <a:endParaRPr lang="en-US"/>
          </a:p>
        </p:txBody>
      </p:sp>
    </p:spTree>
    <p:extLst>
      <p:ext uri="{BB962C8B-B14F-4D97-AF65-F5344CB8AC3E}">
        <p14:creationId xmlns:p14="http://schemas.microsoft.com/office/powerpoint/2010/main" val="31572115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59" rtl="0" eaLnBrk="1" fontAlgn="auto" latinLnBrk="0" hangingPunct="1">
              <a:lnSpc>
                <a:spcPct val="100000"/>
              </a:lnSpc>
              <a:spcBef>
                <a:spcPts val="0"/>
              </a:spcBef>
              <a:spcAft>
                <a:spcPts val="0"/>
              </a:spcAft>
              <a:buClrTx/>
              <a:buSzTx/>
              <a:buFontTx/>
              <a:buNone/>
              <a:tabLst/>
              <a:defRPr/>
            </a:pPr>
            <a:r>
              <a:rPr lang="en-US" b="0" dirty="0"/>
              <a:t>Despite this discontent, with our health system partners’ support, we were able to ask for clinical time to implement this work, likely because we were rolling out this larger initiative of behavioral health integration and not just alcohol-related care.   Here is a timeline for each clinic, where each clinic </a:t>
            </a:r>
            <a:r>
              <a:rPr lang="en-US" dirty="0"/>
              <a:t>had 4 phases: a usual care phase, a preparation phase, and after the randomly assigned launch date when EHR prompts were turned on for the clinic, an active implementation and a sustainment phase.  I will go over how practice coaching fits into these different phases.</a:t>
            </a:r>
          </a:p>
        </p:txBody>
      </p:sp>
      <p:sp>
        <p:nvSpPr>
          <p:cNvPr id="4" name="Slide Number Placeholder 3"/>
          <p:cNvSpPr>
            <a:spLocks noGrp="1"/>
          </p:cNvSpPr>
          <p:nvPr>
            <p:ph type="sldNum" sz="quarter" idx="5"/>
          </p:nvPr>
        </p:nvSpPr>
        <p:spPr/>
        <p:txBody>
          <a:bodyPr/>
          <a:lstStyle/>
          <a:p>
            <a:fld id="{B465681C-ACBD-6F40-B006-2DEC7E88A615}" type="slidenum">
              <a:rPr lang="en-US" smtClean="0"/>
              <a:t>43</a:t>
            </a:fld>
            <a:endParaRPr lang="en-US"/>
          </a:p>
        </p:txBody>
      </p:sp>
    </p:spTree>
    <p:extLst>
      <p:ext uri="{BB962C8B-B14F-4D97-AF65-F5344CB8AC3E}">
        <p14:creationId xmlns:p14="http://schemas.microsoft.com/office/powerpoint/2010/main" val="40542978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59" rtl="0" eaLnBrk="1" fontAlgn="auto" latinLnBrk="0" hangingPunct="1">
              <a:lnSpc>
                <a:spcPct val="100000"/>
              </a:lnSpc>
              <a:spcBef>
                <a:spcPts val="0"/>
              </a:spcBef>
              <a:spcAft>
                <a:spcPts val="0"/>
              </a:spcAft>
              <a:buClrTx/>
              <a:buSzTx/>
              <a:buFontTx/>
              <a:buNone/>
              <a:tabLst/>
              <a:defRPr/>
            </a:pPr>
            <a:r>
              <a:rPr lang="en-US" b="0" dirty="0"/>
              <a:t>Roll out started with a meeting with clinic leadership during the usual care phase. This was usually 2-3 months before a kick-off meeting and the purpose was to talk with clinic leaders about identifying local implementation team members, and to discuss implementation schedule.  </a:t>
            </a:r>
          </a:p>
        </p:txBody>
      </p:sp>
      <p:sp>
        <p:nvSpPr>
          <p:cNvPr id="4" name="Slide Number Placeholder 3"/>
          <p:cNvSpPr>
            <a:spLocks noGrp="1"/>
          </p:cNvSpPr>
          <p:nvPr>
            <p:ph type="sldNum" sz="quarter" idx="5"/>
          </p:nvPr>
        </p:nvSpPr>
        <p:spPr/>
        <p:txBody>
          <a:bodyPr/>
          <a:lstStyle/>
          <a:p>
            <a:fld id="{B465681C-ACBD-6F40-B006-2DEC7E88A615}" type="slidenum">
              <a:rPr lang="en-US" smtClean="0"/>
              <a:t>44</a:t>
            </a:fld>
            <a:endParaRPr lang="en-US"/>
          </a:p>
        </p:txBody>
      </p:sp>
    </p:spTree>
    <p:extLst>
      <p:ext uri="{BB962C8B-B14F-4D97-AF65-F5344CB8AC3E}">
        <p14:creationId xmlns:p14="http://schemas.microsoft.com/office/powerpoint/2010/main" val="1974351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2013, the U.S. Agency for Healthcare Research and Quality put out an RFA for sustained implementation of evidence-based primary care practices.  We proposed the SPARC trial – Sustained Patient-centered Alcohol Related Care.</a:t>
            </a:r>
          </a:p>
        </p:txBody>
      </p:sp>
      <p:sp>
        <p:nvSpPr>
          <p:cNvPr id="4" name="Slide Number Placeholder 3"/>
          <p:cNvSpPr>
            <a:spLocks noGrp="1"/>
          </p:cNvSpPr>
          <p:nvPr>
            <p:ph type="sldNum" sz="quarter" idx="5"/>
          </p:nvPr>
        </p:nvSpPr>
        <p:spPr/>
        <p:txBody>
          <a:bodyPr/>
          <a:lstStyle/>
          <a:p>
            <a:fld id="{B465681C-ACBD-6F40-B006-2DEC7E88A615}" type="slidenum">
              <a:rPr lang="en-US" smtClean="0"/>
              <a:t>4</a:t>
            </a:fld>
            <a:endParaRPr lang="en-US"/>
          </a:p>
        </p:txBody>
      </p:sp>
    </p:spTree>
    <p:extLst>
      <p:ext uri="{BB962C8B-B14F-4D97-AF65-F5344CB8AC3E}">
        <p14:creationId xmlns:p14="http://schemas.microsoft.com/office/powerpoint/2010/main" val="18248941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We outlined the 6 months of meetings between the practice coach and the local quality improvement team at each site.  And </a:t>
            </a:r>
            <a:r>
              <a:rPr lang="en-US" dirty="0"/>
              <a:t>each site’s team consisted of an interdisciplinary team comprised of the primary care chief and manager, Provider and Medical Assistant dyads, Front desk check-in staff, Social worker: integrated behavioral health specialist in primary care, and Nurse</a:t>
            </a:r>
          </a:p>
          <a:p>
            <a:endParaRPr lang="en-US" sz="1200" dirty="0"/>
          </a:p>
          <a:p>
            <a:endParaRPr lang="en-US" sz="1200" dirty="0"/>
          </a:p>
          <a:p>
            <a:endParaRPr lang="en-US" sz="1200" dirty="0"/>
          </a:p>
        </p:txBody>
      </p:sp>
      <p:sp>
        <p:nvSpPr>
          <p:cNvPr id="4" name="Slide Number Placeholder 3"/>
          <p:cNvSpPr>
            <a:spLocks noGrp="1"/>
          </p:cNvSpPr>
          <p:nvPr>
            <p:ph type="sldNum" sz="quarter" idx="10"/>
          </p:nvPr>
        </p:nvSpPr>
        <p:spPr/>
        <p:txBody>
          <a:bodyPr/>
          <a:lstStyle/>
          <a:p>
            <a:fld id="{B465681C-ACBD-6F40-B006-2DEC7E88A615}" type="slidenum">
              <a:rPr lang="en-US" smtClean="0"/>
              <a:t>45</a:t>
            </a:fld>
            <a:endParaRPr lang="en-US"/>
          </a:p>
        </p:txBody>
      </p:sp>
    </p:spTree>
    <p:extLst>
      <p:ext uri="{BB962C8B-B14F-4D97-AF65-F5344CB8AC3E}">
        <p14:creationId xmlns:p14="http://schemas.microsoft.com/office/powerpoint/2010/main" val="1920425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59" rtl="0" eaLnBrk="1" fontAlgn="auto" latinLnBrk="0" hangingPunct="1">
              <a:lnSpc>
                <a:spcPct val="100000"/>
              </a:lnSpc>
              <a:spcBef>
                <a:spcPts val="0"/>
              </a:spcBef>
              <a:spcAft>
                <a:spcPts val="0"/>
              </a:spcAft>
              <a:buClrTx/>
              <a:buSzTx/>
              <a:buFontTx/>
              <a:buNone/>
              <a:tabLst/>
              <a:defRPr/>
            </a:pPr>
            <a:r>
              <a:rPr lang="en-US" b="0" dirty="0"/>
              <a:t>During the preparation phase, coaches led a 2.5-3 hour kick off meeting with the local implementation team to give an overview of the evidence-based clinical work and workflow, with a goal for the team to start piloting right after. </a:t>
            </a:r>
          </a:p>
          <a:p>
            <a:pPr marL="0" marR="0" lvl="0" indent="0" algn="l" defTabSz="457159"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465681C-ACBD-6F40-B006-2DEC7E88A615}" type="slidenum">
              <a:rPr lang="en-US" smtClean="0"/>
              <a:t>46</a:t>
            </a:fld>
            <a:endParaRPr lang="en-US"/>
          </a:p>
        </p:txBody>
      </p:sp>
    </p:spTree>
    <p:extLst>
      <p:ext uri="{BB962C8B-B14F-4D97-AF65-F5344CB8AC3E}">
        <p14:creationId xmlns:p14="http://schemas.microsoft.com/office/powerpoint/2010/main" val="23277489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59" rtl="0" eaLnBrk="1" fontAlgn="auto" latinLnBrk="0" hangingPunct="1">
              <a:lnSpc>
                <a:spcPct val="100000"/>
              </a:lnSpc>
              <a:spcBef>
                <a:spcPts val="0"/>
              </a:spcBef>
              <a:spcAft>
                <a:spcPts val="0"/>
              </a:spcAft>
              <a:buClrTx/>
              <a:buSzTx/>
              <a:buFontTx/>
              <a:buNone/>
              <a:tabLst/>
              <a:defRPr/>
            </a:pPr>
            <a:r>
              <a:rPr lang="en-US" dirty="0"/>
              <a:t>Coaches also led training</a:t>
            </a:r>
            <a:r>
              <a:rPr lang="en-US" b="0" dirty="0"/>
              <a:t>s during the preparation phase, which included a 1-hour all primary care training, and separately a one hour primary care provider and RN training as well as a 1-hour medical assistant and check-in staff training.</a:t>
            </a:r>
          </a:p>
          <a:p>
            <a:pPr marL="0" marR="0" lvl="0" indent="0" algn="l" defTabSz="457159"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457159" rtl="0" eaLnBrk="1" fontAlgn="auto" latinLnBrk="0" hangingPunct="1">
              <a:lnSpc>
                <a:spcPct val="100000"/>
              </a:lnSpc>
              <a:spcBef>
                <a:spcPts val="0"/>
              </a:spcBef>
              <a:spcAft>
                <a:spcPts val="0"/>
              </a:spcAft>
              <a:buClrTx/>
              <a:buSzTx/>
              <a:buFontTx/>
              <a:buNone/>
              <a:tabLst/>
              <a:defRPr/>
            </a:pPr>
            <a:endParaRPr lang="en-US" dirty="0"/>
          </a:p>
          <a:p>
            <a:r>
              <a:rPr lang="en-US" dirty="0"/>
              <a:t>.</a:t>
            </a:r>
          </a:p>
        </p:txBody>
      </p:sp>
      <p:sp>
        <p:nvSpPr>
          <p:cNvPr id="4" name="Slide Number Placeholder 3"/>
          <p:cNvSpPr>
            <a:spLocks noGrp="1"/>
          </p:cNvSpPr>
          <p:nvPr>
            <p:ph type="sldNum" sz="quarter" idx="5"/>
          </p:nvPr>
        </p:nvSpPr>
        <p:spPr/>
        <p:txBody>
          <a:bodyPr/>
          <a:lstStyle/>
          <a:p>
            <a:fld id="{B465681C-ACBD-6F40-B006-2DEC7E88A615}" type="slidenum">
              <a:rPr lang="en-US" smtClean="0"/>
              <a:t>47</a:t>
            </a:fld>
            <a:endParaRPr lang="en-US"/>
          </a:p>
        </p:txBody>
      </p:sp>
    </p:spTree>
    <p:extLst>
      <p:ext uri="{BB962C8B-B14F-4D97-AF65-F5344CB8AC3E}">
        <p14:creationId xmlns:p14="http://schemas.microsoft.com/office/powerpoint/2010/main" val="34898891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59" rtl="0" eaLnBrk="1" fontAlgn="auto" latinLnBrk="0" hangingPunct="1">
              <a:lnSpc>
                <a:spcPct val="100000"/>
              </a:lnSpc>
              <a:spcBef>
                <a:spcPts val="0"/>
              </a:spcBef>
              <a:spcAft>
                <a:spcPts val="0"/>
              </a:spcAft>
              <a:buClrTx/>
              <a:buSzTx/>
              <a:buFontTx/>
              <a:buNone/>
              <a:tabLst/>
              <a:defRPr/>
            </a:pPr>
            <a:r>
              <a:rPr lang="en-US" b="0" dirty="0"/>
              <a:t>Following the kick-off meeting, coaches met with the local quality improvement teams weekly for an hour. The quality improvement meetings were plan-do-check-adjust cycle, or PDCA cycle meetings.  During the preparation phase, the focus of the meetings was to refine work flow, plan for a full clinic launch, and improve clinical knowledge.  Weekly hourly PDCA meetings continued for the 3 months after launch during active implementation, using performance feedback data to drive quality improvement. Our health system partners, the Behavioral health integration leaders, joined these meetings monthly, and these weekly meetings generally ramped down around the last month of active implementation.</a:t>
            </a:r>
          </a:p>
          <a:p>
            <a:endParaRPr lang="en-US" b="0" dirty="0"/>
          </a:p>
          <a:p>
            <a:r>
              <a:rPr lang="en-US" b="0" dirty="0"/>
              <a:t>At the last PDCA meeting with leaders, practice coaches handed off support for the clinics to BHI leaders.</a:t>
            </a:r>
          </a:p>
          <a:p>
            <a:endParaRPr lang="en-US" dirty="0"/>
          </a:p>
        </p:txBody>
      </p:sp>
      <p:sp>
        <p:nvSpPr>
          <p:cNvPr id="4" name="Slide Number Placeholder 3"/>
          <p:cNvSpPr>
            <a:spLocks noGrp="1"/>
          </p:cNvSpPr>
          <p:nvPr>
            <p:ph type="sldNum" sz="quarter" idx="5"/>
          </p:nvPr>
        </p:nvSpPr>
        <p:spPr/>
        <p:txBody>
          <a:bodyPr/>
          <a:lstStyle/>
          <a:p>
            <a:fld id="{B465681C-ACBD-6F40-B006-2DEC7E88A615}" type="slidenum">
              <a:rPr lang="en-US" smtClean="0"/>
              <a:t>48</a:t>
            </a:fld>
            <a:endParaRPr lang="en-US"/>
          </a:p>
        </p:txBody>
      </p:sp>
    </p:spTree>
    <p:extLst>
      <p:ext uri="{BB962C8B-B14F-4D97-AF65-F5344CB8AC3E}">
        <p14:creationId xmlns:p14="http://schemas.microsoft.com/office/powerpoint/2010/main" val="28757393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59"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t>Now I will focus on how we adapted the practice coaching model for the SPARC trial.  As with usual practice coaching, the practice coaches’ primary relationship was with the clinic teams.  But in order to overcome the unique challenges in our trial and in the clinical care, and to empower the teams and give them the tools they needed, there needed to be a </a:t>
            </a:r>
            <a:r>
              <a:rPr lang="en-US" sz="2400" dirty="0" err="1"/>
              <a:t>freeflowing</a:t>
            </a:r>
            <a:r>
              <a:rPr lang="en-US" sz="2400" dirty="0"/>
              <a:t> pathway of feedback and development between the clinical teams and the health system and research leaders, our EHR development team, and our research data team developing the performance feedback.  This </a:t>
            </a:r>
            <a:r>
              <a:rPr lang="en-US" dirty="0"/>
              <a:t>led to a multi-pronged approach with the coach as the</a:t>
            </a:r>
            <a:r>
              <a:rPr lang="en-US" baseline="0" dirty="0"/>
              <a:t> main link between all teams, grounded with the experience and perspective of the clinical teams.</a:t>
            </a:r>
          </a:p>
        </p:txBody>
      </p:sp>
      <p:sp>
        <p:nvSpPr>
          <p:cNvPr id="4" name="Slide Number Placeholder 3"/>
          <p:cNvSpPr>
            <a:spLocks noGrp="1"/>
          </p:cNvSpPr>
          <p:nvPr>
            <p:ph type="sldNum" sz="quarter" idx="5"/>
          </p:nvPr>
        </p:nvSpPr>
        <p:spPr/>
        <p:txBody>
          <a:bodyPr/>
          <a:lstStyle/>
          <a:p>
            <a:fld id="{139F7CC1-FE84-CC49-BDB3-A37557015950}" type="slidenum">
              <a:rPr lang="en-US" smtClean="0"/>
              <a:t>49</a:t>
            </a:fld>
            <a:endParaRPr lang="en-US" dirty="0"/>
          </a:p>
        </p:txBody>
      </p:sp>
    </p:spTree>
    <p:extLst>
      <p:ext uri="{BB962C8B-B14F-4D97-AF65-F5344CB8AC3E}">
        <p14:creationId xmlns:p14="http://schemas.microsoft.com/office/powerpoint/2010/main" val="31335845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2400" dirty="0"/>
              <a:t>A central part of the coach’s work with the teams was to engage teams through sharing patient care stories.  The staff’s interest and motivation increased as they heard positive stories about patients response to the new work.  Although coaches would often bring stories of success from other clinics, the stories that really engaged the clinics were stories that emerged from their own patients.  We incorporated sharing patient stories at the start of every meeting, which identified stories for the local implementation team to share with their larger clinic.  Coaches also invited teams to share </a:t>
            </a:r>
            <a:r>
              <a:rPr lang="en-US" dirty="0"/>
              <a:t>challenging stories to help identify gaps in knowledge or workflow, including opportunities to address stigma and stereotypes.  </a:t>
            </a:r>
          </a:p>
          <a:p>
            <a:pPr marL="0" indent="0">
              <a:buClr>
                <a:srgbClr val="F57D20"/>
              </a:buClr>
              <a:buSzPct val="80000"/>
              <a:buFont typeface="Wingdings" panose="05000000000000000000" pitchFamily="2" charset="2"/>
              <a:buNone/>
            </a:pPr>
            <a:endParaRPr lang="en-US" dirty="0"/>
          </a:p>
          <a:p>
            <a:pPr marL="0" indent="0">
              <a:buClr>
                <a:srgbClr val="F57D20"/>
              </a:buClr>
              <a:buSzPct val="80000"/>
              <a:buFont typeface="Wingdings" panose="05000000000000000000" pitchFamily="2" charset="2"/>
              <a:buNone/>
            </a:pPr>
            <a:r>
              <a:rPr lang="en-US" dirty="0"/>
              <a:t>Some quick examples include a provider saying:</a:t>
            </a:r>
          </a:p>
          <a:p>
            <a:pPr marL="883482" lvl="2" indent="-342900"/>
            <a:r>
              <a:rPr lang="en-US" dirty="0"/>
              <a:t>“I was surprised that when I recommended by patients cut down on alcohol, they did and felt better.”  Or,</a:t>
            </a:r>
          </a:p>
          <a:p>
            <a:pPr marL="883482" lvl="2" indent="-342900"/>
            <a:r>
              <a:rPr lang="en-US" dirty="0"/>
              <a:t>Or a provider describing how a patient came in for a wart removal and had it not been for BHI, she wouldn’t have known that the patient was suffering from depression and acutely suicidal.</a:t>
            </a:r>
          </a:p>
        </p:txBody>
      </p:sp>
      <p:sp>
        <p:nvSpPr>
          <p:cNvPr id="4" name="Slide Number Placeholder 3"/>
          <p:cNvSpPr>
            <a:spLocks noGrp="1"/>
          </p:cNvSpPr>
          <p:nvPr>
            <p:ph type="sldNum" sz="quarter" idx="5"/>
          </p:nvPr>
        </p:nvSpPr>
        <p:spPr/>
        <p:txBody>
          <a:bodyPr/>
          <a:lstStyle/>
          <a:p>
            <a:fld id="{139F7CC1-FE84-CC49-BDB3-A37557015950}" type="slidenum">
              <a:rPr lang="en-US" smtClean="0"/>
              <a:t>50</a:t>
            </a:fld>
            <a:endParaRPr lang="en-US" dirty="0"/>
          </a:p>
        </p:txBody>
      </p:sp>
    </p:spTree>
    <p:extLst>
      <p:ext uri="{BB962C8B-B14F-4D97-AF65-F5344CB8AC3E}">
        <p14:creationId xmlns:p14="http://schemas.microsoft.com/office/powerpoint/2010/main" val="13895209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19197" lvl="1" indent="-342900"/>
            <a:r>
              <a:rPr lang="en-US" dirty="0">
                <a:sym typeface="Wingdings" panose="05000000000000000000" pitchFamily="2" charset="2"/>
              </a:rPr>
              <a:t>Also different from traditional practice coaching was that coaches in SPARC addressed stigma and stereotypes with the clinical teams.  From the beginning, coaches integrated trainings around the spectrum of unhealthy alcohol, and this helped decrease stigma and address care teams’ own discomfort around talking about alcohol with patients.</a:t>
            </a:r>
            <a:endParaRPr lang="en-US" baseline="0" dirty="0">
              <a:sym typeface="Wingdings" panose="05000000000000000000" pitchFamily="2" charset="2"/>
            </a:endParaRPr>
          </a:p>
          <a:p>
            <a:pPr marL="619197" lvl="1" indent="-342900"/>
            <a:r>
              <a:rPr lang="en-US" baseline="0" dirty="0">
                <a:sym typeface="Wingdings" panose="05000000000000000000" pitchFamily="2" charset="2"/>
              </a:rPr>
              <a:t>We also worked with staff to create a safe, non judgmental space where patients would feel comfortable talking about their concerns about alcohol.  It was essential that every primary care team member, from the check-in staff to the provider, saw this as their responsibility to create that space.  We supported staff in developing the concept that there was no wrong door for patients to enter the health system to get care, including developing language on introducing screening so patients wouldn’t feel singled out.  This included introducing screening as being done once a year for all patients for their whole health</a:t>
            </a:r>
          </a:p>
          <a:p>
            <a:pPr marL="619197" lvl="1" indent="-342900"/>
            <a:r>
              <a:rPr lang="en-US" baseline="0" dirty="0">
                <a:sym typeface="Wingdings" panose="05000000000000000000" pitchFamily="2" charset="2"/>
              </a:rPr>
              <a:t>Coaches also worked to create a safe non-judgmental space for clinical teams to understand their own stigma and how that affects patient care.</a:t>
            </a:r>
            <a:endParaRPr lang="en-US" dirty="0">
              <a:sym typeface="Wingdings" panose="05000000000000000000" pitchFamily="2" charset="2"/>
            </a:endParaRPr>
          </a:p>
        </p:txBody>
      </p:sp>
      <p:sp>
        <p:nvSpPr>
          <p:cNvPr id="4" name="Slide Number Placeholder 3"/>
          <p:cNvSpPr>
            <a:spLocks noGrp="1"/>
          </p:cNvSpPr>
          <p:nvPr>
            <p:ph type="sldNum" sz="quarter" idx="5"/>
          </p:nvPr>
        </p:nvSpPr>
        <p:spPr/>
        <p:txBody>
          <a:bodyPr/>
          <a:lstStyle/>
          <a:p>
            <a:fld id="{139F7CC1-FE84-CC49-BDB3-A37557015950}" type="slidenum">
              <a:rPr lang="en-US" smtClean="0"/>
              <a:t>51</a:t>
            </a:fld>
            <a:endParaRPr lang="en-US" dirty="0"/>
          </a:p>
        </p:txBody>
      </p:sp>
    </p:spTree>
    <p:extLst>
      <p:ext uri="{BB962C8B-B14F-4D97-AF65-F5344CB8AC3E}">
        <p14:creationId xmlns:p14="http://schemas.microsoft.com/office/powerpoint/2010/main" val="21072287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research and operations team developed a </a:t>
            </a:r>
            <a:r>
              <a:rPr lang="en-US" dirty="0" err="1"/>
              <a:t>youtube</a:t>
            </a:r>
            <a:r>
              <a:rPr lang="en-US" dirty="0"/>
              <a:t> video with Mike Evans </a:t>
            </a:r>
            <a:r>
              <a:rPr lang="en-US" baseline="0" dirty="0"/>
              <a:t>that gave an overview of alcohol and health to increase knowledge and address stereotypes about unhealthy alcohol use both for patients and care teams.  The video was used in our first team meeting as well as in trainings for primary care teams.  The video was also embedded into after visit summaries for patients.</a:t>
            </a:r>
          </a:p>
          <a:p>
            <a:endParaRPr lang="en-US" baseline="0" dirty="0"/>
          </a:p>
        </p:txBody>
      </p:sp>
      <p:sp>
        <p:nvSpPr>
          <p:cNvPr id="4" name="Slide Number Placeholder 3"/>
          <p:cNvSpPr>
            <a:spLocks noGrp="1"/>
          </p:cNvSpPr>
          <p:nvPr>
            <p:ph type="sldNum" sz="quarter" idx="5"/>
          </p:nvPr>
        </p:nvSpPr>
        <p:spPr/>
        <p:txBody>
          <a:bodyPr/>
          <a:lstStyle/>
          <a:p>
            <a:fld id="{139F7CC1-FE84-CC49-BDB3-A37557015950}" type="slidenum">
              <a:rPr lang="en-US" smtClean="0"/>
              <a:t>52</a:t>
            </a:fld>
            <a:endParaRPr lang="en-US" dirty="0"/>
          </a:p>
        </p:txBody>
      </p:sp>
    </p:spTree>
    <p:extLst>
      <p:ext uri="{BB962C8B-B14F-4D97-AF65-F5344CB8AC3E}">
        <p14:creationId xmlns:p14="http://schemas.microsoft.com/office/powerpoint/2010/main" val="41315975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we developed an alcohol pamphlet to educate </a:t>
            </a:r>
            <a:r>
              <a:rPr lang="en-US" baseline="0" dirty="0"/>
              <a:t>patients and primary care teams about unhealthy alcohol use.  This handout was used as part of the brief intervention with patients, with this highlighted panel showing recommended limits and risks of drinking above limits.  </a:t>
            </a:r>
          </a:p>
          <a:p>
            <a:endParaRPr lang="en-US" dirty="0"/>
          </a:p>
        </p:txBody>
      </p:sp>
      <p:sp>
        <p:nvSpPr>
          <p:cNvPr id="4" name="Slide Number Placeholder 3"/>
          <p:cNvSpPr>
            <a:spLocks noGrp="1"/>
          </p:cNvSpPr>
          <p:nvPr>
            <p:ph type="sldNum" sz="quarter" idx="5"/>
          </p:nvPr>
        </p:nvSpPr>
        <p:spPr/>
        <p:txBody>
          <a:bodyPr/>
          <a:lstStyle/>
          <a:p>
            <a:fld id="{139F7CC1-FE84-CC49-BDB3-A37557015950}" type="slidenum">
              <a:rPr lang="en-US" smtClean="0"/>
              <a:t>53</a:t>
            </a:fld>
            <a:endParaRPr lang="en-US" dirty="0"/>
          </a:p>
        </p:txBody>
      </p:sp>
    </p:spTree>
    <p:extLst>
      <p:ext uri="{BB962C8B-B14F-4D97-AF65-F5344CB8AC3E}">
        <p14:creationId xmlns:p14="http://schemas.microsoft.com/office/powerpoint/2010/main" val="4664497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pamphlet also included a section on stigma reduction, addressing directly old stereotypes and new knowledge.  </a:t>
            </a:r>
            <a:endParaRPr lang="en-US" dirty="0"/>
          </a:p>
        </p:txBody>
      </p:sp>
      <p:sp>
        <p:nvSpPr>
          <p:cNvPr id="4" name="Slide Number Placeholder 3"/>
          <p:cNvSpPr>
            <a:spLocks noGrp="1"/>
          </p:cNvSpPr>
          <p:nvPr>
            <p:ph type="sldNum" sz="quarter" idx="5"/>
          </p:nvPr>
        </p:nvSpPr>
        <p:spPr/>
        <p:txBody>
          <a:bodyPr/>
          <a:lstStyle/>
          <a:p>
            <a:fld id="{139F7CC1-FE84-CC49-BDB3-A37557015950}" type="slidenum">
              <a:rPr lang="en-US" smtClean="0"/>
              <a:t>54</a:t>
            </a:fld>
            <a:endParaRPr lang="en-US" dirty="0"/>
          </a:p>
        </p:txBody>
      </p:sp>
    </p:spTree>
    <p:extLst>
      <p:ext uri="{BB962C8B-B14F-4D97-AF65-F5344CB8AC3E}">
        <p14:creationId xmlns:p14="http://schemas.microsoft.com/office/powerpoint/2010/main" val="1340787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Evidence-based care for unhealthy alcohol use in primary care includes screening and brief intervention and treatment for alcohol use disorders including medications, medication management, and linkage to counseling and specialty alcohol treatment</a:t>
            </a:r>
          </a:p>
        </p:txBody>
      </p:sp>
      <p:sp>
        <p:nvSpPr>
          <p:cNvPr id="4" name="Slide Number Placeholder 3"/>
          <p:cNvSpPr>
            <a:spLocks noGrp="1"/>
          </p:cNvSpPr>
          <p:nvPr>
            <p:ph type="sldNum" sz="quarter" idx="5"/>
          </p:nvPr>
        </p:nvSpPr>
        <p:spPr/>
        <p:txBody>
          <a:bodyPr/>
          <a:lstStyle/>
          <a:p>
            <a:fld id="{B465681C-ACBD-6F40-B006-2DEC7E88A615}" type="slidenum">
              <a:rPr lang="en-US" smtClean="0"/>
              <a:t>5</a:t>
            </a:fld>
            <a:endParaRPr lang="en-US"/>
          </a:p>
        </p:txBody>
      </p:sp>
    </p:spTree>
    <p:extLst>
      <p:ext uri="{BB962C8B-B14F-4D97-AF65-F5344CB8AC3E}">
        <p14:creationId xmlns:p14="http://schemas.microsoft.com/office/powerpoint/2010/main" val="30990356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59" rtl="0" eaLnBrk="1" fontAlgn="auto" latinLnBrk="0" hangingPunct="1">
              <a:lnSpc>
                <a:spcPct val="100000"/>
              </a:lnSpc>
              <a:spcBef>
                <a:spcPts val="0"/>
              </a:spcBef>
              <a:spcAft>
                <a:spcPts val="0"/>
              </a:spcAft>
              <a:buClrTx/>
              <a:buSzTx/>
              <a:buFontTx/>
              <a:buNone/>
              <a:tabLst/>
              <a:defRPr/>
            </a:pPr>
            <a:r>
              <a:rPr lang="en-US" sz="1200" dirty="0"/>
              <a:t>Another part of the coach’s work with the clinical teams was </a:t>
            </a:r>
            <a:r>
              <a:rPr lang="en-US" sz="1200" baseline="0" dirty="0"/>
              <a:t>integrating clinical knowledge throughout meetings and trainings with the clinic teams.  This was done in several ways – including didactic content around screening, brief intervention, how to diagnose alcohol use disorders, and evidence-based treatment options, several of which could be provided in the primary care setting.  Once team members became more familiar with the clinical content and work flow, coaches empowered the team members to share and teach others.  Practice coaches provided additional trainings or connected clinics to content experts for additional trainings.  </a:t>
            </a:r>
            <a:r>
              <a:rPr lang="en-US" sz="1200" dirty="0"/>
              <a:t>Coaches also developed training materials and job aids as a result of feedback from teams to have quick reference guides for clinical care.</a:t>
            </a:r>
            <a:endParaRPr lang="en-US" dirty="0"/>
          </a:p>
        </p:txBody>
      </p:sp>
      <p:sp>
        <p:nvSpPr>
          <p:cNvPr id="4" name="Slide Number Placeholder 3"/>
          <p:cNvSpPr>
            <a:spLocks noGrp="1"/>
          </p:cNvSpPr>
          <p:nvPr>
            <p:ph type="sldNum" sz="quarter" idx="5"/>
          </p:nvPr>
        </p:nvSpPr>
        <p:spPr/>
        <p:txBody>
          <a:bodyPr/>
          <a:lstStyle/>
          <a:p>
            <a:fld id="{139F7CC1-FE84-CC49-BDB3-A37557015950}" type="slidenum">
              <a:rPr lang="en-US" smtClean="0"/>
              <a:t>55</a:t>
            </a:fld>
            <a:endParaRPr lang="en-US" dirty="0"/>
          </a:p>
        </p:txBody>
      </p:sp>
    </p:spTree>
    <p:extLst>
      <p:ext uri="{BB962C8B-B14F-4D97-AF65-F5344CB8AC3E}">
        <p14:creationId xmlns:p14="http://schemas.microsoft.com/office/powerpoint/2010/main" val="7217466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59" rtl="0" eaLnBrk="1" fontAlgn="auto" latinLnBrk="0" hangingPunct="1">
              <a:lnSpc>
                <a:spcPct val="100000"/>
              </a:lnSpc>
              <a:spcBef>
                <a:spcPts val="0"/>
              </a:spcBef>
              <a:spcAft>
                <a:spcPts val="0"/>
              </a:spcAft>
              <a:buClrTx/>
              <a:buSzTx/>
              <a:buFontTx/>
              <a:buNone/>
              <a:tabLst/>
              <a:defRPr/>
            </a:pPr>
            <a:r>
              <a:rPr lang="en-US" sz="1200" dirty="0"/>
              <a:t>This is an example of a job aid practices coaches developed for primary care providers to help them understand the clinical work at a glance; and you’ll notice that alcohol-related care is one of three sections in the document.  </a:t>
            </a:r>
            <a:endParaRPr lang="en-US" dirty="0"/>
          </a:p>
        </p:txBody>
      </p:sp>
      <p:sp>
        <p:nvSpPr>
          <p:cNvPr id="4" name="Slide Number Placeholder 3"/>
          <p:cNvSpPr>
            <a:spLocks noGrp="1"/>
          </p:cNvSpPr>
          <p:nvPr>
            <p:ph type="sldNum" sz="quarter" idx="5"/>
          </p:nvPr>
        </p:nvSpPr>
        <p:spPr/>
        <p:txBody>
          <a:bodyPr/>
          <a:lstStyle/>
          <a:p>
            <a:fld id="{139F7CC1-FE84-CC49-BDB3-A37557015950}" type="slidenum">
              <a:rPr lang="en-US" smtClean="0"/>
              <a:t>56</a:t>
            </a:fld>
            <a:endParaRPr lang="en-US" dirty="0"/>
          </a:p>
        </p:txBody>
      </p:sp>
    </p:spTree>
    <p:extLst>
      <p:ext uri="{BB962C8B-B14F-4D97-AF65-F5344CB8AC3E}">
        <p14:creationId xmlns:p14="http://schemas.microsoft.com/office/powerpoint/2010/main" val="9227458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2400" dirty="0"/>
              <a:t>As part of our model, coaches were connected to the EHR tools team through weekly meetings, working together to build tools the clinical teams needed.  The clinic teams also helped to identify “breaks” in the EHR prompts and the coaches worked to align the tools to the clinical workflow and to harmonize tools across the whole health system with primary care, specifically the mental health and urgent care departments</a:t>
            </a:r>
            <a:endParaRPr lang="en-US" dirty="0"/>
          </a:p>
          <a:p>
            <a:endParaRPr lang="en-US" dirty="0"/>
          </a:p>
        </p:txBody>
      </p:sp>
      <p:sp>
        <p:nvSpPr>
          <p:cNvPr id="4" name="Slide Number Placeholder 3"/>
          <p:cNvSpPr>
            <a:spLocks noGrp="1"/>
          </p:cNvSpPr>
          <p:nvPr>
            <p:ph type="sldNum" sz="quarter" idx="5"/>
          </p:nvPr>
        </p:nvSpPr>
        <p:spPr/>
        <p:txBody>
          <a:bodyPr/>
          <a:lstStyle/>
          <a:p>
            <a:fld id="{139F7CC1-FE84-CC49-BDB3-A37557015950}" type="slidenum">
              <a:rPr lang="en-US" smtClean="0"/>
              <a:t>57</a:t>
            </a:fld>
            <a:endParaRPr lang="en-US" dirty="0"/>
          </a:p>
        </p:txBody>
      </p:sp>
    </p:spTree>
    <p:extLst>
      <p:ext uri="{BB962C8B-B14F-4D97-AF65-F5344CB8AC3E}">
        <p14:creationId xmlns:p14="http://schemas.microsoft.com/office/powerpoint/2010/main" val="18452775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2400" b="0" dirty="0"/>
              <a:t>Similarly, coaches met with the research data team about performance feedback to the clinics.  This included iterative changes to essential data the clinic teams needed (for example, pulling provider-level data), identifying areas where the data pulls weren’t capturing all the data fields needed, and working on design and formatting of the performance feedback so the data could be easily digestible for the clinic teams.</a:t>
            </a:r>
          </a:p>
          <a:p>
            <a:pPr marL="0" indent="0">
              <a:buFont typeface="Arial" panose="020B0604020202020204" pitchFamily="34" charset="0"/>
              <a:buNone/>
            </a:pPr>
            <a:endParaRPr lang="en-US" sz="2400" dirty="0"/>
          </a:p>
          <a:p>
            <a:pPr marL="342900" indent="-342900">
              <a:buFont typeface="Arial" panose="020B0604020202020204" pitchFamily="34" charset="0"/>
              <a:buChar char="•"/>
            </a:pPr>
            <a:r>
              <a:rPr lang="en-US" dirty="0"/>
              <a:t>Performance feedback</a:t>
            </a:r>
          </a:p>
          <a:p>
            <a:pPr marL="619197" lvl="1" indent="-342900">
              <a:buFont typeface="Arial" panose="020B0604020202020204" pitchFamily="34" charset="0"/>
              <a:buChar char="•"/>
            </a:pPr>
            <a:r>
              <a:rPr lang="en-US" dirty="0"/>
              <a:t>Design/formatting</a:t>
            </a:r>
          </a:p>
          <a:p>
            <a:pPr marL="619197" lvl="1" indent="-342900">
              <a:buFont typeface="Arial" panose="020B0604020202020204" pitchFamily="34" charset="0"/>
              <a:buChar char="•"/>
            </a:pPr>
            <a:r>
              <a:rPr lang="en-US" dirty="0"/>
              <a:t>MRNs</a:t>
            </a:r>
          </a:p>
          <a:p>
            <a:pPr marL="619197" lvl="1" indent="-342900">
              <a:buFont typeface="Arial" panose="020B0604020202020204" pitchFamily="34" charset="0"/>
              <a:buChar char="•"/>
            </a:pPr>
            <a:r>
              <a:rPr lang="en-US" dirty="0"/>
              <a:t>Provider-level data</a:t>
            </a:r>
          </a:p>
          <a:p>
            <a:pPr marL="619197" lvl="1" indent="-342900">
              <a:buFont typeface="Arial" panose="020B0604020202020204" pitchFamily="34" charset="0"/>
              <a:buChar char="•"/>
            </a:pPr>
            <a:r>
              <a:rPr lang="en-US" dirty="0"/>
              <a:t>Cascading monitoring tool </a:t>
            </a:r>
            <a:r>
              <a:rPr lang="en-US" dirty="0">
                <a:sym typeface="Wingdings" panose="05000000000000000000" pitchFamily="2" charset="2"/>
              </a:rPr>
              <a:t> system leadership</a:t>
            </a:r>
          </a:p>
          <a:p>
            <a:pPr marL="619197" lvl="1" indent="-342900">
              <a:buFont typeface="Arial" panose="020B0604020202020204" pitchFamily="34" charset="0"/>
              <a:buChar char="•"/>
            </a:pPr>
            <a:r>
              <a:rPr lang="en-US" dirty="0">
                <a:sym typeface="Wingdings" panose="05000000000000000000" pitchFamily="2" charset="2"/>
              </a:rPr>
              <a:t>Columbia cascade  system leadership</a:t>
            </a:r>
            <a:endParaRPr lang="en-US" dirty="0"/>
          </a:p>
          <a:p>
            <a:endParaRPr lang="en-US" dirty="0"/>
          </a:p>
        </p:txBody>
      </p:sp>
      <p:sp>
        <p:nvSpPr>
          <p:cNvPr id="4" name="Slide Number Placeholder 3"/>
          <p:cNvSpPr>
            <a:spLocks noGrp="1"/>
          </p:cNvSpPr>
          <p:nvPr>
            <p:ph type="sldNum" sz="quarter" idx="5"/>
          </p:nvPr>
        </p:nvSpPr>
        <p:spPr/>
        <p:txBody>
          <a:bodyPr/>
          <a:lstStyle/>
          <a:p>
            <a:fld id="{139F7CC1-FE84-CC49-BDB3-A37557015950}" type="slidenum">
              <a:rPr lang="en-US" smtClean="0"/>
              <a:t>58</a:t>
            </a:fld>
            <a:endParaRPr lang="en-US" dirty="0"/>
          </a:p>
        </p:txBody>
      </p:sp>
    </p:spTree>
    <p:extLst>
      <p:ext uri="{BB962C8B-B14F-4D97-AF65-F5344CB8AC3E}">
        <p14:creationId xmlns:p14="http://schemas.microsoft.com/office/powerpoint/2010/main" val="95910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Last, the connection the coaches had to behavioral health leaders– the chief of addictions and  the director social work--  was invaluable.  Our weekly meetings with these leaders throughout the trial and their support around this work helped engage clinic leadership at the start, lent the work credibility.</a:t>
            </a:r>
          </a:p>
        </p:txBody>
      </p:sp>
      <p:sp>
        <p:nvSpPr>
          <p:cNvPr id="4" name="Slide Number Placeholder 3"/>
          <p:cNvSpPr>
            <a:spLocks noGrp="1"/>
          </p:cNvSpPr>
          <p:nvPr>
            <p:ph type="sldNum" sz="quarter" idx="5"/>
          </p:nvPr>
        </p:nvSpPr>
        <p:spPr/>
        <p:txBody>
          <a:bodyPr/>
          <a:lstStyle/>
          <a:p>
            <a:fld id="{139F7CC1-FE84-CC49-BDB3-A37557015950}" type="slidenum">
              <a:rPr lang="en-US" smtClean="0"/>
              <a:t>59</a:t>
            </a:fld>
            <a:endParaRPr lang="en-US" dirty="0"/>
          </a:p>
        </p:txBody>
      </p:sp>
    </p:spTree>
    <p:extLst>
      <p:ext uri="{BB962C8B-B14F-4D97-AF65-F5344CB8AC3E}">
        <p14:creationId xmlns:p14="http://schemas.microsoft.com/office/powerpoint/2010/main" val="4639303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major benefit of this connection to our delivery system partners is that after the 6-month period of support in each clinic, practice coaches were able to hand off the support of this work to the leaders.  Our delivery system partners have taken on quarterly quality improvement PDCA cycle meetings with the primary care clinics and have continued to provide monthly performance feedback to the teams.  In addition, they’ve made larger changes integrating training for new employees during onboarding, and they’ve been leading roll-out of this care into new primary care clinics that are being added in KPWA.  This support also led to system-level changes, including increased social work resources in primary care, and additional translations of our tools into multiple languages.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139F7CC1-FE84-CC49-BDB3-A37557015950}" type="slidenum">
              <a:rPr lang="en-US" smtClean="0"/>
              <a:t>60</a:t>
            </a:fld>
            <a:endParaRPr lang="en-US" dirty="0"/>
          </a:p>
        </p:txBody>
      </p:sp>
    </p:spTree>
    <p:extLst>
      <p:ext uri="{BB962C8B-B14F-4D97-AF65-F5344CB8AC3E}">
        <p14:creationId xmlns:p14="http://schemas.microsoft.com/office/powerpoint/2010/main" val="34771245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6297" lvl="1" indent="0">
              <a:buFont typeface="Arial" panose="020B0604020202020204" pitchFamily="34" charset="0"/>
              <a:buNone/>
            </a:pPr>
            <a:r>
              <a:rPr lang="en-US" dirty="0"/>
              <a:t>In 2018, as active implementation of SPARC in the context of Behavioral Health Integration was winding down, providers ranked behavioral health integration in the top 5 of 21 primary care investments to improve patient experience, quality of care, decrease costs, and  improve provider experience.  </a:t>
            </a:r>
          </a:p>
          <a:p>
            <a:pPr marL="276297" lvl="1" indent="0">
              <a:buFont typeface="Arial" panose="020B0604020202020204" pitchFamily="34" charset="0"/>
              <a:buNone/>
            </a:pPr>
            <a:endParaRPr lang="en-US" dirty="0"/>
          </a:p>
          <a:p>
            <a:pPr marL="4763" lvl="1" indent="0">
              <a:spcAft>
                <a:spcPts val="600"/>
              </a:spcAft>
              <a:buNone/>
            </a:pPr>
            <a:r>
              <a:rPr lang="en-US" dirty="0"/>
              <a:t>PC clinician perceptions</a:t>
            </a:r>
          </a:p>
          <a:p>
            <a:pPr marL="347663" lvl="1" indent="-342900">
              <a:spcAft>
                <a:spcPts val="600"/>
              </a:spcAft>
              <a:buFont typeface="Wingdings" panose="05000000000000000000" pitchFamily="2" charset="2"/>
              <a:buChar char="§"/>
            </a:pPr>
            <a:r>
              <a:rPr lang="en-US" dirty="0"/>
              <a:t>July-August 2018</a:t>
            </a:r>
          </a:p>
          <a:p>
            <a:pPr marL="347663" lvl="1" indent="-342900">
              <a:spcAft>
                <a:spcPts val="600"/>
              </a:spcAft>
              <a:buFont typeface="Wingdings" panose="05000000000000000000" pitchFamily="2" charset="2"/>
              <a:buChar char="§"/>
            </a:pPr>
            <a:r>
              <a:rPr lang="en-US" dirty="0"/>
              <a:t>PC providers survey: 21 “PC investments” </a:t>
            </a:r>
          </a:p>
          <a:p>
            <a:pPr marL="347663" lvl="1" indent="-342900">
              <a:spcAft>
                <a:spcPts val="600"/>
              </a:spcAft>
              <a:buFont typeface="Wingdings" panose="05000000000000000000" pitchFamily="2" charset="2"/>
              <a:buChar char="§"/>
            </a:pPr>
            <a:r>
              <a:rPr lang="en-US" dirty="0"/>
              <a:t>130/435 (30%) responded</a:t>
            </a:r>
          </a:p>
          <a:p>
            <a:pPr marL="347663" lvl="1" indent="-342900">
              <a:spcAft>
                <a:spcPts val="600"/>
              </a:spcAft>
              <a:buFont typeface="Wingdings" panose="05000000000000000000" pitchFamily="2" charset="2"/>
              <a:buChar char="§"/>
            </a:pPr>
            <a:r>
              <a:rPr lang="en-US" dirty="0"/>
              <a:t>Behavioral Health Integration in the top 5</a:t>
            </a:r>
          </a:p>
          <a:p>
            <a:pPr marL="611188" lvl="2" indent="-266700">
              <a:spcAft>
                <a:spcPts val="600"/>
              </a:spcAft>
              <a:buFont typeface="Wingdings" panose="05000000000000000000" pitchFamily="2" charset="2"/>
              <a:buChar char="ü"/>
            </a:pPr>
            <a:r>
              <a:rPr lang="en-US" dirty="0"/>
              <a:t>Impact on patient experience: 2</a:t>
            </a:r>
            <a:r>
              <a:rPr lang="en-US" baseline="30000" dirty="0"/>
              <a:t>nd</a:t>
            </a:r>
            <a:r>
              <a:rPr lang="en-US" dirty="0"/>
              <a:t> (44%)</a:t>
            </a:r>
          </a:p>
          <a:p>
            <a:pPr marL="611188" lvl="2" indent="-266700">
              <a:spcAft>
                <a:spcPts val="600"/>
              </a:spcAft>
              <a:buFont typeface="Wingdings" panose="05000000000000000000" pitchFamily="2" charset="2"/>
              <a:buChar char="ü"/>
            </a:pPr>
            <a:r>
              <a:rPr lang="en-US" dirty="0"/>
              <a:t>Impact on provider experience: 5</a:t>
            </a:r>
            <a:r>
              <a:rPr lang="en-US" baseline="30000" dirty="0"/>
              <a:t>th</a:t>
            </a:r>
            <a:r>
              <a:rPr lang="en-US" dirty="0"/>
              <a:t> (27%)</a:t>
            </a:r>
          </a:p>
          <a:p>
            <a:pPr marL="611188" lvl="2" indent="-266700">
              <a:spcAft>
                <a:spcPts val="600"/>
              </a:spcAft>
              <a:buFont typeface="Wingdings" panose="05000000000000000000" pitchFamily="2" charset="2"/>
              <a:buChar char="ü"/>
            </a:pPr>
            <a:r>
              <a:rPr lang="en-US" dirty="0"/>
              <a:t>Improved quality: 3</a:t>
            </a:r>
            <a:r>
              <a:rPr lang="en-US" baseline="30000" dirty="0"/>
              <a:t>rd</a:t>
            </a:r>
            <a:r>
              <a:rPr lang="en-US" dirty="0"/>
              <a:t> (38%)</a:t>
            </a:r>
          </a:p>
          <a:p>
            <a:pPr marL="611188" lvl="2" indent="-266700">
              <a:spcAft>
                <a:spcPts val="600"/>
              </a:spcAft>
              <a:buFont typeface="Wingdings" panose="05000000000000000000" pitchFamily="2" charset="2"/>
              <a:buChar char="ü"/>
            </a:pPr>
            <a:r>
              <a:rPr lang="en-US" dirty="0"/>
              <a:t>Decreased costs: 4</a:t>
            </a:r>
            <a:r>
              <a:rPr lang="en-US" baseline="30000" dirty="0"/>
              <a:t>th</a:t>
            </a:r>
            <a:r>
              <a:rPr lang="en-US" dirty="0"/>
              <a:t> (17%) </a:t>
            </a:r>
          </a:p>
          <a:p>
            <a:endParaRPr lang="en-US" dirty="0"/>
          </a:p>
        </p:txBody>
      </p:sp>
      <p:sp>
        <p:nvSpPr>
          <p:cNvPr id="4" name="Slide Number Placeholder 3"/>
          <p:cNvSpPr>
            <a:spLocks noGrp="1"/>
          </p:cNvSpPr>
          <p:nvPr>
            <p:ph type="sldNum" sz="quarter" idx="10"/>
          </p:nvPr>
        </p:nvSpPr>
        <p:spPr/>
        <p:txBody>
          <a:bodyPr/>
          <a:lstStyle/>
          <a:p>
            <a:pPr marL="0" marR="0" lvl="0" indent="0" algn="r" defTabSz="457159" rtl="0" eaLnBrk="1" fontAlgn="auto" latinLnBrk="0" hangingPunct="1">
              <a:lnSpc>
                <a:spcPct val="100000"/>
              </a:lnSpc>
              <a:spcBef>
                <a:spcPts val="0"/>
              </a:spcBef>
              <a:spcAft>
                <a:spcPts val="0"/>
              </a:spcAft>
              <a:buClrTx/>
              <a:buSzTx/>
              <a:buFontTx/>
              <a:buNone/>
              <a:tabLst/>
              <a:defRPr/>
            </a:pPr>
            <a:fld id="{B465681C-ACBD-6F40-B006-2DEC7E88A61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59"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15498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Nearing the end of our trial, the response from our clinic teams had changed.  At the end of active implementation support, we heard providers, clinic support staff, and leaders telling us: </a:t>
            </a:r>
          </a:p>
        </p:txBody>
      </p:sp>
      <p:sp>
        <p:nvSpPr>
          <p:cNvPr id="4" name="Slide Number Placeholder 3"/>
          <p:cNvSpPr>
            <a:spLocks noGrp="1"/>
          </p:cNvSpPr>
          <p:nvPr>
            <p:ph type="sldNum" sz="quarter" idx="10"/>
          </p:nvPr>
        </p:nvSpPr>
        <p:spPr/>
        <p:txBody>
          <a:bodyPr/>
          <a:lstStyle/>
          <a:p>
            <a:pPr marL="0" marR="0" lvl="0" indent="0" algn="r" defTabSz="457159" rtl="0" eaLnBrk="1" fontAlgn="auto" latinLnBrk="0" hangingPunct="1">
              <a:lnSpc>
                <a:spcPct val="100000"/>
              </a:lnSpc>
              <a:spcBef>
                <a:spcPts val="0"/>
              </a:spcBef>
              <a:spcAft>
                <a:spcPts val="0"/>
              </a:spcAft>
              <a:buClrTx/>
              <a:buSzTx/>
              <a:buFontTx/>
              <a:buNone/>
              <a:tabLst/>
              <a:defRPr/>
            </a:pPr>
            <a:fld id="{B465681C-ACBD-6F40-B006-2DEC7E88A61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59"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39367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712788"/>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159" rtl="0" eaLnBrk="1" fontAlgn="auto" latinLnBrk="0" hangingPunct="1">
              <a:lnSpc>
                <a:spcPct val="100000"/>
              </a:lnSpc>
              <a:spcBef>
                <a:spcPts val="0"/>
              </a:spcBef>
              <a:spcAft>
                <a:spcPts val="0"/>
              </a:spcAft>
              <a:buClrTx/>
              <a:buSzTx/>
              <a:buFontTx/>
              <a:buNone/>
              <a:tabLst/>
              <a:defRPr/>
            </a:pPr>
            <a:fld id="{A715AD9C-0B0B-BD4E-B7B6-4A33D24DF9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59"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85324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trial took place in Kaiser Permanente Washington from January 2015  through July 2018.  Implementation strategies included practice coaching, electronic health record (EHR) clinical decision support, and performance monitoring and feedback to local implementation teams.  The sample included all patients seen for primary care across 25  sites during the study period . All measures relied on secondary data from EHR or insurance claims. The main outcome measure for prevention was documented brief intervention (BI) within 14 days of a positive AUDIT-C screen. Natural language processing and procedure codes were used to identify documented BI. The main outcome measure for AUD treatment was initiation and engagement in treatment, defined based on the US National Committee of Quality Assurance Healthcare Effectiveness Dataset Information System measures , requiring a visit with  an AUD diagnosis within 14 days of initial diagnosis, with 2 more visits in the next 30 days . Analyses were conducted consistent with CONSORT for cluster-randomized trials (including intention to treat). We used general linear mixed models accounting for correlation of measures in the same person or site, adjusted for age, gender, race, ethnicity,  ETC.</a:t>
            </a:r>
          </a:p>
          <a:p>
            <a:r>
              <a:rPr lang="en-US" sz="1200" kern="1200" dirty="0">
                <a:solidFill>
                  <a:schemeClr val="tx1"/>
                </a:solidFill>
                <a:effectLst/>
                <a:latin typeface="+mn-lt"/>
                <a:ea typeface="+mn-ea"/>
                <a:cs typeface="+mn-cs"/>
              </a:rPr>
              <a:t> Edit if results are only 22 randomized </a:t>
            </a:r>
            <a:r>
              <a:rPr lang="en-US" sz="1200" kern="1200" dirty="0" err="1">
                <a:solidFill>
                  <a:schemeClr val="tx1"/>
                </a:solidFill>
                <a:effectLst/>
                <a:latin typeface="+mn-lt"/>
                <a:ea typeface="+mn-ea"/>
                <a:cs typeface="+mn-cs"/>
              </a:rPr>
              <a:t>clinisc</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22?</a:t>
            </a:r>
          </a:p>
          <a:p>
            <a:r>
              <a:rPr lang="en-US" sz="1200" kern="1200" dirty="0">
                <a:solidFill>
                  <a:schemeClr val="tx1"/>
                </a:solidFill>
                <a:effectLst/>
                <a:latin typeface="+mn-lt"/>
                <a:ea typeface="+mn-ea"/>
                <a:cs typeface="+mn-cs"/>
              </a:rPr>
              <a:t> Delete?</a:t>
            </a:r>
          </a:p>
          <a:p>
            <a:r>
              <a:rPr lang="en-US" sz="1200" kern="1200" dirty="0">
                <a:solidFill>
                  <a:schemeClr val="tx1"/>
                </a:solidFill>
                <a:effectLst/>
                <a:latin typeface="+mn-lt"/>
                <a:ea typeface="+mn-ea"/>
                <a:cs typeface="+mn-cs"/>
              </a:rPr>
              <a:t> Delete this whole citation/source clause, not strictly necessary?  </a:t>
            </a:r>
          </a:p>
          <a:p>
            <a:r>
              <a:rPr lang="en-US" sz="1200" kern="1200" dirty="0">
                <a:solidFill>
                  <a:schemeClr val="tx1"/>
                </a:solidFill>
                <a:effectLst/>
                <a:latin typeface="+mn-lt"/>
                <a:ea typeface="+mn-ea"/>
                <a:cs typeface="+mn-cs"/>
              </a:rPr>
              <a:t>Or if required to keep source, (and I know this is sacrilegious) shorten to some combo such as:</a:t>
            </a:r>
          </a:p>
          <a:p>
            <a:r>
              <a:rPr lang="en-US" sz="1200" kern="1200" dirty="0">
                <a:solidFill>
                  <a:schemeClr val="tx1"/>
                </a:solidFill>
                <a:effectLst/>
                <a:latin typeface="+mn-lt"/>
                <a:ea typeface="+mn-ea"/>
                <a:cs typeface="+mn-cs"/>
              </a:rPr>
              <a:t>US National Committee of Quality Assurance measures (skips HEDIS)</a:t>
            </a:r>
          </a:p>
          <a:p>
            <a:r>
              <a:rPr lang="en-US" sz="1200" kern="1200" dirty="0">
                <a:solidFill>
                  <a:schemeClr val="tx1"/>
                </a:solidFill>
                <a:effectLst/>
                <a:latin typeface="+mn-lt"/>
                <a:ea typeface="+mn-ea"/>
                <a:cs typeface="+mn-cs"/>
              </a:rPr>
              <a:t>US Healthcare Effectiveness Dataset Information System (skip NCQA)</a:t>
            </a:r>
          </a:p>
          <a:p>
            <a:r>
              <a:rPr lang="en-US" sz="1200" kern="1200" dirty="0">
                <a:solidFill>
                  <a:schemeClr val="tx1"/>
                </a:solidFill>
                <a:effectLst/>
                <a:latin typeface="+mn-lt"/>
                <a:ea typeface="+mn-ea"/>
                <a:cs typeface="+mn-cs"/>
              </a:rPr>
              <a:t> Should this be ‘for’?  I’m not sure what is meant by ‘requiring a visit with an AUD diagnosis’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Or delete/shorten! </a:t>
            </a:r>
            <a:r>
              <a:rPr lang="en-US" sz="1200" kern="1200" dirty="0">
                <a:solidFill>
                  <a:schemeClr val="tx1"/>
                </a:solidFill>
                <a:effectLst/>
                <a:latin typeface="+mn-lt"/>
                <a:ea typeface="+mn-ea"/>
                <a:cs typeface="+mn-cs"/>
                <a:sym typeface="Segoe UI Emoji" panose="020B0502040204020203" pitchFamily="34" charset="0"/>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“requiring a visit within 14 days of initial AUD diagnosis”</a:t>
            </a:r>
          </a:p>
          <a:p>
            <a:r>
              <a:rPr lang="en-US" sz="1200" kern="1200" dirty="0">
                <a:solidFill>
                  <a:schemeClr val="tx1"/>
                </a:solidFill>
                <a:effectLst/>
                <a:latin typeface="+mn-lt"/>
                <a:ea typeface="+mn-ea"/>
                <a:cs typeface="+mn-cs"/>
              </a:rPr>
              <a:t> May not fit</a:t>
            </a:r>
          </a:p>
          <a:p>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65</a:t>
            </a:fld>
            <a:endParaRPr lang="en-US"/>
          </a:p>
        </p:txBody>
      </p:sp>
    </p:spTree>
    <p:extLst>
      <p:ext uri="{BB962C8B-B14F-4D97-AF65-F5344CB8AC3E}">
        <p14:creationId xmlns:p14="http://schemas.microsoft.com/office/powerpoint/2010/main" val="2081348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SPARC trial had two main aims.  The first was to increase the proportion of primary care patients who have unhealthy alcohol use identified and brief intervention offered.  The second aim was to increase the proportion of primary care patients who have an alcohol use disorder recognized and are engaged in alcohol-related care , as defined by the National Committee for Quality Assurance (or NCQA), an organization that develops quality measures for health systems.</a:t>
            </a:r>
          </a:p>
        </p:txBody>
      </p:sp>
      <p:sp>
        <p:nvSpPr>
          <p:cNvPr id="4" name="Slide Number Placeholder 3"/>
          <p:cNvSpPr>
            <a:spLocks noGrp="1"/>
          </p:cNvSpPr>
          <p:nvPr>
            <p:ph type="sldNum" sz="quarter" idx="5"/>
          </p:nvPr>
        </p:nvSpPr>
        <p:spPr/>
        <p:txBody>
          <a:bodyPr/>
          <a:lstStyle/>
          <a:p>
            <a:fld id="{B465681C-ACBD-6F40-B006-2DEC7E88A615}" type="slidenum">
              <a:rPr lang="en-US" smtClean="0"/>
              <a:t>6</a:t>
            </a:fld>
            <a:endParaRPr lang="en-US"/>
          </a:p>
        </p:txBody>
      </p:sp>
    </p:spTree>
    <p:extLst>
      <p:ext uri="{BB962C8B-B14F-4D97-AF65-F5344CB8AC3E}">
        <p14:creationId xmlns:p14="http://schemas.microsoft.com/office/powerpoint/2010/main" val="40628478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trial took place in Kaiser Permanente Washington from January 2015  through July 2018.  Implementation strategies included practice coaching, electronic health record (EHR) clinical decision support, and performance monitoring and feedback to local implementation teams.  The sample included all patients seen for primary care across 25  sites during the study period . All measures relied on secondary data from EHR or insurance claims. The main outcome measure for prevention was documented brief intervention (BI) within 14 days of a positive AUDIT-C screen. Natural language processing and procedure codes were used to identify documented BI. The main outcome measure for AUD treatment was initiation and engagement in treatment, defined based on the US National Committee of Quality Assurance Healthcare Effectiveness Dataset Information System measures , requiring a visit with  an AUD diagnosis within 14 days of initial diagnosis, with 2 more visits in the next 30 days . Analyses were conducted consistent with CONSORT for cluster-randomized trials (including intention to treat). We used general linear mixed models accounting for correlation of measures in the same person or site, adjusted for age, gender, race, ethnicity,  ETC.</a:t>
            </a:r>
          </a:p>
          <a:p>
            <a:r>
              <a:rPr lang="en-US" sz="1200" kern="1200" dirty="0">
                <a:solidFill>
                  <a:schemeClr val="tx1"/>
                </a:solidFill>
                <a:effectLst/>
                <a:latin typeface="+mn-lt"/>
                <a:ea typeface="+mn-ea"/>
                <a:cs typeface="+mn-cs"/>
              </a:rPr>
              <a:t> Edit if results are only 22 randomized </a:t>
            </a:r>
            <a:r>
              <a:rPr lang="en-US" sz="1200" kern="1200" dirty="0" err="1">
                <a:solidFill>
                  <a:schemeClr val="tx1"/>
                </a:solidFill>
                <a:effectLst/>
                <a:latin typeface="+mn-lt"/>
                <a:ea typeface="+mn-ea"/>
                <a:cs typeface="+mn-cs"/>
              </a:rPr>
              <a:t>clinisc</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22?</a:t>
            </a:r>
          </a:p>
          <a:p>
            <a:r>
              <a:rPr lang="en-US" sz="1200" kern="1200" dirty="0">
                <a:solidFill>
                  <a:schemeClr val="tx1"/>
                </a:solidFill>
                <a:effectLst/>
                <a:latin typeface="+mn-lt"/>
                <a:ea typeface="+mn-ea"/>
                <a:cs typeface="+mn-cs"/>
              </a:rPr>
              <a:t> Delete?</a:t>
            </a:r>
          </a:p>
          <a:p>
            <a:r>
              <a:rPr lang="en-US" sz="1200" kern="1200" dirty="0">
                <a:solidFill>
                  <a:schemeClr val="tx1"/>
                </a:solidFill>
                <a:effectLst/>
                <a:latin typeface="+mn-lt"/>
                <a:ea typeface="+mn-ea"/>
                <a:cs typeface="+mn-cs"/>
              </a:rPr>
              <a:t> Delete this whole citation/source clause, not strictly necessary?  </a:t>
            </a:r>
          </a:p>
          <a:p>
            <a:r>
              <a:rPr lang="en-US" sz="1200" kern="1200" dirty="0">
                <a:solidFill>
                  <a:schemeClr val="tx1"/>
                </a:solidFill>
                <a:effectLst/>
                <a:latin typeface="+mn-lt"/>
                <a:ea typeface="+mn-ea"/>
                <a:cs typeface="+mn-cs"/>
              </a:rPr>
              <a:t>Or if required to keep source, (and I know this is sacrilegious) shorten to some combo such as:</a:t>
            </a:r>
          </a:p>
          <a:p>
            <a:r>
              <a:rPr lang="en-US" sz="1200" kern="1200" dirty="0">
                <a:solidFill>
                  <a:schemeClr val="tx1"/>
                </a:solidFill>
                <a:effectLst/>
                <a:latin typeface="+mn-lt"/>
                <a:ea typeface="+mn-ea"/>
                <a:cs typeface="+mn-cs"/>
              </a:rPr>
              <a:t>US National Committee of Quality Assurance measures (skips HEDIS)</a:t>
            </a:r>
          </a:p>
          <a:p>
            <a:r>
              <a:rPr lang="en-US" sz="1200" kern="1200" dirty="0">
                <a:solidFill>
                  <a:schemeClr val="tx1"/>
                </a:solidFill>
                <a:effectLst/>
                <a:latin typeface="+mn-lt"/>
                <a:ea typeface="+mn-ea"/>
                <a:cs typeface="+mn-cs"/>
              </a:rPr>
              <a:t>US Healthcare Effectiveness Dataset Information System (skip NCQA)</a:t>
            </a:r>
          </a:p>
          <a:p>
            <a:r>
              <a:rPr lang="en-US" sz="1200" kern="1200" dirty="0">
                <a:solidFill>
                  <a:schemeClr val="tx1"/>
                </a:solidFill>
                <a:effectLst/>
                <a:latin typeface="+mn-lt"/>
                <a:ea typeface="+mn-ea"/>
                <a:cs typeface="+mn-cs"/>
              </a:rPr>
              <a:t> Should this be ‘for’?  I’m not sure what is meant by ‘requiring a visit with an AUD diagnosis’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Or delete/shorten! </a:t>
            </a:r>
            <a:r>
              <a:rPr lang="en-US" sz="1200" kern="1200" dirty="0">
                <a:solidFill>
                  <a:schemeClr val="tx1"/>
                </a:solidFill>
                <a:effectLst/>
                <a:latin typeface="+mn-lt"/>
                <a:ea typeface="+mn-ea"/>
                <a:cs typeface="+mn-cs"/>
                <a:sym typeface="Segoe UI Emoji" panose="020B0502040204020203" pitchFamily="34" charset="0"/>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“requiring a visit within 14 days of initial AUD diagnosis”</a:t>
            </a:r>
          </a:p>
          <a:p>
            <a:r>
              <a:rPr lang="en-US" sz="1200" kern="1200" dirty="0">
                <a:solidFill>
                  <a:schemeClr val="tx1"/>
                </a:solidFill>
                <a:effectLst/>
                <a:latin typeface="+mn-lt"/>
                <a:ea typeface="+mn-ea"/>
                <a:cs typeface="+mn-cs"/>
              </a:rPr>
              <a:t> May not fit</a:t>
            </a:r>
          </a:p>
          <a:p>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70</a:t>
            </a:fld>
            <a:endParaRPr lang="en-US"/>
          </a:p>
        </p:txBody>
      </p:sp>
    </p:spTree>
    <p:extLst>
      <p:ext uri="{BB962C8B-B14F-4D97-AF65-F5344CB8AC3E}">
        <p14:creationId xmlns:p14="http://schemas.microsoft.com/office/powerpoint/2010/main" val="3538020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trial took place in Kaiser Permanente Washington from January 2015  through July 2018.  Implementation strategies included practice coaching, electronic health record (EHR) clinical decision support, and performance monitoring and feedback to local implementation teams.  The sample included all patients seen for primary care across 25  sites during the study period . All measures relied on secondary data from EHR or insurance claims. The main outcome measure for prevention was documented brief intervention (BI) within 14 days of a positive AUDIT-C screen. Natural language processing and procedure codes were used to identify documented BI. The main outcome measure for AUD treatment was initiation and engagement in treatment, defined based on the US National Committee of Quality Assurance Healthcare Effectiveness Dataset Information System measures , requiring a visit with  an AUD diagnosis within 14 days of initial diagnosis, with 2 more visits in the next 30 days . Analyses were conducted consistent with CONSORT for cluster-randomized trials (including intention to treat). We used general linear mixed models accounting for correlation of measures in the same person or site, adjusted for age, gender, race, ethnicity,  ETC.</a:t>
            </a:r>
          </a:p>
          <a:p>
            <a:r>
              <a:rPr lang="en-US" sz="1200" kern="1200" dirty="0">
                <a:solidFill>
                  <a:schemeClr val="tx1"/>
                </a:solidFill>
                <a:effectLst/>
                <a:latin typeface="+mn-lt"/>
                <a:ea typeface="+mn-ea"/>
                <a:cs typeface="+mn-cs"/>
              </a:rPr>
              <a:t> Edit if results are only 22 randomized </a:t>
            </a:r>
            <a:r>
              <a:rPr lang="en-US" sz="1200" kern="1200" dirty="0" err="1">
                <a:solidFill>
                  <a:schemeClr val="tx1"/>
                </a:solidFill>
                <a:effectLst/>
                <a:latin typeface="+mn-lt"/>
                <a:ea typeface="+mn-ea"/>
                <a:cs typeface="+mn-cs"/>
              </a:rPr>
              <a:t>clinisc</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22?</a:t>
            </a:r>
          </a:p>
          <a:p>
            <a:r>
              <a:rPr lang="en-US" sz="1200" kern="1200" dirty="0">
                <a:solidFill>
                  <a:schemeClr val="tx1"/>
                </a:solidFill>
                <a:effectLst/>
                <a:latin typeface="+mn-lt"/>
                <a:ea typeface="+mn-ea"/>
                <a:cs typeface="+mn-cs"/>
              </a:rPr>
              <a:t> Delete?</a:t>
            </a:r>
          </a:p>
          <a:p>
            <a:r>
              <a:rPr lang="en-US" sz="1200" kern="1200" dirty="0">
                <a:solidFill>
                  <a:schemeClr val="tx1"/>
                </a:solidFill>
                <a:effectLst/>
                <a:latin typeface="+mn-lt"/>
                <a:ea typeface="+mn-ea"/>
                <a:cs typeface="+mn-cs"/>
              </a:rPr>
              <a:t> Delete this whole citation/source clause, not strictly necessary?  </a:t>
            </a:r>
          </a:p>
          <a:p>
            <a:r>
              <a:rPr lang="en-US" sz="1200" kern="1200" dirty="0">
                <a:solidFill>
                  <a:schemeClr val="tx1"/>
                </a:solidFill>
                <a:effectLst/>
                <a:latin typeface="+mn-lt"/>
                <a:ea typeface="+mn-ea"/>
                <a:cs typeface="+mn-cs"/>
              </a:rPr>
              <a:t>Or if required to keep source, (and I know this is sacrilegious) shorten to some combo such as:</a:t>
            </a:r>
          </a:p>
          <a:p>
            <a:r>
              <a:rPr lang="en-US" sz="1200" kern="1200" dirty="0">
                <a:solidFill>
                  <a:schemeClr val="tx1"/>
                </a:solidFill>
                <a:effectLst/>
                <a:latin typeface="+mn-lt"/>
                <a:ea typeface="+mn-ea"/>
                <a:cs typeface="+mn-cs"/>
              </a:rPr>
              <a:t>US National Committee of Quality Assurance measures (skips HEDIS)</a:t>
            </a:r>
          </a:p>
          <a:p>
            <a:r>
              <a:rPr lang="en-US" sz="1200" kern="1200" dirty="0">
                <a:solidFill>
                  <a:schemeClr val="tx1"/>
                </a:solidFill>
                <a:effectLst/>
                <a:latin typeface="+mn-lt"/>
                <a:ea typeface="+mn-ea"/>
                <a:cs typeface="+mn-cs"/>
              </a:rPr>
              <a:t>US Healthcare Effectiveness Dataset Information System (skip NCQA)</a:t>
            </a:r>
          </a:p>
          <a:p>
            <a:r>
              <a:rPr lang="en-US" sz="1200" kern="1200" dirty="0">
                <a:solidFill>
                  <a:schemeClr val="tx1"/>
                </a:solidFill>
                <a:effectLst/>
                <a:latin typeface="+mn-lt"/>
                <a:ea typeface="+mn-ea"/>
                <a:cs typeface="+mn-cs"/>
              </a:rPr>
              <a:t> Should this be ‘for’?  I’m not sure what is meant by ‘requiring a visit with an AUD diagnosis’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Or delete/shorten! </a:t>
            </a:r>
            <a:r>
              <a:rPr lang="en-US" sz="1200" kern="1200" dirty="0">
                <a:solidFill>
                  <a:schemeClr val="tx1"/>
                </a:solidFill>
                <a:effectLst/>
                <a:latin typeface="+mn-lt"/>
                <a:ea typeface="+mn-ea"/>
                <a:cs typeface="+mn-cs"/>
                <a:sym typeface="Segoe UI Emoji" panose="020B0502040204020203" pitchFamily="34" charset="0"/>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“requiring a visit within 14 days of initial AUD diagnosis”</a:t>
            </a:r>
          </a:p>
          <a:p>
            <a:r>
              <a:rPr lang="en-US" sz="1200" kern="1200" dirty="0">
                <a:solidFill>
                  <a:schemeClr val="tx1"/>
                </a:solidFill>
                <a:effectLst/>
                <a:latin typeface="+mn-lt"/>
                <a:ea typeface="+mn-ea"/>
                <a:cs typeface="+mn-cs"/>
              </a:rPr>
              <a:t> May not fit</a:t>
            </a:r>
          </a:p>
          <a:p>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71</a:t>
            </a:fld>
            <a:endParaRPr lang="en-US"/>
          </a:p>
        </p:txBody>
      </p:sp>
    </p:spTree>
    <p:extLst>
      <p:ext uri="{BB962C8B-B14F-4D97-AF65-F5344CB8AC3E}">
        <p14:creationId xmlns:p14="http://schemas.microsoft.com/office/powerpoint/2010/main" val="15148636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trial took place in Kaiser Permanente Washington from January 2015  through July 2018.  Implementation strategies included practice coaching, electronic health record (EHR) clinical decision support, and performance monitoring and feedback to local implementation teams.  The sample included all patients seen for primary care across 25  sites during the study period . All measures relied on secondary data from EHR or insurance claims. The main outcome measure for prevention was documented brief intervention (BI) within 14 days of a positive AUDIT-C screen. Natural language processing and procedure codes were used to identify documented BI. The main outcome measure for AUD treatment was initiation and engagement in treatment, defined based on the US National Committee of Quality Assurance Healthcare Effectiveness Dataset Information System measures , requiring a visit with  an AUD diagnosis within 14 days of initial diagnosis, with 2 more visits in the next 30 days . Analyses were conducted consistent with CONSORT for cluster-randomized trials (including intention to treat). We used general linear mixed models accounting for correlation of measures in the same person or site, adjusted for age, gender, race, ethnicity,  ETC.</a:t>
            </a:r>
          </a:p>
          <a:p>
            <a:r>
              <a:rPr lang="en-US" sz="1200" kern="1200" dirty="0">
                <a:solidFill>
                  <a:schemeClr val="tx1"/>
                </a:solidFill>
                <a:effectLst/>
                <a:latin typeface="+mn-lt"/>
                <a:ea typeface="+mn-ea"/>
                <a:cs typeface="+mn-cs"/>
              </a:rPr>
              <a:t> Edit if results are only 22 randomized </a:t>
            </a:r>
            <a:r>
              <a:rPr lang="en-US" sz="1200" kern="1200" dirty="0" err="1">
                <a:solidFill>
                  <a:schemeClr val="tx1"/>
                </a:solidFill>
                <a:effectLst/>
                <a:latin typeface="+mn-lt"/>
                <a:ea typeface="+mn-ea"/>
                <a:cs typeface="+mn-cs"/>
              </a:rPr>
              <a:t>clinisc</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22?</a:t>
            </a:r>
          </a:p>
          <a:p>
            <a:r>
              <a:rPr lang="en-US" sz="1200" kern="1200" dirty="0">
                <a:solidFill>
                  <a:schemeClr val="tx1"/>
                </a:solidFill>
                <a:effectLst/>
                <a:latin typeface="+mn-lt"/>
                <a:ea typeface="+mn-ea"/>
                <a:cs typeface="+mn-cs"/>
              </a:rPr>
              <a:t> Delete?</a:t>
            </a:r>
          </a:p>
          <a:p>
            <a:r>
              <a:rPr lang="en-US" sz="1200" kern="1200" dirty="0">
                <a:solidFill>
                  <a:schemeClr val="tx1"/>
                </a:solidFill>
                <a:effectLst/>
                <a:latin typeface="+mn-lt"/>
                <a:ea typeface="+mn-ea"/>
                <a:cs typeface="+mn-cs"/>
              </a:rPr>
              <a:t> Delete this whole citation/source clause, not strictly necessary?  </a:t>
            </a:r>
          </a:p>
          <a:p>
            <a:r>
              <a:rPr lang="en-US" sz="1200" kern="1200" dirty="0">
                <a:solidFill>
                  <a:schemeClr val="tx1"/>
                </a:solidFill>
                <a:effectLst/>
                <a:latin typeface="+mn-lt"/>
                <a:ea typeface="+mn-ea"/>
                <a:cs typeface="+mn-cs"/>
              </a:rPr>
              <a:t>Or if required to keep source, (and I know this is sacrilegious) shorten to some combo such as:</a:t>
            </a:r>
          </a:p>
          <a:p>
            <a:r>
              <a:rPr lang="en-US" sz="1200" kern="1200" dirty="0">
                <a:solidFill>
                  <a:schemeClr val="tx1"/>
                </a:solidFill>
                <a:effectLst/>
                <a:latin typeface="+mn-lt"/>
                <a:ea typeface="+mn-ea"/>
                <a:cs typeface="+mn-cs"/>
              </a:rPr>
              <a:t>US National Committee of Quality Assurance measures (skips HEDIS)</a:t>
            </a:r>
          </a:p>
          <a:p>
            <a:r>
              <a:rPr lang="en-US" sz="1200" kern="1200" dirty="0">
                <a:solidFill>
                  <a:schemeClr val="tx1"/>
                </a:solidFill>
                <a:effectLst/>
                <a:latin typeface="+mn-lt"/>
                <a:ea typeface="+mn-ea"/>
                <a:cs typeface="+mn-cs"/>
              </a:rPr>
              <a:t>US Healthcare Effectiveness Dataset Information System (skip NCQA)</a:t>
            </a:r>
          </a:p>
          <a:p>
            <a:r>
              <a:rPr lang="en-US" sz="1200" kern="1200" dirty="0">
                <a:solidFill>
                  <a:schemeClr val="tx1"/>
                </a:solidFill>
                <a:effectLst/>
                <a:latin typeface="+mn-lt"/>
                <a:ea typeface="+mn-ea"/>
                <a:cs typeface="+mn-cs"/>
              </a:rPr>
              <a:t> Should this be ‘for’?  I’m not sure what is meant by ‘requiring a visit with an AUD diagnosis’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Or delete/shorten! </a:t>
            </a:r>
            <a:r>
              <a:rPr lang="en-US" sz="1200" kern="1200" dirty="0">
                <a:solidFill>
                  <a:schemeClr val="tx1"/>
                </a:solidFill>
                <a:effectLst/>
                <a:latin typeface="+mn-lt"/>
                <a:ea typeface="+mn-ea"/>
                <a:cs typeface="+mn-cs"/>
                <a:sym typeface="Segoe UI Emoji" panose="020B0502040204020203" pitchFamily="34" charset="0"/>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“requiring a visit within 14 days of initial AUD diagnosis”</a:t>
            </a:r>
          </a:p>
          <a:p>
            <a:r>
              <a:rPr lang="en-US" sz="1200" kern="1200" dirty="0">
                <a:solidFill>
                  <a:schemeClr val="tx1"/>
                </a:solidFill>
                <a:effectLst/>
                <a:latin typeface="+mn-lt"/>
                <a:ea typeface="+mn-ea"/>
                <a:cs typeface="+mn-cs"/>
              </a:rPr>
              <a:t> May not fit</a:t>
            </a:r>
          </a:p>
          <a:p>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72</a:t>
            </a:fld>
            <a:endParaRPr lang="en-US"/>
          </a:p>
        </p:txBody>
      </p:sp>
    </p:spTree>
    <p:extLst>
      <p:ext uri="{BB962C8B-B14F-4D97-AF65-F5344CB8AC3E}">
        <p14:creationId xmlns:p14="http://schemas.microsoft.com/office/powerpoint/2010/main" val="18875715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US National Committee of Quality Assurance Healthcare Effectiveness Dataset Information System measures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requiring a visit with  an AUD diagnosis within 14 days of initial diagnosis, with 2 more visits in the next 30 days .  22?</a:t>
            </a:r>
          </a:p>
          <a:p>
            <a:r>
              <a:rPr lang="en-US" sz="1200" kern="1200" dirty="0">
                <a:solidFill>
                  <a:schemeClr val="tx1"/>
                </a:solidFill>
                <a:effectLst/>
                <a:latin typeface="+mn-lt"/>
                <a:ea typeface="+mn-ea"/>
                <a:cs typeface="+mn-cs"/>
              </a:rPr>
              <a:t> Delete?</a:t>
            </a:r>
          </a:p>
          <a:p>
            <a:r>
              <a:rPr lang="en-US" sz="1200" kern="1200" dirty="0">
                <a:solidFill>
                  <a:schemeClr val="tx1"/>
                </a:solidFill>
                <a:effectLst/>
                <a:latin typeface="+mn-lt"/>
                <a:ea typeface="+mn-ea"/>
                <a:cs typeface="+mn-cs"/>
              </a:rPr>
              <a:t> Delete this whole citation/source clause, not strictly necessary?  </a:t>
            </a:r>
          </a:p>
          <a:p>
            <a:r>
              <a:rPr lang="en-US" sz="1200" kern="1200" dirty="0">
                <a:solidFill>
                  <a:schemeClr val="tx1"/>
                </a:solidFill>
                <a:effectLst/>
                <a:latin typeface="+mn-lt"/>
                <a:ea typeface="+mn-ea"/>
                <a:cs typeface="+mn-cs"/>
              </a:rPr>
              <a:t>Or if required to keep source, (and I know this is sacrilegious) shorten to some combo such as:</a:t>
            </a:r>
          </a:p>
          <a:p>
            <a:r>
              <a:rPr lang="en-US" sz="1200" kern="1200" dirty="0">
                <a:solidFill>
                  <a:schemeClr val="tx1"/>
                </a:solidFill>
                <a:effectLst/>
                <a:latin typeface="+mn-lt"/>
                <a:ea typeface="+mn-ea"/>
                <a:cs typeface="+mn-cs"/>
              </a:rPr>
              <a:t>US National Committee of Quality Assurance measures (skips HEDIS)</a:t>
            </a:r>
          </a:p>
          <a:p>
            <a:r>
              <a:rPr lang="en-US" sz="1200" kern="1200" dirty="0">
                <a:solidFill>
                  <a:schemeClr val="tx1"/>
                </a:solidFill>
                <a:effectLst/>
                <a:latin typeface="+mn-lt"/>
                <a:ea typeface="+mn-ea"/>
                <a:cs typeface="+mn-cs"/>
              </a:rPr>
              <a:t>US Healthcare Effectiveness Dataset Information System (skip NCQA)</a:t>
            </a:r>
          </a:p>
          <a:p>
            <a:r>
              <a:rPr lang="en-US" sz="1200" kern="1200" dirty="0">
                <a:solidFill>
                  <a:schemeClr val="tx1"/>
                </a:solidFill>
                <a:effectLst/>
                <a:latin typeface="+mn-lt"/>
                <a:ea typeface="+mn-ea"/>
                <a:cs typeface="+mn-cs"/>
              </a:rPr>
              <a:t> Should this be ‘for’?  I’m not sure what is meant by ‘requiring a visit with an AUD diagnosis’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Or delete/shorten! </a:t>
            </a:r>
            <a:r>
              <a:rPr lang="en-US" sz="1200" kern="1200" dirty="0">
                <a:solidFill>
                  <a:schemeClr val="tx1"/>
                </a:solidFill>
                <a:effectLst/>
                <a:latin typeface="+mn-lt"/>
                <a:ea typeface="+mn-ea"/>
                <a:cs typeface="+mn-cs"/>
                <a:sym typeface="Segoe UI Emoji" panose="020B0502040204020203" pitchFamily="34" charset="0"/>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“requiring a visit within 14 days of initial AUD diagnosis”</a:t>
            </a:r>
          </a:p>
          <a:p>
            <a:r>
              <a:rPr lang="en-US" sz="1200" kern="1200" dirty="0">
                <a:solidFill>
                  <a:schemeClr val="tx1"/>
                </a:solidFill>
                <a:effectLst/>
                <a:latin typeface="+mn-lt"/>
                <a:ea typeface="+mn-ea"/>
                <a:cs typeface="+mn-cs"/>
              </a:rPr>
              <a:t> May not fit</a:t>
            </a:r>
          </a:p>
          <a:p>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73</a:t>
            </a:fld>
            <a:endParaRPr lang="en-US"/>
          </a:p>
        </p:txBody>
      </p:sp>
    </p:spTree>
    <p:extLst>
      <p:ext uri="{BB962C8B-B14F-4D97-AF65-F5344CB8AC3E}">
        <p14:creationId xmlns:p14="http://schemas.microsoft.com/office/powerpoint/2010/main" val="29953663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59" rtl="0" eaLnBrk="1" fontAlgn="auto" latinLnBrk="0" hangingPunct="1">
              <a:lnSpc>
                <a:spcPct val="100000"/>
              </a:lnSpc>
              <a:spcBef>
                <a:spcPts val="0"/>
              </a:spcBef>
              <a:spcAft>
                <a:spcPts val="0"/>
              </a:spcAft>
              <a:buClrTx/>
              <a:buSzTx/>
              <a:buFontTx/>
              <a:buNone/>
              <a:tabLst/>
              <a:defRPr/>
            </a:pPr>
            <a:r>
              <a:rPr lang="en-US" dirty="0"/>
              <a:t>Today: pilot data, qualitative data, and metrics</a:t>
            </a:r>
          </a:p>
          <a:p>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74</a:t>
            </a:fld>
            <a:endParaRPr lang="en-US"/>
          </a:p>
        </p:txBody>
      </p:sp>
    </p:spTree>
    <p:extLst>
      <p:ext uri="{BB962C8B-B14F-4D97-AF65-F5344CB8AC3E}">
        <p14:creationId xmlns:p14="http://schemas.microsoft.com/office/powerpoint/2010/main" val="7704136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65681C-ACBD-6F40-B006-2DEC7E88A615}" type="slidenum">
              <a:rPr lang="en-US" smtClean="0"/>
              <a:t>75</a:t>
            </a:fld>
            <a:endParaRPr lang="en-US"/>
          </a:p>
        </p:txBody>
      </p:sp>
    </p:spTree>
    <p:extLst>
      <p:ext uri="{BB962C8B-B14F-4D97-AF65-F5344CB8AC3E}">
        <p14:creationId xmlns:p14="http://schemas.microsoft.com/office/powerpoint/2010/main" val="23824730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Hemming, K., K. Carroll, J. Thompson, A. Forbes, M. </a:t>
            </a:r>
            <a:r>
              <a:rPr lang="en-US" sz="1200" kern="1200" dirty="0" err="1">
                <a:solidFill>
                  <a:schemeClr val="tx1"/>
                </a:solidFill>
                <a:latin typeface="+mn-lt"/>
                <a:ea typeface="+mn-ea"/>
                <a:cs typeface="+mn-cs"/>
              </a:rPr>
              <a:t>Taljaard</a:t>
            </a:r>
            <a:r>
              <a:rPr lang="en-US" sz="1200" kern="1200" dirty="0">
                <a:solidFill>
                  <a:schemeClr val="tx1"/>
                </a:solidFill>
                <a:latin typeface="+mn-lt"/>
                <a:ea typeface="+mn-ea"/>
                <a:cs typeface="+mn-cs"/>
              </a:rPr>
              <a:t> and S.-C. r. group (2018). "Quality of stepped-wedge trial reporting can be reliably assessed using an updated CONSORT: crowd-sourcing systematic review." </a:t>
            </a:r>
            <a:r>
              <a:rPr lang="en-US" sz="1200" u="sng" kern="1200" dirty="0">
                <a:solidFill>
                  <a:schemeClr val="tx1"/>
                </a:solidFill>
                <a:latin typeface="+mn-lt"/>
                <a:ea typeface="+mn-ea"/>
                <a:cs typeface="+mn-cs"/>
              </a:rPr>
              <a:t>J Clin Epidemiol.</a:t>
            </a:r>
          </a:p>
          <a:p>
            <a:r>
              <a:rPr lang="en-US" sz="1200" kern="1200" dirty="0">
                <a:solidFill>
                  <a:schemeClr val="tx1"/>
                </a:solidFill>
                <a:latin typeface="+mn-lt"/>
                <a:ea typeface="+mn-ea"/>
                <a:cs typeface="+mn-cs"/>
              </a:rPr>
              <a:t>Hemming, K., M. </a:t>
            </a:r>
            <a:r>
              <a:rPr lang="en-US" sz="1200" kern="1200" dirty="0" err="1">
                <a:solidFill>
                  <a:schemeClr val="tx1"/>
                </a:solidFill>
                <a:latin typeface="+mn-lt"/>
                <a:ea typeface="+mn-ea"/>
                <a:cs typeface="+mn-cs"/>
              </a:rPr>
              <a:t>Taljaard</a:t>
            </a:r>
            <a:r>
              <a:rPr lang="en-US" sz="1200" kern="1200" dirty="0">
                <a:solidFill>
                  <a:schemeClr val="tx1"/>
                </a:solidFill>
                <a:latin typeface="+mn-lt"/>
                <a:ea typeface="+mn-ea"/>
                <a:cs typeface="+mn-cs"/>
              </a:rPr>
              <a:t> and A. Forbes (2018). "Modeling clustering and treatment effect heterogeneity in parallel and stepped-wedge cluster randomized trials." </a:t>
            </a:r>
            <a:r>
              <a:rPr lang="en-US" sz="1200" u="sng" kern="1200" dirty="0">
                <a:solidFill>
                  <a:schemeClr val="tx1"/>
                </a:solidFill>
                <a:latin typeface="+mn-lt"/>
                <a:ea typeface="+mn-ea"/>
                <a:cs typeface="+mn-cs"/>
              </a:rPr>
              <a:t>Stat Med </a:t>
            </a:r>
            <a:r>
              <a:rPr lang="en-US" sz="1200" b="1" u="sng" kern="1200" dirty="0">
                <a:solidFill>
                  <a:schemeClr val="tx1"/>
                </a:solidFill>
                <a:latin typeface="+mn-lt"/>
                <a:ea typeface="+mn-ea"/>
                <a:cs typeface="+mn-cs"/>
              </a:rPr>
              <a:t>37(6): 883-898.</a:t>
            </a:r>
          </a:p>
          <a:p>
            <a:r>
              <a:rPr lang="en-US" sz="1200" kern="1200" dirty="0">
                <a:solidFill>
                  <a:schemeClr val="tx1"/>
                </a:solidFill>
                <a:latin typeface="+mn-lt"/>
                <a:ea typeface="+mn-ea"/>
                <a:cs typeface="+mn-cs"/>
              </a:rPr>
              <a:t>Hemming, K., M. </a:t>
            </a:r>
            <a:r>
              <a:rPr lang="en-US" sz="1200" kern="1200" dirty="0" err="1">
                <a:solidFill>
                  <a:schemeClr val="tx1"/>
                </a:solidFill>
                <a:latin typeface="+mn-lt"/>
                <a:ea typeface="+mn-ea"/>
                <a:cs typeface="+mn-cs"/>
              </a:rPr>
              <a:t>Taljaard</a:t>
            </a:r>
            <a:r>
              <a:rPr lang="en-US" sz="1200" kern="1200" dirty="0">
                <a:solidFill>
                  <a:schemeClr val="tx1"/>
                </a:solidFill>
                <a:latin typeface="+mn-lt"/>
                <a:ea typeface="+mn-ea"/>
                <a:cs typeface="+mn-cs"/>
              </a:rPr>
              <a:t>, J. E. McKenzie, R. Hooper, A. </a:t>
            </a:r>
            <a:r>
              <a:rPr lang="en-US" sz="1200" kern="1200" dirty="0" err="1">
                <a:solidFill>
                  <a:schemeClr val="tx1"/>
                </a:solidFill>
                <a:latin typeface="+mn-lt"/>
                <a:ea typeface="+mn-ea"/>
                <a:cs typeface="+mn-cs"/>
              </a:rPr>
              <a:t>Copas</a:t>
            </a:r>
            <a:r>
              <a:rPr lang="en-US" sz="1200" kern="1200" dirty="0">
                <a:solidFill>
                  <a:schemeClr val="tx1"/>
                </a:solidFill>
                <a:latin typeface="+mn-lt"/>
                <a:ea typeface="+mn-ea"/>
                <a:cs typeface="+mn-cs"/>
              </a:rPr>
              <a:t>, J. A. Thompson, M. Dixon-Woods, A. </a:t>
            </a:r>
            <a:r>
              <a:rPr lang="en-US" sz="1200" kern="1200" dirty="0" err="1">
                <a:solidFill>
                  <a:schemeClr val="tx1"/>
                </a:solidFill>
                <a:latin typeface="+mn-lt"/>
                <a:ea typeface="+mn-ea"/>
                <a:cs typeface="+mn-cs"/>
              </a:rPr>
              <a:t>Aldcroft</a:t>
            </a:r>
            <a:r>
              <a:rPr lang="en-US" sz="1200" kern="1200" dirty="0">
                <a:solidFill>
                  <a:schemeClr val="tx1"/>
                </a:solidFill>
                <a:latin typeface="+mn-lt"/>
                <a:ea typeface="+mn-ea"/>
                <a:cs typeface="+mn-cs"/>
              </a:rPr>
              <a:t>, A. </a:t>
            </a:r>
            <a:r>
              <a:rPr lang="en-US" sz="1200" kern="1200" dirty="0" err="1">
                <a:solidFill>
                  <a:schemeClr val="tx1"/>
                </a:solidFill>
                <a:latin typeface="+mn-lt"/>
                <a:ea typeface="+mn-ea"/>
                <a:cs typeface="+mn-cs"/>
              </a:rPr>
              <a:t>Doussau</a:t>
            </a:r>
            <a:r>
              <a:rPr lang="en-US" sz="1200" kern="1200" dirty="0">
                <a:solidFill>
                  <a:schemeClr val="tx1"/>
                </a:solidFill>
                <a:latin typeface="+mn-lt"/>
                <a:ea typeface="+mn-ea"/>
                <a:cs typeface="+mn-cs"/>
              </a:rPr>
              <a:t>, M. Grayling, C. </a:t>
            </a:r>
            <a:r>
              <a:rPr lang="en-US" sz="1200" kern="1200" dirty="0" err="1">
                <a:solidFill>
                  <a:schemeClr val="tx1"/>
                </a:solidFill>
                <a:latin typeface="+mn-lt"/>
                <a:ea typeface="+mn-ea"/>
                <a:cs typeface="+mn-cs"/>
              </a:rPr>
              <a:t>Kristunas</a:t>
            </a:r>
            <a:r>
              <a:rPr lang="en-US" sz="1200" kern="1200" dirty="0">
                <a:solidFill>
                  <a:schemeClr val="tx1"/>
                </a:solidFill>
                <a:latin typeface="+mn-lt"/>
                <a:ea typeface="+mn-ea"/>
                <a:cs typeface="+mn-cs"/>
              </a:rPr>
              <a:t>, C. E. Goldstein, M. K. Campbell, A. Girling, S. Eldridge, M. J. Campbell, R. J. </a:t>
            </a:r>
            <a:r>
              <a:rPr lang="en-US" sz="1200" kern="1200" dirty="0" err="1">
                <a:solidFill>
                  <a:schemeClr val="tx1"/>
                </a:solidFill>
                <a:latin typeface="+mn-lt"/>
                <a:ea typeface="+mn-ea"/>
                <a:cs typeface="+mn-cs"/>
              </a:rPr>
              <a:t>Lilford</a:t>
            </a:r>
            <a:r>
              <a:rPr lang="en-US" sz="1200" kern="1200" dirty="0">
                <a:solidFill>
                  <a:schemeClr val="tx1"/>
                </a:solidFill>
                <a:latin typeface="+mn-lt"/>
                <a:ea typeface="+mn-ea"/>
                <a:cs typeface="+mn-cs"/>
              </a:rPr>
              <a:t>, C. </a:t>
            </a:r>
            <a:r>
              <a:rPr lang="en-US" sz="1200" kern="1200" dirty="0" err="1">
                <a:solidFill>
                  <a:schemeClr val="tx1"/>
                </a:solidFill>
                <a:latin typeface="+mn-lt"/>
                <a:ea typeface="+mn-ea"/>
                <a:cs typeface="+mn-cs"/>
              </a:rPr>
              <a:t>Weijer</a:t>
            </a:r>
            <a:r>
              <a:rPr lang="en-US" sz="1200" kern="1200" dirty="0">
                <a:solidFill>
                  <a:schemeClr val="tx1"/>
                </a:solidFill>
                <a:latin typeface="+mn-lt"/>
                <a:ea typeface="+mn-ea"/>
                <a:cs typeface="+mn-cs"/>
              </a:rPr>
              <a:t>, A. B. Forbes and J. M. Grimshaw (2018). "Reporting of stepped wedge cluster </a:t>
            </a:r>
            <a:r>
              <a:rPr lang="en-US" sz="1200" kern="1200" dirty="0" err="1">
                <a:solidFill>
                  <a:schemeClr val="tx1"/>
                </a:solidFill>
                <a:latin typeface="+mn-lt"/>
                <a:ea typeface="+mn-ea"/>
                <a:cs typeface="+mn-cs"/>
              </a:rPr>
              <a:t>randomised</a:t>
            </a:r>
            <a:r>
              <a:rPr lang="en-US" sz="1200" kern="1200" dirty="0">
                <a:solidFill>
                  <a:schemeClr val="tx1"/>
                </a:solidFill>
                <a:latin typeface="+mn-lt"/>
                <a:ea typeface="+mn-ea"/>
                <a:cs typeface="+mn-cs"/>
              </a:rPr>
              <a:t> trials: extension of the CONSORT 2010 statement with explanation and elaboration." </a:t>
            </a:r>
            <a:r>
              <a:rPr lang="en-US" sz="1200" u="sng" kern="1200" dirty="0">
                <a:solidFill>
                  <a:schemeClr val="tx1"/>
                </a:solidFill>
                <a:latin typeface="+mn-lt"/>
                <a:ea typeface="+mn-ea"/>
                <a:cs typeface="+mn-cs"/>
              </a:rPr>
              <a:t>BMJ </a:t>
            </a:r>
            <a:r>
              <a:rPr lang="en-US" sz="1200" b="1" u="sng" kern="1200" dirty="0">
                <a:solidFill>
                  <a:schemeClr val="tx1"/>
                </a:solidFill>
                <a:latin typeface="+mn-lt"/>
                <a:ea typeface="+mn-ea"/>
                <a:cs typeface="+mn-cs"/>
              </a:rPr>
              <a:t>363: k1614.</a:t>
            </a:r>
          </a:p>
          <a:p>
            <a:r>
              <a:rPr lang="en-US" sz="1200" kern="1200" dirty="0">
                <a:solidFill>
                  <a:schemeClr val="tx1"/>
                </a:solidFill>
                <a:latin typeface="+mn-lt"/>
                <a:ea typeface="+mn-ea"/>
                <a:cs typeface="+mn-cs"/>
              </a:rPr>
              <a:t>Hughes, J. P., T. S. </a:t>
            </a:r>
            <a:r>
              <a:rPr lang="en-US" sz="1200" kern="1200" dirty="0" err="1">
                <a:solidFill>
                  <a:schemeClr val="tx1"/>
                </a:solidFill>
                <a:latin typeface="+mn-lt"/>
                <a:ea typeface="+mn-ea"/>
                <a:cs typeface="+mn-cs"/>
              </a:rPr>
              <a:t>Granston</a:t>
            </a:r>
            <a:r>
              <a:rPr lang="en-US" sz="1200" kern="1200" dirty="0">
                <a:solidFill>
                  <a:schemeClr val="tx1"/>
                </a:solidFill>
                <a:latin typeface="+mn-lt"/>
                <a:ea typeface="+mn-ea"/>
                <a:cs typeface="+mn-cs"/>
              </a:rPr>
              <a:t> and P. J. </a:t>
            </a:r>
            <a:r>
              <a:rPr lang="en-US" sz="1200" kern="1200" dirty="0" err="1">
                <a:solidFill>
                  <a:schemeClr val="tx1"/>
                </a:solidFill>
                <a:latin typeface="+mn-lt"/>
                <a:ea typeface="+mn-ea"/>
                <a:cs typeface="+mn-cs"/>
              </a:rPr>
              <a:t>Heagerty</a:t>
            </a:r>
            <a:r>
              <a:rPr lang="en-US" sz="1200" kern="1200" dirty="0">
                <a:solidFill>
                  <a:schemeClr val="tx1"/>
                </a:solidFill>
                <a:latin typeface="+mn-lt"/>
                <a:ea typeface="+mn-ea"/>
                <a:cs typeface="+mn-cs"/>
              </a:rPr>
              <a:t> (2015). "Current issues in the design and analysis of stepped wedge trials." </a:t>
            </a:r>
            <a:r>
              <a:rPr lang="en-US" sz="1200" u="sng" kern="1200" dirty="0" err="1">
                <a:solidFill>
                  <a:schemeClr val="tx1"/>
                </a:solidFill>
                <a:latin typeface="+mn-lt"/>
                <a:ea typeface="+mn-ea"/>
                <a:cs typeface="+mn-cs"/>
              </a:rPr>
              <a:t>Contemp</a:t>
            </a:r>
            <a:r>
              <a:rPr lang="en-US" sz="1200" u="sng" kern="1200" dirty="0">
                <a:solidFill>
                  <a:schemeClr val="tx1"/>
                </a:solidFill>
                <a:latin typeface="+mn-lt"/>
                <a:ea typeface="+mn-ea"/>
                <a:cs typeface="+mn-cs"/>
              </a:rPr>
              <a:t> Clin Trials </a:t>
            </a:r>
            <a:r>
              <a:rPr lang="en-US" sz="1200" b="1" u="sng" kern="1200" dirty="0">
                <a:solidFill>
                  <a:schemeClr val="tx1"/>
                </a:solidFill>
                <a:latin typeface="+mn-lt"/>
                <a:ea typeface="+mn-ea"/>
                <a:cs typeface="+mn-cs"/>
              </a:rPr>
              <a:t>45(Pt A): 55-60.</a:t>
            </a:r>
          </a:p>
          <a:p>
            <a:r>
              <a:rPr lang="en-US" sz="1200" kern="1200" dirty="0">
                <a:solidFill>
                  <a:schemeClr val="tx1"/>
                </a:solidFill>
                <a:latin typeface="+mn-lt"/>
                <a:ea typeface="+mn-ea"/>
                <a:cs typeface="+mn-cs"/>
              </a:rPr>
              <a:t>Hussey, M. A. and J. P. Hughes (2007). "Design and analysis of stepped wedge cluster randomized trials." </a:t>
            </a:r>
            <a:r>
              <a:rPr lang="en-US" sz="1200" u="sng" kern="1200" dirty="0" err="1">
                <a:solidFill>
                  <a:schemeClr val="tx1"/>
                </a:solidFill>
                <a:latin typeface="+mn-lt"/>
                <a:ea typeface="+mn-ea"/>
                <a:cs typeface="+mn-cs"/>
              </a:rPr>
              <a:t>Contemp</a:t>
            </a:r>
            <a:r>
              <a:rPr lang="en-US" sz="1200" u="sng" kern="1200" dirty="0">
                <a:solidFill>
                  <a:schemeClr val="tx1"/>
                </a:solidFill>
                <a:latin typeface="+mn-lt"/>
                <a:ea typeface="+mn-ea"/>
                <a:cs typeface="+mn-cs"/>
              </a:rPr>
              <a:t> Clin Trials </a:t>
            </a:r>
            <a:r>
              <a:rPr lang="en-US" sz="1200" b="1" u="sng" kern="1200" dirty="0">
                <a:solidFill>
                  <a:schemeClr val="tx1"/>
                </a:solidFill>
                <a:latin typeface="+mn-lt"/>
                <a:ea typeface="+mn-ea"/>
                <a:cs typeface="+mn-cs"/>
              </a:rPr>
              <a:t>28(2): 182-191.</a:t>
            </a:r>
          </a:p>
          <a:p>
            <a:r>
              <a:rPr lang="en-US" sz="1200" kern="1200" dirty="0">
                <a:solidFill>
                  <a:schemeClr val="tx1"/>
                </a:solidFill>
                <a:latin typeface="+mn-lt"/>
                <a:ea typeface="+mn-ea"/>
                <a:cs typeface="+mn-cs"/>
              </a:rPr>
              <a:t>Hussey, M. A. and J. P. Hughes (2007). "Design and analysis of stepped wedge cluster randomized trials." </a:t>
            </a:r>
            <a:r>
              <a:rPr lang="en-US" sz="1200" u="sng" kern="1200" dirty="0" err="1">
                <a:solidFill>
                  <a:schemeClr val="tx1"/>
                </a:solidFill>
                <a:latin typeface="+mn-lt"/>
                <a:ea typeface="+mn-ea"/>
                <a:cs typeface="+mn-cs"/>
              </a:rPr>
              <a:t>Contemp</a:t>
            </a:r>
            <a:r>
              <a:rPr lang="en-US" sz="1200" u="sng" kern="1200" dirty="0">
                <a:solidFill>
                  <a:schemeClr val="tx1"/>
                </a:solidFill>
                <a:latin typeface="+mn-lt"/>
                <a:ea typeface="+mn-ea"/>
                <a:cs typeface="+mn-cs"/>
              </a:rPr>
              <a:t> Clin Trials </a:t>
            </a:r>
            <a:r>
              <a:rPr lang="en-US" sz="1200" b="1" u="sng" kern="1200" dirty="0">
                <a:solidFill>
                  <a:schemeClr val="tx1"/>
                </a:solidFill>
                <a:latin typeface="+mn-lt"/>
                <a:ea typeface="+mn-ea"/>
                <a:cs typeface="+mn-cs"/>
              </a:rPr>
              <a:t>28(2): 182-191.</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thing to point out is that I noticed a few places where the results from our pre-specified generalized linear mixed effect model (GLMM) that includes a random intercept for both site and person was very different from the corresponding generalized linear model (GLM) that does not include the random intercepts. This occurred for a few outcomes (namely </a:t>
            </a:r>
            <a:r>
              <a:rPr lang="en-US" sz="1200" kern="1200" dirty="0" err="1">
                <a:solidFill>
                  <a:schemeClr val="tx1"/>
                </a:solidFill>
                <a:effectLst/>
                <a:latin typeface="+mn-lt"/>
                <a:ea typeface="+mn-ea"/>
                <a:cs typeface="+mn-cs"/>
              </a:rPr>
              <a:t>trt_outcome_main</a:t>
            </a:r>
            <a:r>
              <a:rPr lang="en-US" sz="1200" kern="1200" dirty="0">
                <a:solidFill>
                  <a:schemeClr val="tx1"/>
                </a:solidFill>
                <a:effectLst/>
                <a:latin typeface="+mn-lt"/>
                <a:ea typeface="+mn-ea"/>
                <a:cs typeface="+mn-cs"/>
              </a:rPr>
              <a:t>) where the model claims to have converged, but the inconsistently with the GLM results makes me very skeptical. I've tried running other optimization algorithms but many of them failed to converge. As I've mentioned, the model is complicated to fit because it has 2 different random effects and the dataset is really large (~1.4 million records). </a:t>
            </a:r>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76</a:t>
            </a:fld>
            <a:endParaRPr lang="en-US"/>
          </a:p>
        </p:txBody>
      </p:sp>
    </p:spTree>
    <p:extLst>
      <p:ext uri="{BB962C8B-B14F-4D97-AF65-F5344CB8AC3E}">
        <p14:creationId xmlns:p14="http://schemas.microsoft.com/office/powerpoint/2010/main" val="40940756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Hemming, K., K. Carroll, J. Thompson, A. Forbes, M. </a:t>
            </a:r>
            <a:r>
              <a:rPr lang="en-US" sz="1200" kern="1200" dirty="0" err="1">
                <a:solidFill>
                  <a:schemeClr val="tx1"/>
                </a:solidFill>
                <a:latin typeface="+mn-lt"/>
                <a:ea typeface="+mn-ea"/>
                <a:cs typeface="+mn-cs"/>
              </a:rPr>
              <a:t>Taljaard</a:t>
            </a:r>
            <a:r>
              <a:rPr lang="en-US" sz="1200" kern="1200" dirty="0">
                <a:solidFill>
                  <a:schemeClr val="tx1"/>
                </a:solidFill>
                <a:latin typeface="+mn-lt"/>
                <a:ea typeface="+mn-ea"/>
                <a:cs typeface="+mn-cs"/>
              </a:rPr>
              <a:t> and S.-C. r. group (2018). "Quality of stepped-wedge trial reporting can be reliably assessed using an updated CONSORT: crowd-sourcing systematic review." </a:t>
            </a:r>
            <a:r>
              <a:rPr lang="en-US" sz="1200" u="sng" kern="1200" dirty="0">
                <a:solidFill>
                  <a:schemeClr val="tx1"/>
                </a:solidFill>
                <a:latin typeface="+mn-lt"/>
                <a:ea typeface="+mn-ea"/>
                <a:cs typeface="+mn-cs"/>
              </a:rPr>
              <a:t>J Clin Epidemiol.</a:t>
            </a:r>
          </a:p>
          <a:p>
            <a:r>
              <a:rPr lang="en-US" sz="1200" kern="1200" dirty="0">
                <a:solidFill>
                  <a:schemeClr val="tx1"/>
                </a:solidFill>
                <a:latin typeface="+mn-lt"/>
                <a:ea typeface="+mn-ea"/>
                <a:cs typeface="+mn-cs"/>
              </a:rPr>
              <a:t>Hemming, K., M. </a:t>
            </a:r>
            <a:r>
              <a:rPr lang="en-US" sz="1200" kern="1200" dirty="0" err="1">
                <a:solidFill>
                  <a:schemeClr val="tx1"/>
                </a:solidFill>
                <a:latin typeface="+mn-lt"/>
                <a:ea typeface="+mn-ea"/>
                <a:cs typeface="+mn-cs"/>
              </a:rPr>
              <a:t>Taljaard</a:t>
            </a:r>
            <a:r>
              <a:rPr lang="en-US" sz="1200" kern="1200" dirty="0">
                <a:solidFill>
                  <a:schemeClr val="tx1"/>
                </a:solidFill>
                <a:latin typeface="+mn-lt"/>
                <a:ea typeface="+mn-ea"/>
                <a:cs typeface="+mn-cs"/>
              </a:rPr>
              <a:t> and A. Forbes (2018). "Modeling clustering and treatment effect heterogeneity in parallel and stepped-wedge cluster randomized trials." </a:t>
            </a:r>
            <a:r>
              <a:rPr lang="en-US" sz="1200" u="sng" kern="1200" dirty="0">
                <a:solidFill>
                  <a:schemeClr val="tx1"/>
                </a:solidFill>
                <a:latin typeface="+mn-lt"/>
                <a:ea typeface="+mn-ea"/>
                <a:cs typeface="+mn-cs"/>
              </a:rPr>
              <a:t>Stat Med </a:t>
            </a:r>
            <a:r>
              <a:rPr lang="en-US" sz="1200" b="1" u="sng" kern="1200" dirty="0">
                <a:solidFill>
                  <a:schemeClr val="tx1"/>
                </a:solidFill>
                <a:latin typeface="+mn-lt"/>
                <a:ea typeface="+mn-ea"/>
                <a:cs typeface="+mn-cs"/>
              </a:rPr>
              <a:t>37(6): 883-898.</a:t>
            </a:r>
          </a:p>
          <a:p>
            <a:r>
              <a:rPr lang="en-US" sz="1200" kern="1200" dirty="0">
                <a:solidFill>
                  <a:schemeClr val="tx1"/>
                </a:solidFill>
                <a:latin typeface="+mn-lt"/>
                <a:ea typeface="+mn-ea"/>
                <a:cs typeface="+mn-cs"/>
              </a:rPr>
              <a:t>Hemming, K., M. </a:t>
            </a:r>
            <a:r>
              <a:rPr lang="en-US" sz="1200" kern="1200" dirty="0" err="1">
                <a:solidFill>
                  <a:schemeClr val="tx1"/>
                </a:solidFill>
                <a:latin typeface="+mn-lt"/>
                <a:ea typeface="+mn-ea"/>
                <a:cs typeface="+mn-cs"/>
              </a:rPr>
              <a:t>Taljaard</a:t>
            </a:r>
            <a:r>
              <a:rPr lang="en-US" sz="1200" kern="1200" dirty="0">
                <a:solidFill>
                  <a:schemeClr val="tx1"/>
                </a:solidFill>
                <a:latin typeface="+mn-lt"/>
                <a:ea typeface="+mn-ea"/>
                <a:cs typeface="+mn-cs"/>
              </a:rPr>
              <a:t>, J. E. McKenzie, R. Hooper, A. </a:t>
            </a:r>
            <a:r>
              <a:rPr lang="en-US" sz="1200" kern="1200" dirty="0" err="1">
                <a:solidFill>
                  <a:schemeClr val="tx1"/>
                </a:solidFill>
                <a:latin typeface="+mn-lt"/>
                <a:ea typeface="+mn-ea"/>
                <a:cs typeface="+mn-cs"/>
              </a:rPr>
              <a:t>Copas</a:t>
            </a:r>
            <a:r>
              <a:rPr lang="en-US" sz="1200" kern="1200" dirty="0">
                <a:solidFill>
                  <a:schemeClr val="tx1"/>
                </a:solidFill>
                <a:latin typeface="+mn-lt"/>
                <a:ea typeface="+mn-ea"/>
                <a:cs typeface="+mn-cs"/>
              </a:rPr>
              <a:t>, J. A. Thompson, M. Dixon-Woods, A. </a:t>
            </a:r>
            <a:r>
              <a:rPr lang="en-US" sz="1200" kern="1200" dirty="0" err="1">
                <a:solidFill>
                  <a:schemeClr val="tx1"/>
                </a:solidFill>
                <a:latin typeface="+mn-lt"/>
                <a:ea typeface="+mn-ea"/>
                <a:cs typeface="+mn-cs"/>
              </a:rPr>
              <a:t>Aldcroft</a:t>
            </a:r>
            <a:r>
              <a:rPr lang="en-US" sz="1200" kern="1200" dirty="0">
                <a:solidFill>
                  <a:schemeClr val="tx1"/>
                </a:solidFill>
                <a:latin typeface="+mn-lt"/>
                <a:ea typeface="+mn-ea"/>
                <a:cs typeface="+mn-cs"/>
              </a:rPr>
              <a:t>, A. </a:t>
            </a:r>
            <a:r>
              <a:rPr lang="en-US" sz="1200" kern="1200" dirty="0" err="1">
                <a:solidFill>
                  <a:schemeClr val="tx1"/>
                </a:solidFill>
                <a:latin typeface="+mn-lt"/>
                <a:ea typeface="+mn-ea"/>
                <a:cs typeface="+mn-cs"/>
              </a:rPr>
              <a:t>Doussau</a:t>
            </a:r>
            <a:r>
              <a:rPr lang="en-US" sz="1200" kern="1200" dirty="0">
                <a:solidFill>
                  <a:schemeClr val="tx1"/>
                </a:solidFill>
                <a:latin typeface="+mn-lt"/>
                <a:ea typeface="+mn-ea"/>
                <a:cs typeface="+mn-cs"/>
              </a:rPr>
              <a:t>, M. Grayling, C. </a:t>
            </a:r>
            <a:r>
              <a:rPr lang="en-US" sz="1200" kern="1200" dirty="0" err="1">
                <a:solidFill>
                  <a:schemeClr val="tx1"/>
                </a:solidFill>
                <a:latin typeface="+mn-lt"/>
                <a:ea typeface="+mn-ea"/>
                <a:cs typeface="+mn-cs"/>
              </a:rPr>
              <a:t>Kristunas</a:t>
            </a:r>
            <a:r>
              <a:rPr lang="en-US" sz="1200" kern="1200" dirty="0">
                <a:solidFill>
                  <a:schemeClr val="tx1"/>
                </a:solidFill>
                <a:latin typeface="+mn-lt"/>
                <a:ea typeface="+mn-ea"/>
                <a:cs typeface="+mn-cs"/>
              </a:rPr>
              <a:t>, C. E. Goldstein, M. K. Campbell, A. Girling, S. Eldridge, M. J. Campbell, R. J. </a:t>
            </a:r>
            <a:r>
              <a:rPr lang="en-US" sz="1200" kern="1200" dirty="0" err="1">
                <a:solidFill>
                  <a:schemeClr val="tx1"/>
                </a:solidFill>
                <a:latin typeface="+mn-lt"/>
                <a:ea typeface="+mn-ea"/>
                <a:cs typeface="+mn-cs"/>
              </a:rPr>
              <a:t>Lilford</a:t>
            </a:r>
            <a:r>
              <a:rPr lang="en-US" sz="1200" kern="1200" dirty="0">
                <a:solidFill>
                  <a:schemeClr val="tx1"/>
                </a:solidFill>
                <a:latin typeface="+mn-lt"/>
                <a:ea typeface="+mn-ea"/>
                <a:cs typeface="+mn-cs"/>
              </a:rPr>
              <a:t>, C. </a:t>
            </a:r>
            <a:r>
              <a:rPr lang="en-US" sz="1200" kern="1200" dirty="0" err="1">
                <a:solidFill>
                  <a:schemeClr val="tx1"/>
                </a:solidFill>
                <a:latin typeface="+mn-lt"/>
                <a:ea typeface="+mn-ea"/>
                <a:cs typeface="+mn-cs"/>
              </a:rPr>
              <a:t>Weijer</a:t>
            </a:r>
            <a:r>
              <a:rPr lang="en-US" sz="1200" kern="1200" dirty="0">
                <a:solidFill>
                  <a:schemeClr val="tx1"/>
                </a:solidFill>
                <a:latin typeface="+mn-lt"/>
                <a:ea typeface="+mn-ea"/>
                <a:cs typeface="+mn-cs"/>
              </a:rPr>
              <a:t>, A. B. Forbes and J. M. Grimshaw (2018). "Reporting of stepped wedge cluster </a:t>
            </a:r>
            <a:r>
              <a:rPr lang="en-US" sz="1200" kern="1200" dirty="0" err="1">
                <a:solidFill>
                  <a:schemeClr val="tx1"/>
                </a:solidFill>
                <a:latin typeface="+mn-lt"/>
                <a:ea typeface="+mn-ea"/>
                <a:cs typeface="+mn-cs"/>
              </a:rPr>
              <a:t>randomised</a:t>
            </a:r>
            <a:r>
              <a:rPr lang="en-US" sz="1200" kern="1200" dirty="0">
                <a:solidFill>
                  <a:schemeClr val="tx1"/>
                </a:solidFill>
                <a:latin typeface="+mn-lt"/>
                <a:ea typeface="+mn-ea"/>
                <a:cs typeface="+mn-cs"/>
              </a:rPr>
              <a:t> trials: extension of the CONSORT 2010 statement with explanation and elaboration." </a:t>
            </a:r>
            <a:r>
              <a:rPr lang="en-US" sz="1200" u="sng" kern="1200" dirty="0">
                <a:solidFill>
                  <a:schemeClr val="tx1"/>
                </a:solidFill>
                <a:latin typeface="+mn-lt"/>
                <a:ea typeface="+mn-ea"/>
                <a:cs typeface="+mn-cs"/>
              </a:rPr>
              <a:t>BMJ </a:t>
            </a:r>
            <a:r>
              <a:rPr lang="en-US" sz="1200" b="1" u="sng" kern="1200" dirty="0">
                <a:solidFill>
                  <a:schemeClr val="tx1"/>
                </a:solidFill>
                <a:latin typeface="+mn-lt"/>
                <a:ea typeface="+mn-ea"/>
                <a:cs typeface="+mn-cs"/>
              </a:rPr>
              <a:t>363: k1614.</a:t>
            </a:r>
          </a:p>
          <a:p>
            <a:r>
              <a:rPr lang="en-US" sz="1200" kern="1200" dirty="0">
                <a:solidFill>
                  <a:schemeClr val="tx1"/>
                </a:solidFill>
                <a:latin typeface="+mn-lt"/>
                <a:ea typeface="+mn-ea"/>
                <a:cs typeface="+mn-cs"/>
              </a:rPr>
              <a:t>Hughes, J. P., T. S. </a:t>
            </a:r>
            <a:r>
              <a:rPr lang="en-US" sz="1200" kern="1200" dirty="0" err="1">
                <a:solidFill>
                  <a:schemeClr val="tx1"/>
                </a:solidFill>
                <a:latin typeface="+mn-lt"/>
                <a:ea typeface="+mn-ea"/>
                <a:cs typeface="+mn-cs"/>
              </a:rPr>
              <a:t>Granston</a:t>
            </a:r>
            <a:r>
              <a:rPr lang="en-US" sz="1200" kern="1200" dirty="0">
                <a:solidFill>
                  <a:schemeClr val="tx1"/>
                </a:solidFill>
                <a:latin typeface="+mn-lt"/>
                <a:ea typeface="+mn-ea"/>
                <a:cs typeface="+mn-cs"/>
              </a:rPr>
              <a:t> and P. J. </a:t>
            </a:r>
            <a:r>
              <a:rPr lang="en-US" sz="1200" kern="1200" dirty="0" err="1">
                <a:solidFill>
                  <a:schemeClr val="tx1"/>
                </a:solidFill>
                <a:latin typeface="+mn-lt"/>
                <a:ea typeface="+mn-ea"/>
                <a:cs typeface="+mn-cs"/>
              </a:rPr>
              <a:t>Heagerty</a:t>
            </a:r>
            <a:r>
              <a:rPr lang="en-US" sz="1200" kern="1200" dirty="0">
                <a:solidFill>
                  <a:schemeClr val="tx1"/>
                </a:solidFill>
                <a:latin typeface="+mn-lt"/>
                <a:ea typeface="+mn-ea"/>
                <a:cs typeface="+mn-cs"/>
              </a:rPr>
              <a:t> (2015). "Current issues in the design and analysis of stepped wedge trials." </a:t>
            </a:r>
            <a:r>
              <a:rPr lang="en-US" sz="1200" u="sng" kern="1200" dirty="0" err="1">
                <a:solidFill>
                  <a:schemeClr val="tx1"/>
                </a:solidFill>
                <a:latin typeface="+mn-lt"/>
                <a:ea typeface="+mn-ea"/>
                <a:cs typeface="+mn-cs"/>
              </a:rPr>
              <a:t>Contemp</a:t>
            </a:r>
            <a:r>
              <a:rPr lang="en-US" sz="1200" u="sng" kern="1200" dirty="0">
                <a:solidFill>
                  <a:schemeClr val="tx1"/>
                </a:solidFill>
                <a:latin typeface="+mn-lt"/>
                <a:ea typeface="+mn-ea"/>
                <a:cs typeface="+mn-cs"/>
              </a:rPr>
              <a:t> Clin Trials </a:t>
            </a:r>
            <a:r>
              <a:rPr lang="en-US" sz="1200" b="1" u="sng" kern="1200" dirty="0">
                <a:solidFill>
                  <a:schemeClr val="tx1"/>
                </a:solidFill>
                <a:latin typeface="+mn-lt"/>
                <a:ea typeface="+mn-ea"/>
                <a:cs typeface="+mn-cs"/>
              </a:rPr>
              <a:t>45(Pt A): 55-60.</a:t>
            </a:r>
          </a:p>
          <a:p>
            <a:r>
              <a:rPr lang="en-US" sz="1200" kern="1200" dirty="0">
                <a:solidFill>
                  <a:schemeClr val="tx1"/>
                </a:solidFill>
                <a:latin typeface="+mn-lt"/>
                <a:ea typeface="+mn-ea"/>
                <a:cs typeface="+mn-cs"/>
              </a:rPr>
              <a:t>Hussey, M. A. and J. P. Hughes (2007). "Design and analysis of stepped wedge cluster randomized trials." </a:t>
            </a:r>
            <a:r>
              <a:rPr lang="en-US" sz="1200" u="sng" kern="1200" dirty="0" err="1">
                <a:solidFill>
                  <a:schemeClr val="tx1"/>
                </a:solidFill>
                <a:latin typeface="+mn-lt"/>
                <a:ea typeface="+mn-ea"/>
                <a:cs typeface="+mn-cs"/>
              </a:rPr>
              <a:t>Contemp</a:t>
            </a:r>
            <a:r>
              <a:rPr lang="en-US" sz="1200" u="sng" kern="1200" dirty="0">
                <a:solidFill>
                  <a:schemeClr val="tx1"/>
                </a:solidFill>
                <a:latin typeface="+mn-lt"/>
                <a:ea typeface="+mn-ea"/>
                <a:cs typeface="+mn-cs"/>
              </a:rPr>
              <a:t> Clin Trials </a:t>
            </a:r>
            <a:r>
              <a:rPr lang="en-US" sz="1200" b="1" u="sng" kern="1200" dirty="0">
                <a:solidFill>
                  <a:schemeClr val="tx1"/>
                </a:solidFill>
                <a:latin typeface="+mn-lt"/>
                <a:ea typeface="+mn-ea"/>
                <a:cs typeface="+mn-cs"/>
              </a:rPr>
              <a:t>28(2): 182-191.</a:t>
            </a:r>
          </a:p>
          <a:p>
            <a:r>
              <a:rPr lang="en-US" sz="1200" kern="1200" dirty="0">
                <a:solidFill>
                  <a:schemeClr val="tx1"/>
                </a:solidFill>
                <a:latin typeface="+mn-lt"/>
                <a:ea typeface="+mn-ea"/>
                <a:cs typeface="+mn-cs"/>
              </a:rPr>
              <a:t>Hussey, M. A. and J. P. Hughes (2007). "Design and analysis of stepped wedge cluster randomized trials." </a:t>
            </a:r>
            <a:r>
              <a:rPr lang="en-US" sz="1200" u="sng" kern="1200" dirty="0" err="1">
                <a:solidFill>
                  <a:schemeClr val="tx1"/>
                </a:solidFill>
                <a:latin typeface="+mn-lt"/>
                <a:ea typeface="+mn-ea"/>
                <a:cs typeface="+mn-cs"/>
              </a:rPr>
              <a:t>Contemp</a:t>
            </a:r>
            <a:r>
              <a:rPr lang="en-US" sz="1200" u="sng" kern="1200" dirty="0">
                <a:solidFill>
                  <a:schemeClr val="tx1"/>
                </a:solidFill>
                <a:latin typeface="+mn-lt"/>
                <a:ea typeface="+mn-ea"/>
                <a:cs typeface="+mn-cs"/>
              </a:rPr>
              <a:t> Clin Trials </a:t>
            </a:r>
            <a:r>
              <a:rPr lang="en-US" sz="1200" b="1" u="sng" kern="1200" dirty="0">
                <a:solidFill>
                  <a:schemeClr val="tx1"/>
                </a:solidFill>
                <a:latin typeface="+mn-lt"/>
                <a:ea typeface="+mn-ea"/>
                <a:cs typeface="+mn-cs"/>
              </a:rPr>
              <a:t>28(2): 182-191.</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thing to point out is that I noticed a few places where the results from our pre-specified generalized linear mixed effect model (GLMM) that includes a random intercept for both site and person was very different from the corresponding generalized linear model (GLM) that does not include the random intercepts. This occurred for a few outcomes (namely </a:t>
            </a:r>
            <a:r>
              <a:rPr lang="en-US" sz="1200" kern="1200" dirty="0" err="1">
                <a:solidFill>
                  <a:schemeClr val="tx1"/>
                </a:solidFill>
                <a:effectLst/>
                <a:latin typeface="+mn-lt"/>
                <a:ea typeface="+mn-ea"/>
                <a:cs typeface="+mn-cs"/>
              </a:rPr>
              <a:t>trt_outcome_main</a:t>
            </a:r>
            <a:r>
              <a:rPr lang="en-US" sz="1200" kern="1200" dirty="0">
                <a:solidFill>
                  <a:schemeClr val="tx1"/>
                </a:solidFill>
                <a:effectLst/>
                <a:latin typeface="+mn-lt"/>
                <a:ea typeface="+mn-ea"/>
                <a:cs typeface="+mn-cs"/>
              </a:rPr>
              <a:t>) where the model claims to have converged, but the inconsistently with the GLM results makes me very skeptical. I've tried running other optimization algorithms but many of them failed to converge. As I've mentioned, the model is complicated to fit because it has 2 different random effects and the dataset is really large (~1.4 million records). </a:t>
            </a:r>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77</a:t>
            </a:fld>
            <a:endParaRPr lang="en-US"/>
          </a:p>
        </p:txBody>
      </p:sp>
    </p:spTree>
    <p:extLst>
      <p:ext uri="{BB962C8B-B14F-4D97-AF65-F5344CB8AC3E}">
        <p14:creationId xmlns:p14="http://schemas.microsoft.com/office/powerpoint/2010/main" val="7117348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712788"/>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159" rtl="0" eaLnBrk="1" fontAlgn="auto" latinLnBrk="0" hangingPunct="1">
              <a:lnSpc>
                <a:spcPct val="100000"/>
              </a:lnSpc>
              <a:spcBef>
                <a:spcPts val="0"/>
              </a:spcBef>
              <a:spcAft>
                <a:spcPts val="0"/>
              </a:spcAft>
              <a:buClrTx/>
              <a:buSzTx/>
              <a:buFontTx/>
              <a:buNone/>
              <a:tabLst/>
              <a:defRPr/>
            </a:pPr>
            <a:fld id="{A715AD9C-0B0B-BD4E-B7B6-4A33D24DF9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59"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99259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7663" lvl="1" indent="-342900">
              <a:buFont typeface="Wingdings" panose="05000000000000000000" pitchFamily="2" charset="2"/>
              <a:buChar char="§"/>
            </a:pPr>
            <a:endParaRPr lang="en-US" dirty="0"/>
          </a:p>
          <a:p>
            <a:r>
              <a:rPr lang="en-US" dirty="0"/>
              <a:t>24% and 22%</a:t>
            </a:r>
          </a:p>
        </p:txBody>
      </p:sp>
      <p:sp>
        <p:nvSpPr>
          <p:cNvPr id="4" name="Slide Number Placeholder 3"/>
          <p:cNvSpPr>
            <a:spLocks noGrp="1"/>
          </p:cNvSpPr>
          <p:nvPr>
            <p:ph type="sldNum" sz="quarter" idx="10"/>
          </p:nvPr>
        </p:nvSpPr>
        <p:spPr/>
        <p:txBody>
          <a:bodyPr/>
          <a:lstStyle/>
          <a:p>
            <a:fld id="{B465681C-ACBD-6F40-B006-2DEC7E88A615}" type="slidenum">
              <a:rPr lang="en-US" smtClean="0"/>
              <a:t>79</a:t>
            </a:fld>
            <a:endParaRPr lang="en-US"/>
          </a:p>
        </p:txBody>
      </p:sp>
    </p:spTree>
    <p:extLst>
      <p:ext uri="{BB962C8B-B14F-4D97-AF65-F5344CB8AC3E}">
        <p14:creationId xmlns:p14="http://schemas.microsoft.com/office/powerpoint/2010/main" val="1343153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701675"/>
            <a:ext cx="4572000" cy="3429000"/>
          </a:xfrm>
        </p:spPr>
      </p:sp>
      <p:sp>
        <p:nvSpPr>
          <p:cNvPr id="3" name="Notes Placeholder 2"/>
          <p:cNvSpPr>
            <a:spLocks noGrp="1"/>
          </p:cNvSpPr>
          <p:nvPr>
            <p:ph type="body" idx="1"/>
          </p:nvPr>
        </p:nvSpPr>
        <p:spPr/>
        <p:txBody>
          <a:bodyPr/>
          <a:lstStyle/>
          <a:p>
            <a:pPr marL="0" marR="0" lvl="0" indent="0" algn="l" defTabSz="457159" rtl="0" eaLnBrk="1" fontAlgn="auto" latinLnBrk="0" hangingPunct="1">
              <a:lnSpc>
                <a:spcPct val="100000"/>
              </a:lnSpc>
              <a:spcBef>
                <a:spcPts val="0"/>
              </a:spcBef>
              <a:spcAft>
                <a:spcPts val="0"/>
              </a:spcAft>
              <a:buClrTx/>
              <a:buSzTx/>
              <a:buFontTx/>
              <a:buNone/>
              <a:tabLst/>
              <a:defRPr/>
            </a:pPr>
            <a:r>
              <a:rPr lang="en-US" dirty="0"/>
              <a:t>So for today’s presentations, I will be sharing more about the enhanced model of practice coaching used in our trial; Dr. Bradley will debut our main trial results, and Dr. Williams will present on a secondary evaluation of the SPARC implementation intervention describing patient-reported alcohol advice</a:t>
            </a:r>
          </a:p>
          <a:p>
            <a:pPr marL="0" marR="0" lvl="0" indent="0" algn="l" defTabSz="457159" rtl="0" eaLnBrk="1" fontAlgn="auto" latinLnBrk="0" hangingPunct="1">
              <a:lnSpc>
                <a:spcPct val="100000"/>
              </a:lnSpc>
              <a:spcBef>
                <a:spcPts val="0"/>
              </a:spcBef>
              <a:spcAft>
                <a:spcPts val="0"/>
              </a:spcAft>
              <a:buClrTx/>
              <a:buSzTx/>
              <a:buFontTx/>
              <a:buNone/>
              <a:tabLst/>
              <a:defRPr/>
            </a:pPr>
            <a:endParaRPr lang="en-US" sz="1200" b="1" dirty="0">
              <a:solidFill>
                <a:srgbClr val="002060"/>
              </a:solidFill>
            </a:endParaRPr>
          </a:p>
        </p:txBody>
      </p:sp>
      <p:sp>
        <p:nvSpPr>
          <p:cNvPr id="4" name="Slide Number Placeholder 3"/>
          <p:cNvSpPr>
            <a:spLocks noGrp="1"/>
          </p:cNvSpPr>
          <p:nvPr>
            <p:ph type="sldNum" sz="quarter" idx="10"/>
          </p:nvPr>
        </p:nvSpPr>
        <p:spPr/>
        <p:txBody>
          <a:bodyPr/>
          <a:lstStyle/>
          <a:p>
            <a:fld id="{B465681C-ACBD-6F40-B006-2DEC7E88A615}" type="slidenum">
              <a:rPr lang="en-US" smtClean="0"/>
              <a:t>7</a:t>
            </a:fld>
            <a:endParaRPr lang="en-US"/>
          </a:p>
        </p:txBody>
      </p:sp>
    </p:spTree>
    <p:extLst>
      <p:ext uri="{BB962C8B-B14F-4D97-AF65-F5344CB8AC3E}">
        <p14:creationId xmlns:p14="http://schemas.microsoft.com/office/powerpoint/2010/main" val="277375089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7663" lvl="1" indent="-342900">
              <a:buFont typeface="Wingdings" panose="05000000000000000000" pitchFamily="2" charset="2"/>
              <a:buChar char="§"/>
            </a:pPr>
            <a:endParaRPr lang="en-US" dirty="0"/>
          </a:p>
          <a:p>
            <a:r>
              <a:rPr lang="en-US" dirty="0"/>
              <a:t>24% and 22%</a:t>
            </a:r>
          </a:p>
        </p:txBody>
      </p:sp>
      <p:sp>
        <p:nvSpPr>
          <p:cNvPr id="4" name="Slide Number Placeholder 3"/>
          <p:cNvSpPr>
            <a:spLocks noGrp="1"/>
          </p:cNvSpPr>
          <p:nvPr>
            <p:ph type="sldNum" sz="quarter" idx="10"/>
          </p:nvPr>
        </p:nvSpPr>
        <p:spPr/>
        <p:txBody>
          <a:bodyPr/>
          <a:lstStyle/>
          <a:p>
            <a:fld id="{B465681C-ACBD-6F40-B006-2DEC7E88A615}" type="slidenum">
              <a:rPr lang="en-US" smtClean="0"/>
              <a:t>80</a:t>
            </a:fld>
            <a:endParaRPr lang="en-US"/>
          </a:p>
        </p:txBody>
      </p:sp>
    </p:spTree>
    <p:extLst>
      <p:ext uri="{BB962C8B-B14F-4D97-AF65-F5344CB8AC3E}">
        <p14:creationId xmlns:p14="http://schemas.microsoft.com/office/powerpoint/2010/main" val="8498332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7663" lvl="1" indent="-342900">
              <a:buFont typeface="Wingdings" panose="05000000000000000000" pitchFamily="2" charset="2"/>
              <a:buChar char="§"/>
            </a:pPr>
            <a:endParaRPr lang="en-US" dirty="0"/>
          </a:p>
          <a:p>
            <a:r>
              <a:rPr lang="en-US" dirty="0"/>
              <a:t>24% and 22%</a:t>
            </a:r>
          </a:p>
        </p:txBody>
      </p:sp>
      <p:sp>
        <p:nvSpPr>
          <p:cNvPr id="4" name="Slide Number Placeholder 3"/>
          <p:cNvSpPr>
            <a:spLocks noGrp="1"/>
          </p:cNvSpPr>
          <p:nvPr>
            <p:ph type="sldNum" sz="quarter" idx="10"/>
          </p:nvPr>
        </p:nvSpPr>
        <p:spPr/>
        <p:txBody>
          <a:bodyPr/>
          <a:lstStyle/>
          <a:p>
            <a:fld id="{B465681C-ACBD-6F40-B006-2DEC7E88A615}" type="slidenum">
              <a:rPr lang="en-US" smtClean="0"/>
              <a:t>81</a:t>
            </a:fld>
            <a:endParaRPr lang="en-US"/>
          </a:p>
        </p:txBody>
      </p:sp>
    </p:spTree>
    <p:extLst>
      <p:ext uri="{BB962C8B-B14F-4D97-AF65-F5344CB8AC3E}">
        <p14:creationId xmlns:p14="http://schemas.microsoft.com/office/powerpoint/2010/main" val="391110139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7663" lvl="1" indent="-342900">
              <a:buFont typeface="Wingdings" panose="05000000000000000000" pitchFamily="2" charset="2"/>
              <a:buChar char="§"/>
            </a:pPr>
            <a:endParaRPr lang="en-US" dirty="0"/>
          </a:p>
          <a:p>
            <a:r>
              <a:rPr lang="en-US" dirty="0"/>
              <a:t>24% and 22%</a:t>
            </a:r>
          </a:p>
        </p:txBody>
      </p:sp>
      <p:sp>
        <p:nvSpPr>
          <p:cNvPr id="4" name="Slide Number Placeholder 3"/>
          <p:cNvSpPr>
            <a:spLocks noGrp="1"/>
          </p:cNvSpPr>
          <p:nvPr>
            <p:ph type="sldNum" sz="quarter" idx="10"/>
          </p:nvPr>
        </p:nvSpPr>
        <p:spPr/>
        <p:txBody>
          <a:bodyPr/>
          <a:lstStyle/>
          <a:p>
            <a:fld id="{B465681C-ACBD-6F40-B006-2DEC7E88A615}" type="slidenum">
              <a:rPr lang="en-US" smtClean="0"/>
              <a:t>82</a:t>
            </a:fld>
            <a:endParaRPr lang="en-US"/>
          </a:p>
        </p:txBody>
      </p:sp>
    </p:spTree>
    <p:extLst>
      <p:ext uri="{BB962C8B-B14F-4D97-AF65-F5344CB8AC3E}">
        <p14:creationId xmlns:p14="http://schemas.microsoft.com/office/powerpoint/2010/main" val="146977285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7663" lvl="1" indent="-342900">
              <a:buFont typeface="Wingdings" panose="05000000000000000000" pitchFamily="2" charset="2"/>
              <a:buChar char="§"/>
            </a:pPr>
            <a:endParaRPr lang="en-US" dirty="0"/>
          </a:p>
          <a:p>
            <a:r>
              <a:rPr lang="en-US" dirty="0"/>
              <a:t>24% and 22%</a:t>
            </a:r>
          </a:p>
        </p:txBody>
      </p:sp>
      <p:sp>
        <p:nvSpPr>
          <p:cNvPr id="4" name="Slide Number Placeholder 3"/>
          <p:cNvSpPr>
            <a:spLocks noGrp="1"/>
          </p:cNvSpPr>
          <p:nvPr>
            <p:ph type="sldNum" sz="quarter" idx="10"/>
          </p:nvPr>
        </p:nvSpPr>
        <p:spPr/>
        <p:txBody>
          <a:bodyPr/>
          <a:lstStyle/>
          <a:p>
            <a:fld id="{B465681C-ACBD-6F40-B006-2DEC7E88A615}" type="slidenum">
              <a:rPr lang="en-US" smtClean="0"/>
              <a:t>83</a:t>
            </a:fld>
            <a:endParaRPr lang="en-US"/>
          </a:p>
        </p:txBody>
      </p:sp>
    </p:spTree>
    <p:extLst>
      <p:ext uri="{BB962C8B-B14F-4D97-AF65-F5344CB8AC3E}">
        <p14:creationId xmlns:p14="http://schemas.microsoft.com/office/powerpoint/2010/main" val="357209377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7663" lvl="1" indent="-342900">
              <a:buFont typeface="Wingdings" panose="05000000000000000000" pitchFamily="2" charset="2"/>
              <a:buChar char="§"/>
            </a:pPr>
            <a:endParaRPr lang="en-US" dirty="0"/>
          </a:p>
          <a:p>
            <a:r>
              <a:rPr lang="en-US" dirty="0"/>
              <a:t>24% and 22%</a:t>
            </a:r>
          </a:p>
        </p:txBody>
      </p:sp>
      <p:sp>
        <p:nvSpPr>
          <p:cNvPr id="4" name="Slide Number Placeholder 3"/>
          <p:cNvSpPr>
            <a:spLocks noGrp="1"/>
          </p:cNvSpPr>
          <p:nvPr>
            <p:ph type="sldNum" sz="quarter" idx="10"/>
          </p:nvPr>
        </p:nvSpPr>
        <p:spPr/>
        <p:txBody>
          <a:bodyPr/>
          <a:lstStyle/>
          <a:p>
            <a:fld id="{B465681C-ACBD-6F40-B006-2DEC7E88A615}" type="slidenum">
              <a:rPr lang="en-US" smtClean="0"/>
              <a:t>84</a:t>
            </a:fld>
            <a:endParaRPr lang="en-US"/>
          </a:p>
        </p:txBody>
      </p:sp>
    </p:spTree>
    <p:extLst>
      <p:ext uri="{BB962C8B-B14F-4D97-AF65-F5344CB8AC3E}">
        <p14:creationId xmlns:p14="http://schemas.microsoft.com/office/powerpoint/2010/main" val="227488984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7663" lvl="1" indent="-342900">
              <a:buFont typeface="Wingdings" panose="05000000000000000000" pitchFamily="2" charset="2"/>
              <a:buChar char="§"/>
            </a:pPr>
            <a:endParaRPr lang="en-US" dirty="0"/>
          </a:p>
          <a:p>
            <a:r>
              <a:rPr lang="en-US" dirty="0"/>
              <a:t>24% and 22%</a:t>
            </a:r>
          </a:p>
        </p:txBody>
      </p:sp>
      <p:sp>
        <p:nvSpPr>
          <p:cNvPr id="4" name="Slide Number Placeholder 3"/>
          <p:cNvSpPr>
            <a:spLocks noGrp="1"/>
          </p:cNvSpPr>
          <p:nvPr>
            <p:ph type="sldNum" sz="quarter" idx="10"/>
          </p:nvPr>
        </p:nvSpPr>
        <p:spPr/>
        <p:txBody>
          <a:bodyPr/>
          <a:lstStyle/>
          <a:p>
            <a:fld id="{B465681C-ACBD-6F40-B006-2DEC7E88A615}" type="slidenum">
              <a:rPr lang="en-US" smtClean="0"/>
              <a:t>85</a:t>
            </a:fld>
            <a:endParaRPr lang="en-US"/>
          </a:p>
        </p:txBody>
      </p:sp>
    </p:spTree>
    <p:extLst>
      <p:ext uri="{BB962C8B-B14F-4D97-AF65-F5344CB8AC3E}">
        <p14:creationId xmlns:p14="http://schemas.microsoft.com/office/powerpoint/2010/main" val="24833296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7663" lvl="1" indent="-342900">
              <a:buFont typeface="Wingdings" panose="05000000000000000000" pitchFamily="2" charset="2"/>
              <a:buChar char="§"/>
            </a:pPr>
            <a:endParaRPr lang="en-US" dirty="0"/>
          </a:p>
          <a:p>
            <a:r>
              <a:rPr lang="en-US" dirty="0"/>
              <a:t>24% and 22%</a:t>
            </a:r>
          </a:p>
        </p:txBody>
      </p:sp>
      <p:sp>
        <p:nvSpPr>
          <p:cNvPr id="4" name="Slide Number Placeholder 3"/>
          <p:cNvSpPr>
            <a:spLocks noGrp="1"/>
          </p:cNvSpPr>
          <p:nvPr>
            <p:ph type="sldNum" sz="quarter" idx="10"/>
          </p:nvPr>
        </p:nvSpPr>
        <p:spPr/>
        <p:txBody>
          <a:bodyPr/>
          <a:lstStyle/>
          <a:p>
            <a:fld id="{B465681C-ACBD-6F40-B006-2DEC7E88A615}" type="slidenum">
              <a:rPr lang="en-US" smtClean="0"/>
              <a:t>86</a:t>
            </a:fld>
            <a:endParaRPr lang="en-US"/>
          </a:p>
        </p:txBody>
      </p:sp>
    </p:spTree>
    <p:extLst>
      <p:ext uri="{BB962C8B-B14F-4D97-AF65-F5344CB8AC3E}">
        <p14:creationId xmlns:p14="http://schemas.microsoft.com/office/powerpoint/2010/main" val="3908386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7663" lvl="1" indent="-342900">
              <a:buFont typeface="Wingdings" panose="05000000000000000000" pitchFamily="2" charset="2"/>
              <a:buChar char="§"/>
            </a:pPr>
            <a:endParaRPr lang="en-US" dirty="0"/>
          </a:p>
          <a:p>
            <a:r>
              <a:rPr lang="en-US" dirty="0"/>
              <a:t>24% and 22%</a:t>
            </a:r>
          </a:p>
        </p:txBody>
      </p:sp>
      <p:sp>
        <p:nvSpPr>
          <p:cNvPr id="4" name="Slide Number Placeholder 3"/>
          <p:cNvSpPr>
            <a:spLocks noGrp="1"/>
          </p:cNvSpPr>
          <p:nvPr>
            <p:ph type="sldNum" sz="quarter" idx="10"/>
          </p:nvPr>
        </p:nvSpPr>
        <p:spPr/>
        <p:txBody>
          <a:bodyPr/>
          <a:lstStyle/>
          <a:p>
            <a:fld id="{B465681C-ACBD-6F40-B006-2DEC7E88A615}" type="slidenum">
              <a:rPr lang="en-US" smtClean="0"/>
              <a:t>87</a:t>
            </a:fld>
            <a:endParaRPr lang="en-US"/>
          </a:p>
        </p:txBody>
      </p:sp>
    </p:spTree>
    <p:extLst>
      <p:ext uri="{BB962C8B-B14F-4D97-AF65-F5344CB8AC3E}">
        <p14:creationId xmlns:p14="http://schemas.microsoft.com/office/powerpoint/2010/main" val="401664529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7663" lvl="1" indent="-342900">
              <a:buFont typeface="Wingdings" panose="05000000000000000000" pitchFamily="2" charset="2"/>
              <a:buChar char="§"/>
            </a:pPr>
            <a:endParaRPr lang="en-US" dirty="0"/>
          </a:p>
          <a:p>
            <a:r>
              <a:rPr lang="en-US" dirty="0"/>
              <a:t>24% and 22%</a:t>
            </a:r>
          </a:p>
        </p:txBody>
      </p:sp>
      <p:sp>
        <p:nvSpPr>
          <p:cNvPr id="4" name="Slide Number Placeholder 3"/>
          <p:cNvSpPr>
            <a:spLocks noGrp="1"/>
          </p:cNvSpPr>
          <p:nvPr>
            <p:ph type="sldNum" sz="quarter" idx="10"/>
          </p:nvPr>
        </p:nvSpPr>
        <p:spPr/>
        <p:txBody>
          <a:bodyPr/>
          <a:lstStyle/>
          <a:p>
            <a:fld id="{B465681C-ACBD-6F40-B006-2DEC7E88A615}" type="slidenum">
              <a:rPr lang="en-US" smtClean="0"/>
              <a:t>88</a:t>
            </a:fld>
            <a:endParaRPr lang="en-US"/>
          </a:p>
        </p:txBody>
      </p:sp>
    </p:spTree>
    <p:extLst>
      <p:ext uri="{BB962C8B-B14F-4D97-AF65-F5344CB8AC3E}">
        <p14:creationId xmlns:p14="http://schemas.microsoft.com/office/powerpoint/2010/main" val="216010021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with the 5-6 months of practice coaching we spent with teams, we were able to implement and sustain changes.  This graph is an example of how alcohol screening rates with the AUDIT-C increased dramatically and were sustained across our 22 primary care sites.</a:t>
            </a:r>
          </a:p>
          <a:p>
            <a:endParaRPr lang="en-US" dirty="0"/>
          </a:p>
          <a:p>
            <a:r>
              <a:rPr lang="en-US" dirty="0"/>
              <a:t>The 0 near the middle of the graph represents the randomized launch dates for the sites.  As you can see, the proportion of alcohol screening before launch was low across all sites, below 30%, and after launching, rates of screening were above 75% in all sites, sustaining even after the active 6 months of practice coaching ended in the teams.</a:t>
            </a:r>
          </a:p>
        </p:txBody>
      </p:sp>
      <p:sp>
        <p:nvSpPr>
          <p:cNvPr id="4" name="Slide Number Placeholder 3"/>
          <p:cNvSpPr>
            <a:spLocks noGrp="1"/>
          </p:cNvSpPr>
          <p:nvPr>
            <p:ph type="sldNum" sz="quarter" idx="10"/>
          </p:nvPr>
        </p:nvSpPr>
        <p:spPr/>
        <p:txBody>
          <a:bodyPr/>
          <a:lstStyle/>
          <a:p>
            <a:fld id="{B465681C-ACBD-6F40-B006-2DEC7E88A615}" type="slidenum">
              <a:rPr lang="en-US" smtClean="0"/>
              <a:t>89</a:t>
            </a:fld>
            <a:endParaRPr lang="en-US"/>
          </a:p>
        </p:txBody>
      </p:sp>
    </p:spTree>
    <p:extLst>
      <p:ext uri="{BB962C8B-B14F-4D97-AF65-F5344CB8AC3E}">
        <p14:creationId xmlns:p14="http://schemas.microsoft.com/office/powerpoint/2010/main" val="2052585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712788"/>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159" rtl="0" eaLnBrk="1" fontAlgn="auto" latinLnBrk="0" hangingPunct="1">
              <a:lnSpc>
                <a:spcPct val="100000"/>
              </a:lnSpc>
              <a:spcBef>
                <a:spcPts val="0"/>
              </a:spcBef>
              <a:spcAft>
                <a:spcPts val="0"/>
              </a:spcAft>
              <a:buClrTx/>
              <a:buSzTx/>
              <a:buFontTx/>
              <a:buNone/>
              <a:tabLst/>
              <a:defRPr/>
            </a:pPr>
            <a:fld id="{A715AD9C-0B0B-BD4E-B7B6-4A33D24DF9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59"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609813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7663" lvl="1" indent="-342900">
              <a:buFont typeface="Wingdings" panose="05000000000000000000" pitchFamily="2" charset="2"/>
              <a:buChar char="§"/>
            </a:pPr>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90</a:t>
            </a:fld>
            <a:endParaRPr lang="en-US"/>
          </a:p>
        </p:txBody>
      </p:sp>
    </p:spTree>
    <p:extLst>
      <p:ext uri="{BB962C8B-B14F-4D97-AF65-F5344CB8AC3E}">
        <p14:creationId xmlns:p14="http://schemas.microsoft.com/office/powerpoint/2010/main" val="104726142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7663" lvl="1" indent="-342900">
              <a:buFont typeface="Wingdings" panose="05000000000000000000" pitchFamily="2" charset="2"/>
              <a:buChar cha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159" rtl="0" eaLnBrk="1" fontAlgn="auto" latinLnBrk="0" hangingPunct="1">
              <a:lnSpc>
                <a:spcPct val="100000"/>
              </a:lnSpc>
              <a:spcBef>
                <a:spcPts val="0"/>
              </a:spcBef>
              <a:spcAft>
                <a:spcPts val="0"/>
              </a:spcAft>
              <a:buClrTx/>
              <a:buSzTx/>
              <a:buFontTx/>
              <a:buNone/>
              <a:tabLst/>
              <a:defRPr/>
            </a:pPr>
            <a:fld id="{B465681C-ACBD-6F40-B006-2DEC7E88A61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59"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33689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7663" lvl="1" indent="-342900">
              <a:buFont typeface="Wingdings" panose="05000000000000000000" pitchFamily="2" charset="2"/>
              <a:buChar char="§"/>
            </a:pPr>
            <a:endParaRPr lang="en-US" dirty="0"/>
          </a:p>
          <a:p>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92</a:t>
            </a:fld>
            <a:endParaRPr lang="en-US"/>
          </a:p>
        </p:txBody>
      </p:sp>
    </p:spTree>
    <p:extLst>
      <p:ext uri="{BB962C8B-B14F-4D97-AF65-F5344CB8AC3E}">
        <p14:creationId xmlns:p14="http://schemas.microsoft.com/office/powerpoint/2010/main" val="240173127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7663" lvl="1" indent="-342900">
              <a:buFont typeface="Wingdings" panose="05000000000000000000" pitchFamily="2" charset="2"/>
              <a:buChar char="§"/>
            </a:pPr>
            <a:endParaRPr lang="en-US" dirty="0"/>
          </a:p>
          <a:p>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93</a:t>
            </a:fld>
            <a:endParaRPr lang="en-US"/>
          </a:p>
        </p:txBody>
      </p:sp>
    </p:spTree>
    <p:extLst>
      <p:ext uri="{BB962C8B-B14F-4D97-AF65-F5344CB8AC3E}">
        <p14:creationId xmlns:p14="http://schemas.microsoft.com/office/powerpoint/2010/main" val="34931671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59" rtl="0" eaLnBrk="1" fontAlgn="auto" latinLnBrk="0" hangingPunct="1">
              <a:lnSpc>
                <a:spcPct val="100000"/>
              </a:lnSpc>
              <a:spcBef>
                <a:spcPts val="0"/>
              </a:spcBef>
              <a:spcAft>
                <a:spcPts val="0"/>
              </a:spcAft>
              <a:buClrTx/>
              <a:buSzTx/>
              <a:buFontTx/>
              <a:buNone/>
              <a:tabLst/>
              <a:defRPr/>
            </a:pPr>
            <a:r>
              <a:rPr lang="en-US" b="0" dirty="0"/>
              <a:t>So what happened with alcohol screening and assessment for alcohol use disorder after coaches finished active implementation in the clinics?  As I had mentioned earlier, prior to SPARC, alcohol screening was 19%.  Post-implementation in July 2018, alcohol screening was at 88% for the 22 primary care sites, and this was sustained a year later at 89%.  For AUD assessment with the alcohol symptom checklist, 64% of patients with high-risk alcohol use were assessed post-implementation in July 2018, and this increased to 71% in July 2019.</a:t>
            </a:r>
          </a:p>
          <a:p>
            <a:pPr marL="0" marR="0" lvl="0" indent="0" algn="l" defTabSz="457159"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457159"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457159" rtl="0" eaLnBrk="1" fontAlgn="auto" latinLnBrk="0" hangingPunct="1">
              <a:lnSpc>
                <a:spcPct val="100000"/>
              </a:lnSpc>
              <a:spcBef>
                <a:spcPts val="0"/>
              </a:spcBef>
              <a:spcAft>
                <a:spcPts val="0"/>
              </a:spcAft>
              <a:buClrTx/>
              <a:buSzTx/>
              <a:buFontTx/>
              <a:buNone/>
              <a:tabLst/>
              <a:defRPr/>
            </a:pPr>
            <a:r>
              <a:rPr lang="en-US" b="1" dirty="0"/>
              <a:t>Results.</a:t>
            </a:r>
            <a:r>
              <a:rPr lang="en-US" dirty="0"/>
              <a:t>  There were 37,093 PC patient visits across the 22 clinics in 7/2018, and 63601 in 7/2019.  Alcohol screening rates were 88% in 7/2018 and 89% in 7/2019.  AUD assessment rates of high-risk patients were 64% in 7/2018, and 71% in 7/2019.  </a:t>
            </a:r>
          </a:p>
          <a:p>
            <a:endParaRPr lang="en-US" sz="1200"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Depression Screen (PHQ-2)</a:t>
            </a:r>
            <a:r>
              <a:rPr lang="en-US" dirty="0"/>
              <a:t> </a:t>
            </a:r>
            <a:r>
              <a:rPr lang="en-US" sz="1200" b="0" i="0" u="none" strike="noStrike" kern="1200" dirty="0">
                <a:solidFill>
                  <a:schemeClr val="tx1"/>
                </a:solidFill>
                <a:effectLst/>
                <a:latin typeface="+mn-lt"/>
                <a:ea typeface="+mn-ea"/>
                <a:cs typeface="+mn-cs"/>
              </a:rPr>
              <a:t>56793</a:t>
            </a:r>
            <a:r>
              <a:rPr lang="en-US" dirty="0"/>
              <a:t> </a:t>
            </a:r>
            <a:r>
              <a:rPr lang="en-US" sz="1200" b="0" i="0" u="none" strike="noStrike" kern="1200" dirty="0">
                <a:solidFill>
                  <a:schemeClr val="tx1"/>
                </a:solidFill>
                <a:effectLst/>
                <a:latin typeface="+mn-lt"/>
                <a:ea typeface="+mn-ea"/>
                <a:cs typeface="+mn-cs"/>
              </a:rPr>
              <a:t>63601</a:t>
            </a:r>
            <a:r>
              <a:rPr lang="en-US" dirty="0"/>
              <a:t> </a:t>
            </a:r>
            <a:r>
              <a:rPr lang="en-US" sz="1200" b="0" i="0" u="none" strike="noStrike" kern="1200" dirty="0">
                <a:solidFill>
                  <a:schemeClr val="tx1"/>
                </a:solidFill>
                <a:effectLst/>
                <a:latin typeface="+mn-lt"/>
                <a:ea typeface="+mn-ea"/>
                <a:cs typeface="+mn-cs"/>
              </a:rPr>
              <a:t>89%</a:t>
            </a:r>
            <a:r>
              <a:rPr lang="en-US" dirty="0"/>
              <a:t> </a:t>
            </a:r>
            <a:r>
              <a:rPr lang="en-US" sz="1200" b="1" i="0" u="none" strike="noStrike" kern="1200" dirty="0">
                <a:solidFill>
                  <a:schemeClr val="tx1"/>
                </a:solidFill>
                <a:effectLst/>
                <a:latin typeface="+mn-lt"/>
                <a:ea typeface="+mn-ea"/>
                <a:cs typeface="+mn-cs"/>
              </a:rPr>
              <a:t>Alcohol Screen (Audit-C)</a:t>
            </a:r>
            <a:r>
              <a:rPr lang="en-US" dirty="0"/>
              <a:t> </a:t>
            </a:r>
            <a:r>
              <a:rPr lang="en-US" sz="1200" b="0" i="0" u="none" strike="noStrike" kern="1200" dirty="0">
                <a:solidFill>
                  <a:schemeClr val="tx1"/>
                </a:solidFill>
                <a:effectLst/>
                <a:latin typeface="+mn-lt"/>
                <a:ea typeface="+mn-ea"/>
                <a:cs typeface="+mn-cs"/>
              </a:rPr>
              <a:t>56458</a:t>
            </a:r>
            <a:r>
              <a:rPr lang="en-US" dirty="0"/>
              <a:t> </a:t>
            </a:r>
            <a:r>
              <a:rPr lang="en-US" sz="1200" b="0" i="0" u="none" strike="noStrike" kern="1200" dirty="0">
                <a:solidFill>
                  <a:schemeClr val="tx1"/>
                </a:solidFill>
                <a:effectLst/>
                <a:latin typeface="+mn-lt"/>
                <a:ea typeface="+mn-ea"/>
                <a:cs typeface="+mn-cs"/>
              </a:rPr>
              <a:t>63601</a:t>
            </a:r>
            <a:r>
              <a:rPr lang="en-US" dirty="0"/>
              <a:t> </a:t>
            </a:r>
            <a:r>
              <a:rPr lang="en-US" sz="1200" b="0" i="0" u="none" strike="noStrike" kern="1200" dirty="0">
                <a:solidFill>
                  <a:schemeClr val="tx1"/>
                </a:solidFill>
                <a:effectLst/>
                <a:latin typeface="+mn-lt"/>
                <a:ea typeface="+mn-ea"/>
                <a:cs typeface="+mn-cs"/>
              </a:rPr>
              <a:t>89%</a:t>
            </a:r>
            <a:r>
              <a:rPr lang="en-US" dirty="0"/>
              <a:t> </a:t>
            </a:r>
            <a:r>
              <a:rPr lang="en-US" sz="1200" b="1" i="0" u="none" strike="noStrike" kern="1200" dirty="0">
                <a:solidFill>
                  <a:schemeClr val="tx1"/>
                </a:solidFill>
                <a:effectLst/>
                <a:latin typeface="+mn-lt"/>
                <a:ea typeface="+mn-ea"/>
                <a:cs typeface="+mn-cs"/>
              </a:rPr>
              <a:t>Marijuana Screen</a:t>
            </a:r>
            <a:r>
              <a:rPr lang="en-US" dirty="0"/>
              <a:t> </a:t>
            </a:r>
            <a:r>
              <a:rPr lang="en-US" sz="1200" b="0" i="0" u="none" strike="noStrike" kern="1200" dirty="0">
                <a:solidFill>
                  <a:schemeClr val="tx1"/>
                </a:solidFill>
                <a:effectLst/>
                <a:latin typeface="+mn-lt"/>
                <a:ea typeface="+mn-ea"/>
                <a:cs typeface="+mn-cs"/>
              </a:rPr>
              <a:t>56547</a:t>
            </a:r>
            <a:r>
              <a:rPr lang="en-US" dirty="0"/>
              <a:t> </a:t>
            </a:r>
            <a:r>
              <a:rPr lang="en-US" sz="1200" b="0" i="0" u="none" strike="noStrike" kern="1200" dirty="0">
                <a:solidFill>
                  <a:schemeClr val="tx1"/>
                </a:solidFill>
                <a:effectLst/>
                <a:latin typeface="+mn-lt"/>
                <a:ea typeface="+mn-ea"/>
                <a:cs typeface="+mn-cs"/>
              </a:rPr>
              <a:t>63601</a:t>
            </a:r>
            <a:r>
              <a:rPr lang="en-US" dirty="0"/>
              <a:t> </a:t>
            </a:r>
            <a:r>
              <a:rPr lang="en-US" sz="1200" b="0" i="0" u="none" strike="noStrike" kern="1200" dirty="0">
                <a:solidFill>
                  <a:schemeClr val="tx1"/>
                </a:solidFill>
                <a:effectLst/>
                <a:latin typeface="+mn-lt"/>
                <a:ea typeface="+mn-ea"/>
                <a:cs typeface="+mn-cs"/>
              </a:rPr>
              <a:t>89%</a:t>
            </a:r>
            <a:r>
              <a:rPr lang="en-US" dirty="0"/>
              <a:t> </a:t>
            </a:r>
            <a:r>
              <a:rPr lang="en-US" sz="1200" b="1" i="0" u="none" strike="noStrike" kern="1200" dirty="0">
                <a:solidFill>
                  <a:schemeClr val="tx1"/>
                </a:solidFill>
                <a:effectLst/>
                <a:latin typeface="+mn-lt"/>
                <a:ea typeface="+mn-ea"/>
                <a:cs typeface="+mn-cs"/>
              </a:rPr>
              <a:t>Other Drug Screen</a:t>
            </a:r>
            <a:r>
              <a:rPr lang="en-US" dirty="0"/>
              <a:t> </a:t>
            </a:r>
            <a:r>
              <a:rPr lang="en-US" sz="1200" b="0" i="0" u="none" strike="noStrike" kern="1200" dirty="0">
                <a:solidFill>
                  <a:schemeClr val="tx1"/>
                </a:solidFill>
                <a:effectLst/>
                <a:latin typeface="+mn-lt"/>
                <a:ea typeface="+mn-ea"/>
                <a:cs typeface="+mn-cs"/>
              </a:rPr>
              <a:t>56108</a:t>
            </a:r>
            <a:r>
              <a:rPr lang="en-US" dirty="0"/>
              <a:t> </a:t>
            </a:r>
            <a:r>
              <a:rPr lang="en-US" sz="1200" b="0" i="0" u="none" strike="noStrike" kern="1200" dirty="0">
                <a:solidFill>
                  <a:schemeClr val="tx1"/>
                </a:solidFill>
                <a:effectLst/>
                <a:latin typeface="+mn-lt"/>
                <a:ea typeface="+mn-ea"/>
                <a:cs typeface="+mn-cs"/>
              </a:rPr>
              <a:t>63601</a:t>
            </a:r>
            <a:r>
              <a:rPr lang="en-US" dirty="0"/>
              <a:t> </a:t>
            </a:r>
            <a:r>
              <a:rPr lang="en-US" sz="1200" b="0" i="0" u="none" strike="noStrike" kern="1200" dirty="0">
                <a:solidFill>
                  <a:schemeClr val="tx1"/>
                </a:solidFill>
                <a:effectLst/>
                <a:latin typeface="+mn-lt"/>
                <a:ea typeface="+mn-ea"/>
                <a:cs typeface="+mn-cs"/>
              </a:rPr>
              <a:t>88%</a:t>
            </a:r>
            <a:r>
              <a:rPr lang="en-US" dirty="0"/>
              <a:t> </a:t>
            </a:r>
            <a:r>
              <a:rPr lang="en-US" sz="1200" b="1" i="0" u="none" strike="noStrike" kern="1200" dirty="0">
                <a:solidFill>
                  <a:schemeClr val="tx1"/>
                </a:solidFill>
                <a:effectLst/>
                <a:latin typeface="+mn-lt"/>
                <a:ea typeface="+mn-ea"/>
                <a:cs typeface="+mn-cs"/>
              </a:rPr>
              <a:t>PHQ-9</a:t>
            </a:r>
            <a:r>
              <a:rPr lang="en-US" dirty="0"/>
              <a:t> </a:t>
            </a:r>
            <a:r>
              <a:rPr lang="en-US" sz="1200" b="0" i="0" u="none" strike="noStrike" kern="1200" dirty="0">
                <a:solidFill>
                  <a:schemeClr val="tx1"/>
                </a:solidFill>
                <a:effectLst/>
                <a:latin typeface="+mn-lt"/>
                <a:ea typeface="+mn-ea"/>
                <a:cs typeface="+mn-cs"/>
              </a:rPr>
              <a:t>8822</a:t>
            </a:r>
            <a:r>
              <a:rPr lang="en-US" dirty="0"/>
              <a:t> </a:t>
            </a:r>
            <a:r>
              <a:rPr lang="en-US" sz="1200" b="0" i="0" u="none" strike="noStrike" kern="1200" dirty="0">
                <a:solidFill>
                  <a:schemeClr val="tx1"/>
                </a:solidFill>
                <a:effectLst/>
                <a:latin typeface="+mn-lt"/>
                <a:ea typeface="+mn-ea"/>
                <a:cs typeface="+mn-cs"/>
              </a:rPr>
              <a:t>9169</a:t>
            </a:r>
            <a:r>
              <a:rPr lang="en-US" dirty="0"/>
              <a:t> </a:t>
            </a:r>
            <a:r>
              <a:rPr lang="en-US" sz="1200" b="0" i="0" u="none" strike="noStrike" kern="1200" dirty="0">
                <a:solidFill>
                  <a:schemeClr val="tx1"/>
                </a:solidFill>
                <a:effectLst/>
                <a:latin typeface="+mn-lt"/>
                <a:ea typeface="+mn-ea"/>
                <a:cs typeface="+mn-cs"/>
              </a:rPr>
              <a:t>96%</a:t>
            </a:r>
            <a:r>
              <a:rPr lang="en-US" dirty="0"/>
              <a:t> </a:t>
            </a:r>
            <a:r>
              <a:rPr lang="en-US" sz="1200" b="1" i="0" u="none" strike="noStrike" kern="1200" dirty="0">
                <a:solidFill>
                  <a:schemeClr val="tx1"/>
                </a:solidFill>
                <a:effectLst/>
                <a:latin typeface="+mn-lt"/>
                <a:ea typeface="+mn-ea"/>
                <a:cs typeface="+mn-cs"/>
              </a:rPr>
              <a:t>Columbia Suicide Risk (Target 90%)</a:t>
            </a:r>
            <a:r>
              <a:rPr lang="en-US" dirty="0"/>
              <a:t> </a:t>
            </a:r>
            <a:r>
              <a:rPr lang="en-US" sz="1200" b="0" i="0" u="none" strike="noStrike" kern="1200" dirty="0">
                <a:solidFill>
                  <a:schemeClr val="tx1"/>
                </a:solidFill>
                <a:effectLst/>
                <a:latin typeface="+mn-lt"/>
                <a:ea typeface="+mn-ea"/>
                <a:cs typeface="+mn-cs"/>
              </a:rPr>
              <a:t>316</a:t>
            </a:r>
            <a:r>
              <a:rPr lang="en-US" dirty="0"/>
              <a:t> </a:t>
            </a:r>
            <a:r>
              <a:rPr lang="en-US" sz="1200" b="0" i="0" u="none" strike="noStrike" kern="1200" dirty="0">
                <a:solidFill>
                  <a:schemeClr val="tx1"/>
                </a:solidFill>
                <a:effectLst/>
                <a:latin typeface="+mn-lt"/>
                <a:ea typeface="+mn-ea"/>
                <a:cs typeface="+mn-cs"/>
              </a:rPr>
              <a:t>357</a:t>
            </a:r>
            <a:r>
              <a:rPr lang="en-US" dirty="0"/>
              <a:t> </a:t>
            </a:r>
            <a:r>
              <a:rPr lang="en-US" sz="1200" b="0" i="0" u="none" strike="noStrike" kern="1200" dirty="0">
                <a:solidFill>
                  <a:schemeClr val="tx1"/>
                </a:solidFill>
                <a:effectLst/>
                <a:latin typeface="+mn-lt"/>
                <a:ea typeface="+mn-ea"/>
                <a:cs typeface="+mn-cs"/>
              </a:rPr>
              <a:t>89%</a:t>
            </a:r>
            <a:r>
              <a:rPr lang="en-US" dirty="0"/>
              <a:t> </a:t>
            </a:r>
            <a:r>
              <a:rPr lang="en-US" sz="1200" b="1" i="0" u="none" strike="noStrike" kern="1200" dirty="0">
                <a:solidFill>
                  <a:schemeClr val="tx1"/>
                </a:solidFill>
                <a:effectLst/>
                <a:latin typeface="+mn-lt"/>
                <a:ea typeface="+mn-ea"/>
                <a:cs typeface="+mn-cs"/>
              </a:rPr>
              <a:t>Alcohol Symptom Checklist (yellow)</a:t>
            </a:r>
            <a:r>
              <a:rPr lang="en-US" dirty="0"/>
              <a:t> </a:t>
            </a:r>
            <a:r>
              <a:rPr lang="en-US" sz="1200" b="0" i="0" u="none" strike="noStrike" kern="1200" dirty="0">
                <a:solidFill>
                  <a:schemeClr val="tx1"/>
                </a:solidFill>
                <a:effectLst/>
                <a:latin typeface="+mn-lt"/>
                <a:ea typeface="+mn-ea"/>
                <a:cs typeface="+mn-cs"/>
              </a:rPr>
              <a:t>845</a:t>
            </a:r>
            <a:r>
              <a:rPr lang="en-US" dirty="0"/>
              <a:t> </a:t>
            </a:r>
            <a:r>
              <a:rPr lang="en-US" sz="1200" b="0" i="0" u="none" strike="noStrike" kern="1200" dirty="0">
                <a:solidFill>
                  <a:schemeClr val="tx1"/>
                </a:solidFill>
                <a:effectLst/>
                <a:latin typeface="+mn-lt"/>
                <a:ea typeface="+mn-ea"/>
                <a:cs typeface="+mn-cs"/>
              </a:rPr>
              <a:t>1187</a:t>
            </a:r>
            <a:r>
              <a:rPr lang="en-US" dirty="0"/>
              <a:t> </a:t>
            </a:r>
            <a:r>
              <a:rPr lang="en-US" sz="1200" b="0" i="0" u="none" strike="noStrike" kern="1200" dirty="0">
                <a:solidFill>
                  <a:schemeClr val="tx1"/>
                </a:solidFill>
                <a:effectLst/>
                <a:latin typeface="+mn-lt"/>
                <a:ea typeface="+mn-ea"/>
                <a:cs typeface="+mn-cs"/>
              </a:rPr>
              <a:t>71%</a:t>
            </a:r>
            <a:r>
              <a:rPr lang="en-US" dirty="0"/>
              <a:t> </a:t>
            </a:r>
            <a:r>
              <a:rPr lang="en-US" sz="1200" b="1" i="0" u="none" strike="noStrike" kern="1200" dirty="0">
                <a:solidFill>
                  <a:schemeClr val="tx1"/>
                </a:solidFill>
                <a:effectLst/>
                <a:latin typeface="+mn-lt"/>
                <a:ea typeface="+mn-ea"/>
                <a:cs typeface="+mn-cs"/>
              </a:rPr>
              <a:t>Marijuana Symptom Checklist (purple)</a:t>
            </a:r>
            <a:r>
              <a:rPr lang="en-US" dirty="0"/>
              <a:t> </a:t>
            </a:r>
            <a:r>
              <a:rPr lang="en-US" sz="1200" b="0" i="0" u="none" strike="noStrike" kern="1200" dirty="0">
                <a:solidFill>
                  <a:schemeClr val="tx1"/>
                </a:solidFill>
                <a:effectLst/>
                <a:latin typeface="+mn-lt"/>
                <a:ea typeface="+mn-ea"/>
                <a:cs typeface="+mn-cs"/>
              </a:rPr>
              <a:t>2014</a:t>
            </a:r>
            <a:r>
              <a:rPr lang="en-US" dirty="0"/>
              <a:t> </a:t>
            </a:r>
            <a:r>
              <a:rPr lang="en-US" sz="1200" b="0" i="0" u="none" strike="noStrike" kern="1200" dirty="0">
                <a:solidFill>
                  <a:schemeClr val="tx1"/>
                </a:solidFill>
                <a:effectLst/>
                <a:latin typeface="+mn-lt"/>
                <a:ea typeface="+mn-ea"/>
                <a:cs typeface="+mn-cs"/>
              </a:rPr>
              <a:t>2591</a:t>
            </a:r>
            <a:r>
              <a:rPr lang="en-US" dirty="0"/>
              <a:t> </a:t>
            </a:r>
            <a:r>
              <a:rPr lang="en-US" sz="1200" b="0" i="0" u="none" strike="noStrike" kern="1200" dirty="0">
                <a:solidFill>
                  <a:schemeClr val="tx1"/>
                </a:solidFill>
                <a:effectLst/>
                <a:latin typeface="+mn-lt"/>
                <a:ea typeface="+mn-ea"/>
                <a:cs typeface="+mn-cs"/>
              </a:rPr>
              <a:t>78%</a:t>
            </a:r>
            <a:r>
              <a:rPr lang="en-US" dirty="0"/>
              <a:t> </a:t>
            </a:r>
            <a:r>
              <a:rPr lang="en-US" sz="1200" b="1" i="0" u="none" strike="noStrike" kern="1200" dirty="0">
                <a:solidFill>
                  <a:schemeClr val="tx1"/>
                </a:solidFill>
                <a:effectLst/>
                <a:latin typeface="+mn-lt"/>
                <a:ea typeface="+mn-ea"/>
                <a:cs typeface="+mn-cs"/>
              </a:rPr>
              <a:t>Other Drugs Symptom Checklist</a:t>
            </a:r>
            <a:br>
              <a:rPr lang="en-US" sz="1200" b="1" i="0" u="none" strike="noStrike" kern="1200" dirty="0">
                <a:solidFill>
                  <a:schemeClr val="tx1"/>
                </a:solidFill>
                <a:effectLst/>
                <a:latin typeface="+mn-lt"/>
                <a:ea typeface="+mn-ea"/>
                <a:cs typeface="+mn-cs"/>
              </a:rPr>
            </a:br>
            <a:r>
              <a:rPr lang="en-US" sz="1200" b="1" i="0" u="none" strike="noStrike" kern="1200" dirty="0">
                <a:solidFill>
                  <a:schemeClr val="tx1"/>
                </a:solidFill>
                <a:effectLst/>
                <a:latin typeface="+mn-lt"/>
                <a:ea typeface="+mn-ea"/>
                <a:cs typeface="+mn-cs"/>
              </a:rPr>
              <a:t>(purple)</a:t>
            </a:r>
            <a:r>
              <a:rPr lang="en-US" dirty="0"/>
              <a:t> </a:t>
            </a:r>
            <a:r>
              <a:rPr lang="en-US" sz="1200" b="0" i="0" u="none" strike="noStrike" kern="1200" dirty="0">
                <a:solidFill>
                  <a:schemeClr val="tx1"/>
                </a:solidFill>
                <a:effectLst/>
                <a:latin typeface="+mn-lt"/>
                <a:ea typeface="+mn-ea"/>
                <a:cs typeface="+mn-cs"/>
              </a:rPr>
              <a:t>655</a:t>
            </a:r>
            <a:r>
              <a:rPr lang="en-US" dirty="0"/>
              <a:t> </a:t>
            </a:r>
            <a:r>
              <a:rPr lang="en-US" sz="1200" b="0" i="0" u="none" strike="noStrike" kern="1200" dirty="0">
                <a:solidFill>
                  <a:schemeClr val="tx1"/>
                </a:solidFill>
                <a:effectLst/>
                <a:latin typeface="+mn-lt"/>
                <a:ea typeface="+mn-ea"/>
                <a:cs typeface="+mn-cs"/>
              </a:rPr>
              <a:t>900</a:t>
            </a:r>
            <a:r>
              <a:rPr lang="en-US" dirty="0"/>
              <a:t> </a:t>
            </a:r>
            <a:r>
              <a:rPr lang="en-US" sz="1200" b="0" i="0" u="none" strike="noStrike" kern="1200" dirty="0">
                <a:solidFill>
                  <a:schemeClr val="tx1"/>
                </a:solidFill>
                <a:effectLst/>
                <a:latin typeface="+mn-lt"/>
                <a:ea typeface="+mn-ea"/>
                <a:cs typeface="+mn-cs"/>
              </a:rPr>
              <a:t>73%</a:t>
            </a:r>
            <a:r>
              <a:rPr lang="en-US" dirty="0"/>
              <a:t> </a:t>
            </a:r>
          </a:p>
          <a:p>
            <a:endParaRPr lang="en-US" dirty="0"/>
          </a:p>
        </p:txBody>
      </p:sp>
      <p:sp>
        <p:nvSpPr>
          <p:cNvPr id="4" name="Slide Number Placeholder 3"/>
          <p:cNvSpPr>
            <a:spLocks noGrp="1"/>
          </p:cNvSpPr>
          <p:nvPr>
            <p:ph type="sldNum" sz="quarter" idx="5"/>
          </p:nvPr>
        </p:nvSpPr>
        <p:spPr/>
        <p:txBody>
          <a:bodyPr/>
          <a:lstStyle/>
          <a:p>
            <a:fld id="{B465681C-ACBD-6F40-B006-2DEC7E88A615}" type="slidenum">
              <a:rPr lang="en-US" smtClean="0"/>
              <a:t>94</a:t>
            </a:fld>
            <a:endParaRPr lang="en-US"/>
          </a:p>
        </p:txBody>
      </p:sp>
    </p:spTree>
    <p:extLst>
      <p:ext uri="{BB962C8B-B14F-4D97-AF65-F5344CB8AC3E}">
        <p14:creationId xmlns:p14="http://schemas.microsoft.com/office/powerpoint/2010/main" val="233657381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59" rtl="0" eaLnBrk="1" fontAlgn="auto" latinLnBrk="0" hangingPunct="1">
              <a:lnSpc>
                <a:spcPct val="100000"/>
              </a:lnSpc>
              <a:spcBef>
                <a:spcPts val="0"/>
              </a:spcBef>
              <a:spcAft>
                <a:spcPts val="0"/>
              </a:spcAft>
              <a:buClrTx/>
              <a:buSzTx/>
              <a:buFontTx/>
              <a:buNone/>
              <a:tabLst/>
              <a:defRPr/>
            </a:pPr>
            <a:r>
              <a:rPr lang="en-US" b="0" dirty="0"/>
              <a:t>So what happened with alcohol screening and assessment for alcohol use disorder after coaches finished active implementation in the clinics?  As I had mentioned earlier, prior to SPARC, alcohol screening was 19%.  Post-implementation in July 2018, alcohol screening was at 88% for the 22 primary care sites, and this was sustained a year later at 89%.  For AUD assessment with the alcohol symptom checklist, 64% of patients with high-risk alcohol use were assessed post-implementation in July 2018, and this increased to 71% in July 2019.</a:t>
            </a:r>
          </a:p>
          <a:p>
            <a:pPr marL="0" marR="0" lvl="0" indent="0" algn="l" defTabSz="457159"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457159"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457159" rtl="0" eaLnBrk="1" fontAlgn="auto" latinLnBrk="0" hangingPunct="1">
              <a:lnSpc>
                <a:spcPct val="100000"/>
              </a:lnSpc>
              <a:spcBef>
                <a:spcPts val="0"/>
              </a:spcBef>
              <a:spcAft>
                <a:spcPts val="0"/>
              </a:spcAft>
              <a:buClrTx/>
              <a:buSzTx/>
              <a:buFontTx/>
              <a:buNone/>
              <a:tabLst/>
              <a:defRPr/>
            </a:pPr>
            <a:r>
              <a:rPr lang="en-US" b="1" dirty="0"/>
              <a:t>Results.</a:t>
            </a:r>
            <a:r>
              <a:rPr lang="en-US" dirty="0"/>
              <a:t>  There were 37,093 PC patient visits across the 22 clinics in 7/2018, and 63601 in 7/2019.  Alcohol screening rates were 88% in 7/2018 and 89% in 7/2019.  AUD assessment rates of high-risk patients were 64% in 7/2018, and 71% in 7/2019.  </a:t>
            </a:r>
          </a:p>
          <a:p>
            <a:endParaRPr lang="en-US" sz="1200"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Depression Screen (PHQ-2)</a:t>
            </a:r>
            <a:r>
              <a:rPr lang="en-US" dirty="0"/>
              <a:t> </a:t>
            </a:r>
            <a:r>
              <a:rPr lang="en-US" sz="1200" b="0" i="0" u="none" strike="noStrike" kern="1200" dirty="0">
                <a:solidFill>
                  <a:schemeClr val="tx1"/>
                </a:solidFill>
                <a:effectLst/>
                <a:latin typeface="+mn-lt"/>
                <a:ea typeface="+mn-ea"/>
                <a:cs typeface="+mn-cs"/>
              </a:rPr>
              <a:t>56793</a:t>
            </a:r>
            <a:r>
              <a:rPr lang="en-US" dirty="0"/>
              <a:t> </a:t>
            </a:r>
            <a:r>
              <a:rPr lang="en-US" sz="1200" b="0" i="0" u="none" strike="noStrike" kern="1200" dirty="0">
                <a:solidFill>
                  <a:schemeClr val="tx1"/>
                </a:solidFill>
                <a:effectLst/>
                <a:latin typeface="+mn-lt"/>
                <a:ea typeface="+mn-ea"/>
                <a:cs typeface="+mn-cs"/>
              </a:rPr>
              <a:t>63601</a:t>
            </a:r>
            <a:r>
              <a:rPr lang="en-US" dirty="0"/>
              <a:t> </a:t>
            </a:r>
            <a:r>
              <a:rPr lang="en-US" sz="1200" b="0" i="0" u="none" strike="noStrike" kern="1200" dirty="0">
                <a:solidFill>
                  <a:schemeClr val="tx1"/>
                </a:solidFill>
                <a:effectLst/>
                <a:latin typeface="+mn-lt"/>
                <a:ea typeface="+mn-ea"/>
                <a:cs typeface="+mn-cs"/>
              </a:rPr>
              <a:t>89%</a:t>
            </a:r>
            <a:r>
              <a:rPr lang="en-US" dirty="0"/>
              <a:t> </a:t>
            </a:r>
            <a:r>
              <a:rPr lang="en-US" sz="1200" b="1" i="0" u="none" strike="noStrike" kern="1200" dirty="0">
                <a:solidFill>
                  <a:schemeClr val="tx1"/>
                </a:solidFill>
                <a:effectLst/>
                <a:latin typeface="+mn-lt"/>
                <a:ea typeface="+mn-ea"/>
                <a:cs typeface="+mn-cs"/>
              </a:rPr>
              <a:t>Alcohol Screen (Audit-C)</a:t>
            </a:r>
            <a:r>
              <a:rPr lang="en-US" dirty="0"/>
              <a:t> </a:t>
            </a:r>
            <a:r>
              <a:rPr lang="en-US" sz="1200" b="0" i="0" u="none" strike="noStrike" kern="1200" dirty="0">
                <a:solidFill>
                  <a:schemeClr val="tx1"/>
                </a:solidFill>
                <a:effectLst/>
                <a:latin typeface="+mn-lt"/>
                <a:ea typeface="+mn-ea"/>
                <a:cs typeface="+mn-cs"/>
              </a:rPr>
              <a:t>56458</a:t>
            </a:r>
            <a:r>
              <a:rPr lang="en-US" dirty="0"/>
              <a:t> </a:t>
            </a:r>
            <a:r>
              <a:rPr lang="en-US" sz="1200" b="0" i="0" u="none" strike="noStrike" kern="1200" dirty="0">
                <a:solidFill>
                  <a:schemeClr val="tx1"/>
                </a:solidFill>
                <a:effectLst/>
                <a:latin typeface="+mn-lt"/>
                <a:ea typeface="+mn-ea"/>
                <a:cs typeface="+mn-cs"/>
              </a:rPr>
              <a:t>63601</a:t>
            </a:r>
            <a:r>
              <a:rPr lang="en-US" dirty="0"/>
              <a:t> </a:t>
            </a:r>
            <a:r>
              <a:rPr lang="en-US" sz="1200" b="0" i="0" u="none" strike="noStrike" kern="1200" dirty="0">
                <a:solidFill>
                  <a:schemeClr val="tx1"/>
                </a:solidFill>
                <a:effectLst/>
                <a:latin typeface="+mn-lt"/>
                <a:ea typeface="+mn-ea"/>
                <a:cs typeface="+mn-cs"/>
              </a:rPr>
              <a:t>89%</a:t>
            </a:r>
            <a:r>
              <a:rPr lang="en-US" dirty="0"/>
              <a:t> </a:t>
            </a:r>
            <a:r>
              <a:rPr lang="en-US" sz="1200" b="1" i="0" u="none" strike="noStrike" kern="1200" dirty="0">
                <a:solidFill>
                  <a:schemeClr val="tx1"/>
                </a:solidFill>
                <a:effectLst/>
                <a:latin typeface="+mn-lt"/>
                <a:ea typeface="+mn-ea"/>
                <a:cs typeface="+mn-cs"/>
              </a:rPr>
              <a:t>Marijuana Screen</a:t>
            </a:r>
            <a:r>
              <a:rPr lang="en-US" dirty="0"/>
              <a:t> </a:t>
            </a:r>
            <a:r>
              <a:rPr lang="en-US" sz="1200" b="0" i="0" u="none" strike="noStrike" kern="1200" dirty="0">
                <a:solidFill>
                  <a:schemeClr val="tx1"/>
                </a:solidFill>
                <a:effectLst/>
                <a:latin typeface="+mn-lt"/>
                <a:ea typeface="+mn-ea"/>
                <a:cs typeface="+mn-cs"/>
              </a:rPr>
              <a:t>56547</a:t>
            </a:r>
            <a:r>
              <a:rPr lang="en-US" dirty="0"/>
              <a:t> </a:t>
            </a:r>
            <a:r>
              <a:rPr lang="en-US" sz="1200" b="0" i="0" u="none" strike="noStrike" kern="1200" dirty="0">
                <a:solidFill>
                  <a:schemeClr val="tx1"/>
                </a:solidFill>
                <a:effectLst/>
                <a:latin typeface="+mn-lt"/>
                <a:ea typeface="+mn-ea"/>
                <a:cs typeface="+mn-cs"/>
              </a:rPr>
              <a:t>63601</a:t>
            </a:r>
            <a:r>
              <a:rPr lang="en-US" dirty="0"/>
              <a:t> </a:t>
            </a:r>
            <a:r>
              <a:rPr lang="en-US" sz="1200" b="0" i="0" u="none" strike="noStrike" kern="1200" dirty="0">
                <a:solidFill>
                  <a:schemeClr val="tx1"/>
                </a:solidFill>
                <a:effectLst/>
                <a:latin typeface="+mn-lt"/>
                <a:ea typeface="+mn-ea"/>
                <a:cs typeface="+mn-cs"/>
              </a:rPr>
              <a:t>89%</a:t>
            </a:r>
            <a:r>
              <a:rPr lang="en-US" dirty="0"/>
              <a:t> </a:t>
            </a:r>
            <a:r>
              <a:rPr lang="en-US" sz="1200" b="1" i="0" u="none" strike="noStrike" kern="1200" dirty="0">
                <a:solidFill>
                  <a:schemeClr val="tx1"/>
                </a:solidFill>
                <a:effectLst/>
                <a:latin typeface="+mn-lt"/>
                <a:ea typeface="+mn-ea"/>
                <a:cs typeface="+mn-cs"/>
              </a:rPr>
              <a:t>Other Drug Screen</a:t>
            </a:r>
            <a:r>
              <a:rPr lang="en-US" dirty="0"/>
              <a:t> </a:t>
            </a:r>
            <a:r>
              <a:rPr lang="en-US" sz="1200" b="0" i="0" u="none" strike="noStrike" kern="1200" dirty="0">
                <a:solidFill>
                  <a:schemeClr val="tx1"/>
                </a:solidFill>
                <a:effectLst/>
                <a:latin typeface="+mn-lt"/>
                <a:ea typeface="+mn-ea"/>
                <a:cs typeface="+mn-cs"/>
              </a:rPr>
              <a:t>56108</a:t>
            </a:r>
            <a:r>
              <a:rPr lang="en-US" dirty="0"/>
              <a:t> </a:t>
            </a:r>
            <a:r>
              <a:rPr lang="en-US" sz="1200" b="0" i="0" u="none" strike="noStrike" kern="1200" dirty="0">
                <a:solidFill>
                  <a:schemeClr val="tx1"/>
                </a:solidFill>
                <a:effectLst/>
                <a:latin typeface="+mn-lt"/>
                <a:ea typeface="+mn-ea"/>
                <a:cs typeface="+mn-cs"/>
              </a:rPr>
              <a:t>63601</a:t>
            </a:r>
            <a:r>
              <a:rPr lang="en-US" dirty="0"/>
              <a:t> </a:t>
            </a:r>
            <a:r>
              <a:rPr lang="en-US" sz="1200" b="0" i="0" u="none" strike="noStrike" kern="1200" dirty="0">
                <a:solidFill>
                  <a:schemeClr val="tx1"/>
                </a:solidFill>
                <a:effectLst/>
                <a:latin typeface="+mn-lt"/>
                <a:ea typeface="+mn-ea"/>
                <a:cs typeface="+mn-cs"/>
              </a:rPr>
              <a:t>88%</a:t>
            </a:r>
            <a:r>
              <a:rPr lang="en-US" dirty="0"/>
              <a:t> </a:t>
            </a:r>
            <a:r>
              <a:rPr lang="en-US" sz="1200" b="1" i="0" u="none" strike="noStrike" kern="1200" dirty="0">
                <a:solidFill>
                  <a:schemeClr val="tx1"/>
                </a:solidFill>
                <a:effectLst/>
                <a:latin typeface="+mn-lt"/>
                <a:ea typeface="+mn-ea"/>
                <a:cs typeface="+mn-cs"/>
              </a:rPr>
              <a:t>PHQ-9</a:t>
            </a:r>
            <a:r>
              <a:rPr lang="en-US" dirty="0"/>
              <a:t> </a:t>
            </a:r>
            <a:r>
              <a:rPr lang="en-US" sz="1200" b="0" i="0" u="none" strike="noStrike" kern="1200" dirty="0">
                <a:solidFill>
                  <a:schemeClr val="tx1"/>
                </a:solidFill>
                <a:effectLst/>
                <a:latin typeface="+mn-lt"/>
                <a:ea typeface="+mn-ea"/>
                <a:cs typeface="+mn-cs"/>
              </a:rPr>
              <a:t>8822</a:t>
            </a:r>
            <a:r>
              <a:rPr lang="en-US" dirty="0"/>
              <a:t> </a:t>
            </a:r>
            <a:r>
              <a:rPr lang="en-US" sz="1200" b="0" i="0" u="none" strike="noStrike" kern="1200" dirty="0">
                <a:solidFill>
                  <a:schemeClr val="tx1"/>
                </a:solidFill>
                <a:effectLst/>
                <a:latin typeface="+mn-lt"/>
                <a:ea typeface="+mn-ea"/>
                <a:cs typeface="+mn-cs"/>
              </a:rPr>
              <a:t>9169</a:t>
            </a:r>
            <a:r>
              <a:rPr lang="en-US" dirty="0"/>
              <a:t> </a:t>
            </a:r>
            <a:r>
              <a:rPr lang="en-US" sz="1200" b="0" i="0" u="none" strike="noStrike" kern="1200" dirty="0">
                <a:solidFill>
                  <a:schemeClr val="tx1"/>
                </a:solidFill>
                <a:effectLst/>
                <a:latin typeface="+mn-lt"/>
                <a:ea typeface="+mn-ea"/>
                <a:cs typeface="+mn-cs"/>
              </a:rPr>
              <a:t>96%</a:t>
            </a:r>
            <a:r>
              <a:rPr lang="en-US" dirty="0"/>
              <a:t> </a:t>
            </a:r>
            <a:r>
              <a:rPr lang="en-US" sz="1200" b="1" i="0" u="none" strike="noStrike" kern="1200" dirty="0">
                <a:solidFill>
                  <a:schemeClr val="tx1"/>
                </a:solidFill>
                <a:effectLst/>
                <a:latin typeface="+mn-lt"/>
                <a:ea typeface="+mn-ea"/>
                <a:cs typeface="+mn-cs"/>
              </a:rPr>
              <a:t>Columbia Suicide Risk (Target 90%)</a:t>
            </a:r>
            <a:r>
              <a:rPr lang="en-US" dirty="0"/>
              <a:t> </a:t>
            </a:r>
            <a:r>
              <a:rPr lang="en-US" sz="1200" b="0" i="0" u="none" strike="noStrike" kern="1200" dirty="0">
                <a:solidFill>
                  <a:schemeClr val="tx1"/>
                </a:solidFill>
                <a:effectLst/>
                <a:latin typeface="+mn-lt"/>
                <a:ea typeface="+mn-ea"/>
                <a:cs typeface="+mn-cs"/>
              </a:rPr>
              <a:t>316</a:t>
            </a:r>
            <a:r>
              <a:rPr lang="en-US" dirty="0"/>
              <a:t> </a:t>
            </a:r>
            <a:r>
              <a:rPr lang="en-US" sz="1200" b="0" i="0" u="none" strike="noStrike" kern="1200" dirty="0">
                <a:solidFill>
                  <a:schemeClr val="tx1"/>
                </a:solidFill>
                <a:effectLst/>
                <a:latin typeface="+mn-lt"/>
                <a:ea typeface="+mn-ea"/>
                <a:cs typeface="+mn-cs"/>
              </a:rPr>
              <a:t>357</a:t>
            </a:r>
            <a:r>
              <a:rPr lang="en-US" dirty="0"/>
              <a:t> </a:t>
            </a:r>
            <a:r>
              <a:rPr lang="en-US" sz="1200" b="0" i="0" u="none" strike="noStrike" kern="1200" dirty="0">
                <a:solidFill>
                  <a:schemeClr val="tx1"/>
                </a:solidFill>
                <a:effectLst/>
                <a:latin typeface="+mn-lt"/>
                <a:ea typeface="+mn-ea"/>
                <a:cs typeface="+mn-cs"/>
              </a:rPr>
              <a:t>89%</a:t>
            </a:r>
            <a:r>
              <a:rPr lang="en-US" dirty="0"/>
              <a:t> </a:t>
            </a:r>
            <a:r>
              <a:rPr lang="en-US" sz="1200" b="1" i="0" u="none" strike="noStrike" kern="1200" dirty="0">
                <a:solidFill>
                  <a:schemeClr val="tx1"/>
                </a:solidFill>
                <a:effectLst/>
                <a:latin typeface="+mn-lt"/>
                <a:ea typeface="+mn-ea"/>
                <a:cs typeface="+mn-cs"/>
              </a:rPr>
              <a:t>Alcohol Symptom Checklist (yellow)</a:t>
            </a:r>
            <a:r>
              <a:rPr lang="en-US" dirty="0"/>
              <a:t> </a:t>
            </a:r>
            <a:r>
              <a:rPr lang="en-US" sz="1200" b="0" i="0" u="none" strike="noStrike" kern="1200" dirty="0">
                <a:solidFill>
                  <a:schemeClr val="tx1"/>
                </a:solidFill>
                <a:effectLst/>
                <a:latin typeface="+mn-lt"/>
                <a:ea typeface="+mn-ea"/>
                <a:cs typeface="+mn-cs"/>
              </a:rPr>
              <a:t>845</a:t>
            </a:r>
            <a:r>
              <a:rPr lang="en-US" dirty="0"/>
              <a:t> </a:t>
            </a:r>
            <a:r>
              <a:rPr lang="en-US" sz="1200" b="0" i="0" u="none" strike="noStrike" kern="1200" dirty="0">
                <a:solidFill>
                  <a:schemeClr val="tx1"/>
                </a:solidFill>
                <a:effectLst/>
                <a:latin typeface="+mn-lt"/>
                <a:ea typeface="+mn-ea"/>
                <a:cs typeface="+mn-cs"/>
              </a:rPr>
              <a:t>1187</a:t>
            </a:r>
            <a:r>
              <a:rPr lang="en-US" dirty="0"/>
              <a:t> </a:t>
            </a:r>
            <a:r>
              <a:rPr lang="en-US" sz="1200" b="0" i="0" u="none" strike="noStrike" kern="1200" dirty="0">
                <a:solidFill>
                  <a:schemeClr val="tx1"/>
                </a:solidFill>
                <a:effectLst/>
                <a:latin typeface="+mn-lt"/>
                <a:ea typeface="+mn-ea"/>
                <a:cs typeface="+mn-cs"/>
              </a:rPr>
              <a:t>71%</a:t>
            </a:r>
            <a:r>
              <a:rPr lang="en-US" dirty="0"/>
              <a:t> </a:t>
            </a:r>
            <a:r>
              <a:rPr lang="en-US" sz="1200" b="1" i="0" u="none" strike="noStrike" kern="1200" dirty="0">
                <a:solidFill>
                  <a:schemeClr val="tx1"/>
                </a:solidFill>
                <a:effectLst/>
                <a:latin typeface="+mn-lt"/>
                <a:ea typeface="+mn-ea"/>
                <a:cs typeface="+mn-cs"/>
              </a:rPr>
              <a:t>Marijuana Symptom Checklist (purple)</a:t>
            </a:r>
            <a:r>
              <a:rPr lang="en-US" dirty="0"/>
              <a:t> </a:t>
            </a:r>
            <a:r>
              <a:rPr lang="en-US" sz="1200" b="0" i="0" u="none" strike="noStrike" kern="1200" dirty="0">
                <a:solidFill>
                  <a:schemeClr val="tx1"/>
                </a:solidFill>
                <a:effectLst/>
                <a:latin typeface="+mn-lt"/>
                <a:ea typeface="+mn-ea"/>
                <a:cs typeface="+mn-cs"/>
              </a:rPr>
              <a:t>2014</a:t>
            </a:r>
            <a:r>
              <a:rPr lang="en-US" dirty="0"/>
              <a:t> </a:t>
            </a:r>
            <a:r>
              <a:rPr lang="en-US" sz="1200" b="0" i="0" u="none" strike="noStrike" kern="1200" dirty="0">
                <a:solidFill>
                  <a:schemeClr val="tx1"/>
                </a:solidFill>
                <a:effectLst/>
                <a:latin typeface="+mn-lt"/>
                <a:ea typeface="+mn-ea"/>
                <a:cs typeface="+mn-cs"/>
              </a:rPr>
              <a:t>2591</a:t>
            </a:r>
            <a:r>
              <a:rPr lang="en-US" dirty="0"/>
              <a:t> </a:t>
            </a:r>
            <a:r>
              <a:rPr lang="en-US" sz="1200" b="0" i="0" u="none" strike="noStrike" kern="1200" dirty="0">
                <a:solidFill>
                  <a:schemeClr val="tx1"/>
                </a:solidFill>
                <a:effectLst/>
                <a:latin typeface="+mn-lt"/>
                <a:ea typeface="+mn-ea"/>
                <a:cs typeface="+mn-cs"/>
              </a:rPr>
              <a:t>78%</a:t>
            </a:r>
            <a:r>
              <a:rPr lang="en-US" dirty="0"/>
              <a:t> </a:t>
            </a:r>
            <a:r>
              <a:rPr lang="en-US" sz="1200" b="1" i="0" u="none" strike="noStrike" kern="1200" dirty="0">
                <a:solidFill>
                  <a:schemeClr val="tx1"/>
                </a:solidFill>
                <a:effectLst/>
                <a:latin typeface="+mn-lt"/>
                <a:ea typeface="+mn-ea"/>
                <a:cs typeface="+mn-cs"/>
              </a:rPr>
              <a:t>Other Drugs Symptom Checklist</a:t>
            </a:r>
            <a:br>
              <a:rPr lang="en-US" sz="1200" b="1" i="0" u="none" strike="noStrike" kern="1200" dirty="0">
                <a:solidFill>
                  <a:schemeClr val="tx1"/>
                </a:solidFill>
                <a:effectLst/>
                <a:latin typeface="+mn-lt"/>
                <a:ea typeface="+mn-ea"/>
                <a:cs typeface="+mn-cs"/>
              </a:rPr>
            </a:br>
            <a:r>
              <a:rPr lang="en-US" sz="1200" b="1" i="0" u="none" strike="noStrike" kern="1200" dirty="0">
                <a:solidFill>
                  <a:schemeClr val="tx1"/>
                </a:solidFill>
                <a:effectLst/>
                <a:latin typeface="+mn-lt"/>
                <a:ea typeface="+mn-ea"/>
                <a:cs typeface="+mn-cs"/>
              </a:rPr>
              <a:t>(purple)</a:t>
            </a:r>
            <a:r>
              <a:rPr lang="en-US" dirty="0"/>
              <a:t> </a:t>
            </a:r>
            <a:r>
              <a:rPr lang="en-US" sz="1200" b="0" i="0" u="none" strike="noStrike" kern="1200" dirty="0">
                <a:solidFill>
                  <a:schemeClr val="tx1"/>
                </a:solidFill>
                <a:effectLst/>
                <a:latin typeface="+mn-lt"/>
                <a:ea typeface="+mn-ea"/>
                <a:cs typeface="+mn-cs"/>
              </a:rPr>
              <a:t>655</a:t>
            </a:r>
            <a:r>
              <a:rPr lang="en-US" dirty="0"/>
              <a:t> </a:t>
            </a:r>
            <a:r>
              <a:rPr lang="en-US" sz="1200" b="0" i="0" u="none" strike="noStrike" kern="1200" dirty="0">
                <a:solidFill>
                  <a:schemeClr val="tx1"/>
                </a:solidFill>
                <a:effectLst/>
                <a:latin typeface="+mn-lt"/>
                <a:ea typeface="+mn-ea"/>
                <a:cs typeface="+mn-cs"/>
              </a:rPr>
              <a:t>900</a:t>
            </a:r>
            <a:r>
              <a:rPr lang="en-US" dirty="0"/>
              <a:t> </a:t>
            </a:r>
            <a:r>
              <a:rPr lang="en-US" sz="1200" b="0" i="0" u="none" strike="noStrike" kern="1200" dirty="0">
                <a:solidFill>
                  <a:schemeClr val="tx1"/>
                </a:solidFill>
                <a:effectLst/>
                <a:latin typeface="+mn-lt"/>
                <a:ea typeface="+mn-ea"/>
                <a:cs typeface="+mn-cs"/>
              </a:rPr>
              <a:t>73%</a:t>
            </a:r>
            <a:r>
              <a:rPr lang="en-US" dirty="0"/>
              <a:t> </a:t>
            </a:r>
          </a:p>
          <a:p>
            <a:endParaRPr lang="en-US" dirty="0"/>
          </a:p>
        </p:txBody>
      </p:sp>
      <p:sp>
        <p:nvSpPr>
          <p:cNvPr id="4" name="Slide Number Placeholder 3"/>
          <p:cNvSpPr>
            <a:spLocks noGrp="1"/>
          </p:cNvSpPr>
          <p:nvPr>
            <p:ph type="sldNum" sz="quarter" idx="5"/>
          </p:nvPr>
        </p:nvSpPr>
        <p:spPr/>
        <p:txBody>
          <a:bodyPr/>
          <a:lstStyle/>
          <a:p>
            <a:fld id="{B465681C-ACBD-6F40-B006-2DEC7E88A615}" type="slidenum">
              <a:rPr lang="en-US" smtClean="0"/>
              <a:t>95</a:t>
            </a:fld>
            <a:endParaRPr lang="en-US"/>
          </a:p>
        </p:txBody>
      </p:sp>
    </p:spTree>
    <p:extLst>
      <p:ext uri="{BB962C8B-B14F-4D97-AF65-F5344CB8AC3E}">
        <p14:creationId xmlns:p14="http://schemas.microsoft.com/office/powerpoint/2010/main" val="178741459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712788"/>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159" rtl="0" eaLnBrk="1" fontAlgn="auto" latinLnBrk="0" hangingPunct="1">
              <a:lnSpc>
                <a:spcPct val="100000"/>
              </a:lnSpc>
              <a:spcBef>
                <a:spcPts val="0"/>
              </a:spcBef>
              <a:spcAft>
                <a:spcPts val="0"/>
              </a:spcAft>
              <a:buClrTx/>
              <a:buSzTx/>
              <a:buFontTx/>
              <a:buNone/>
              <a:tabLst/>
              <a:defRPr/>
            </a:pPr>
            <a:fld id="{A715AD9C-0B0B-BD4E-B7B6-4A33D24DF9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59"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776577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7066" indent="-291179" eaLnBrk="0" hangingPunct="0">
              <a:defRPr>
                <a:solidFill>
                  <a:schemeClr val="tx1"/>
                </a:solidFill>
                <a:latin typeface="Arial" charset="0"/>
                <a:ea typeface="ＭＳ Ｐゴシック" pitchFamily="34" charset="-128"/>
              </a:defRPr>
            </a:lvl2pPr>
            <a:lvl3pPr marL="1164717" indent="-232943" eaLnBrk="0" hangingPunct="0">
              <a:defRPr>
                <a:solidFill>
                  <a:schemeClr val="tx1"/>
                </a:solidFill>
                <a:latin typeface="Arial" charset="0"/>
                <a:ea typeface="ＭＳ Ｐゴシック" pitchFamily="34" charset="-128"/>
              </a:defRPr>
            </a:lvl3pPr>
            <a:lvl4pPr marL="1630604" indent="-232943" eaLnBrk="0" hangingPunct="0">
              <a:defRPr>
                <a:solidFill>
                  <a:schemeClr val="tx1"/>
                </a:solidFill>
                <a:latin typeface="Arial" charset="0"/>
                <a:ea typeface="ＭＳ Ｐゴシック" pitchFamily="34" charset="-128"/>
              </a:defRPr>
            </a:lvl4pPr>
            <a:lvl5pPr marL="2096491" indent="-232943" eaLnBrk="0" hangingPunct="0">
              <a:defRPr>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A47D971-E37B-474F-8F3D-4BDE3FB67302}" type="slidenum">
              <a:rPr lang="en-US" altLang="en-US" smtClean="0">
                <a:solidFill>
                  <a:srgbClr val="000000"/>
                </a:solidFill>
                <a:latin typeface="Calibri" pitchFamily="34" charset="0"/>
              </a:rPr>
              <a:pPr eaLnBrk="1" hangingPunct="1"/>
              <a:t>97</a:t>
            </a:fld>
            <a:endParaRPr lang="en-US" altLang="en-US">
              <a:solidFill>
                <a:srgbClr val="000000"/>
              </a:solidFill>
              <a:latin typeface="Calibri"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itchFamily="34" charset="-128"/>
            </a:endParaRPr>
          </a:p>
        </p:txBody>
      </p:sp>
    </p:spTree>
    <p:extLst>
      <p:ext uri="{BB962C8B-B14F-4D97-AF65-F5344CB8AC3E}">
        <p14:creationId xmlns:p14="http://schemas.microsoft.com/office/powerpoint/2010/main" val="283916695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7066" indent="-291179" eaLnBrk="0" hangingPunct="0">
              <a:defRPr>
                <a:solidFill>
                  <a:schemeClr val="tx1"/>
                </a:solidFill>
                <a:latin typeface="Arial" charset="0"/>
                <a:ea typeface="ＭＳ Ｐゴシック" pitchFamily="34" charset="-128"/>
              </a:defRPr>
            </a:lvl2pPr>
            <a:lvl3pPr marL="1164717" indent="-232943" eaLnBrk="0" hangingPunct="0">
              <a:defRPr>
                <a:solidFill>
                  <a:schemeClr val="tx1"/>
                </a:solidFill>
                <a:latin typeface="Arial" charset="0"/>
                <a:ea typeface="ＭＳ Ｐゴシック" pitchFamily="34" charset="-128"/>
              </a:defRPr>
            </a:lvl3pPr>
            <a:lvl4pPr marL="1630604" indent="-232943" eaLnBrk="0" hangingPunct="0">
              <a:defRPr>
                <a:solidFill>
                  <a:schemeClr val="tx1"/>
                </a:solidFill>
                <a:latin typeface="Arial" charset="0"/>
                <a:ea typeface="ＭＳ Ｐゴシック" pitchFamily="34" charset="-128"/>
              </a:defRPr>
            </a:lvl4pPr>
            <a:lvl5pPr marL="2096491" indent="-232943" eaLnBrk="0" hangingPunct="0">
              <a:defRPr>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A47D971-E37B-474F-8F3D-4BDE3FB67302}" type="slidenum">
              <a:rPr lang="en-US" altLang="en-US" smtClean="0">
                <a:solidFill>
                  <a:srgbClr val="000000"/>
                </a:solidFill>
                <a:latin typeface="Calibri" pitchFamily="34" charset="0"/>
              </a:rPr>
              <a:pPr eaLnBrk="1" hangingPunct="1"/>
              <a:t>98</a:t>
            </a:fld>
            <a:endParaRPr lang="en-US" altLang="en-US">
              <a:solidFill>
                <a:srgbClr val="000000"/>
              </a:solidFill>
              <a:latin typeface="Calibri"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itchFamily="34" charset="-128"/>
              </a:rPr>
              <a:t>To do</a:t>
            </a:r>
            <a:r>
              <a:rPr lang="en-US" altLang="en-US" baseline="0" dirty="0">
                <a:ea typeface="ＭＳ Ｐゴシック" pitchFamily="34" charset="-128"/>
              </a:rPr>
              <a:t> this we capitalized on clinic-level data available from a state-wide patient experience survey conducted in the middle of SPARC trial</a:t>
            </a:r>
            <a:endParaRPr lang="en-US" altLang="en-US" dirty="0">
              <a:ea typeface="ＭＳ Ｐゴシック" pitchFamily="34" charset="-128"/>
            </a:endParaRPr>
          </a:p>
        </p:txBody>
      </p:sp>
    </p:spTree>
    <p:extLst>
      <p:ext uri="{BB962C8B-B14F-4D97-AF65-F5344CB8AC3E}">
        <p14:creationId xmlns:p14="http://schemas.microsoft.com/office/powerpoint/2010/main" val="236491772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7066" indent="-291179" eaLnBrk="0" hangingPunct="0">
              <a:defRPr>
                <a:solidFill>
                  <a:schemeClr val="tx1"/>
                </a:solidFill>
                <a:latin typeface="Arial" charset="0"/>
                <a:ea typeface="ＭＳ Ｐゴシック" pitchFamily="34" charset="-128"/>
              </a:defRPr>
            </a:lvl2pPr>
            <a:lvl3pPr marL="1164717" indent="-232943" eaLnBrk="0" hangingPunct="0">
              <a:defRPr>
                <a:solidFill>
                  <a:schemeClr val="tx1"/>
                </a:solidFill>
                <a:latin typeface="Arial" charset="0"/>
                <a:ea typeface="ＭＳ Ｐゴシック" pitchFamily="34" charset="-128"/>
              </a:defRPr>
            </a:lvl3pPr>
            <a:lvl4pPr marL="1630604" indent="-232943" eaLnBrk="0" hangingPunct="0">
              <a:defRPr>
                <a:solidFill>
                  <a:schemeClr val="tx1"/>
                </a:solidFill>
                <a:latin typeface="Arial" charset="0"/>
                <a:ea typeface="ＭＳ Ｐゴシック" pitchFamily="34" charset="-128"/>
              </a:defRPr>
            </a:lvl4pPr>
            <a:lvl5pPr marL="2096491" indent="-232943" eaLnBrk="0" hangingPunct="0">
              <a:defRPr>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A47D971-E37B-474F-8F3D-4BDE3FB67302}" type="slidenum">
              <a:rPr lang="en-US" altLang="en-US" smtClean="0">
                <a:solidFill>
                  <a:srgbClr val="000000"/>
                </a:solidFill>
                <a:latin typeface="Calibri" pitchFamily="34" charset="0"/>
              </a:rPr>
              <a:pPr eaLnBrk="1" hangingPunct="1"/>
              <a:t>99</a:t>
            </a:fld>
            <a:endParaRPr lang="en-US" altLang="en-US">
              <a:solidFill>
                <a:srgbClr val="000000"/>
              </a:solidFill>
              <a:latin typeface="Calibri"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itchFamily="34" charset="-128"/>
            </a:endParaRPr>
          </a:p>
        </p:txBody>
      </p:sp>
    </p:spTree>
    <p:extLst>
      <p:ext uri="{BB962C8B-B14F-4D97-AF65-F5344CB8AC3E}">
        <p14:creationId xmlns:p14="http://schemas.microsoft.com/office/powerpoint/2010/main" val="2958428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trial took place in Kaiser Permanente Washington from January 2015  through July 2018.  Implementation strategies included practice coaching, electronic health record (EHR) clinical decision support, and performance monitoring and feedback to local implementation teams.  The sample included all patients seen for primary care across 25  sites during the study period . All measures relied on secondary data from EHR or insurance claims. The main outcome measure for prevention was documented brief intervention (BI) within 14 days of a positive AUDIT-C screen. Natural language processing and procedure codes were used to identify documented BI. The main outcome measure for AUD treatment was initiation and engagement in treatment, defined based on the US National Committee of Quality Assurance Healthcare Effectiveness Dataset Information System measures , requiring a visit with  an AUD diagnosis within 14 days of initial diagnosis, with 2 more visits in the next 30 days . Analyses were conducted consistent with CONSORT for cluster-randomized trials (including intention to treat). We used general linear mixed models accounting for correlation of measures in the same person or site, adjusted for age, gender, race, ethnicity,  ETC.</a:t>
            </a:r>
          </a:p>
          <a:p>
            <a:r>
              <a:rPr lang="en-US" sz="1200" kern="1200" dirty="0">
                <a:solidFill>
                  <a:schemeClr val="tx1"/>
                </a:solidFill>
                <a:effectLst/>
                <a:latin typeface="+mn-lt"/>
                <a:ea typeface="+mn-ea"/>
                <a:cs typeface="+mn-cs"/>
              </a:rPr>
              <a:t> Edit if results are only 22 randomized </a:t>
            </a:r>
            <a:r>
              <a:rPr lang="en-US" sz="1200" kern="1200" dirty="0" err="1">
                <a:solidFill>
                  <a:schemeClr val="tx1"/>
                </a:solidFill>
                <a:effectLst/>
                <a:latin typeface="+mn-lt"/>
                <a:ea typeface="+mn-ea"/>
                <a:cs typeface="+mn-cs"/>
              </a:rPr>
              <a:t>clinisc</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22?</a:t>
            </a:r>
          </a:p>
          <a:p>
            <a:r>
              <a:rPr lang="en-US" sz="1200" kern="1200" dirty="0">
                <a:solidFill>
                  <a:schemeClr val="tx1"/>
                </a:solidFill>
                <a:effectLst/>
                <a:latin typeface="+mn-lt"/>
                <a:ea typeface="+mn-ea"/>
                <a:cs typeface="+mn-cs"/>
              </a:rPr>
              <a:t> Delete?</a:t>
            </a:r>
          </a:p>
          <a:p>
            <a:r>
              <a:rPr lang="en-US" sz="1200" kern="1200" dirty="0">
                <a:solidFill>
                  <a:schemeClr val="tx1"/>
                </a:solidFill>
                <a:effectLst/>
                <a:latin typeface="+mn-lt"/>
                <a:ea typeface="+mn-ea"/>
                <a:cs typeface="+mn-cs"/>
              </a:rPr>
              <a:t> Delete this whole citation/source clause, not strictly necessary?  </a:t>
            </a:r>
          </a:p>
          <a:p>
            <a:r>
              <a:rPr lang="en-US" sz="1200" kern="1200" dirty="0">
                <a:solidFill>
                  <a:schemeClr val="tx1"/>
                </a:solidFill>
                <a:effectLst/>
                <a:latin typeface="+mn-lt"/>
                <a:ea typeface="+mn-ea"/>
                <a:cs typeface="+mn-cs"/>
              </a:rPr>
              <a:t>Or if required to keep source, (and I know this is sacrilegious) shorten to some combo such as:</a:t>
            </a:r>
          </a:p>
          <a:p>
            <a:r>
              <a:rPr lang="en-US" sz="1200" kern="1200" dirty="0">
                <a:solidFill>
                  <a:schemeClr val="tx1"/>
                </a:solidFill>
                <a:effectLst/>
                <a:latin typeface="+mn-lt"/>
                <a:ea typeface="+mn-ea"/>
                <a:cs typeface="+mn-cs"/>
              </a:rPr>
              <a:t>US National Committee of Quality Assurance measures (skips HEDIS)</a:t>
            </a:r>
          </a:p>
          <a:p>
            <a:r>
              <a:rPr lang="en-US" sz="1200" kern="1200" dirty="0">
                <a:solidFill>
                  <a:schemeClr val="tx1"/>
                </a:solidFill>
                <a:effectLst/>
                <a:latin typeface="+mn-lt"/>
                <a:ea typeface="+mn-ea"/>
                <a:cs typeface="+mn-cs"/>
              </a:rPr>
              <a:t>US Healthcare Effectiveness Dataset Information System (skip NCQA)</a:t>
            </a:r>
          </a:p>
          <a:p>
            <a:r>
              <a:rPr lang="en-US" sz="1200" kern="1200" dirty="0">
                <a:solidFill>
                  <a:schemeClr val="tx1"/>
                </a:solidFill>
                <a:effectLst/>
                <a:latin typeface="+mn-lt"/>
                <a:ea typeface="+mn-ea"/>
                <a:cs typeface="+mn-cs"/>
              </a:rPr>
              <a:t> Should this be ‘for’?  I’m not sure what is meant by ‘requiring a visit with an AUD diagnosis’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Or delete/shorten! </a:t>
            </a:r>
            <a:r>
              <a:rPr lang="en-US" sz="1200" kern="1200" dirty="0">
                <a:solidFill>
                  <a:schemeClr val="tx1"/>
                </a:solidFill>
                <a:effectLst/>
                <a:latin typeface="+mn-lt"/>
                <a:ea typeface="+mn-ea"/>
                <a:cs typeface="+mn-cs"/>
                <a:sym typeface="Segoe UI Emoji" panose="020B0502040204020203" pitchFamily="34" charset="0"/>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“requiring a visit within 14 days of initial AUD diagnosis”</a:t>
            </a:r>
          </a:p>
          <a:p>
            <a:r>
              <a:rPr lang="en-US" sz="1200" kern="1200" dirty="0">
                <a:solidFill>
                  <a:schemeClr val="tx1"/>
                </a:solidFill>
                <a:effectLst/>
                <a:latin typeface="+mn-lt"/>
                <a:ea typeface="+mn-ea"/>
                <a:cs typeface="+mn-cs"/>
              </a:rPr>
              <a:t> May not fit</a:t>
            </a:r>
          </a:p>
          <a:p>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9</a:t>
            </a:fld>
            <a:endParaRPr lang="en-US"/>
          </a:p>
        </p:txBody>
      </p:sp>
    </p:spTree>
    <p:extLst>
      <p:ext uri="{BB962C8B-B14F-4D97-AF65-F5344CB8AC3E}">
        <p14:creationId xmlns:p14="http://schemas.microsoft.com/office/powerpoint/2010/main" val="272230752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7066" indent="-291179" eaLnBrk="0" hangingPunct="0">
              <a:defRPr>
                <a:solidFill>
                  <a:schemeClr val="tx1"/>
                </a:solidFill>
                <a:latin typeface="Arial" charset="0"/>
                <a:ea typeface="ＭＳ Ｐゴシック" pitchFamily="34" charset="-128"/>
              </a:defRPr>
            </a:lvl2pPr>
            <a:lvl3pPr marL="1164717" indent="-232943" eaLnBrk="0" hangingPunct="0">
              <a:defRPr>
                <a:solidFill>
                  <a:schemeClr val="tx1"/>
                </a:solidFill>
                <a:latin typeface="Arial" charset="0"/>
                <a:ea typeface="ＭＳ Ｐゴシック" pitchFamily="34" charset="-128"/>
              </a:defRPr>
            </a:lvl3pPr>
            <a:lvl4pPr marL="1630604" indent="-232943" eaLnBrk="0" hangingPunct="0">
              <a:defRPr>
                <a:solidFill>
                  <a:schemeClr val="tx1"/>
                </a:solidFill>
                <a:latin typeface="Arial" charset="0"/>
                <a:ea typeface="ＭＳ Ｐゴシック" pitchFamily="34" charset="-128"/>
              </a:defRPr>
            </a:lvl4pPr>
            <a:lvl5pPr marL="2096491" indent="-232943" eaLnBrk="0" hangingPunct="0">
              <a:defRPr>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A47D971-E37B-474F-8F3D-4BDE3FB67302}" type="slidenum">
              <a:rPr lang="en-US" altLang="en-US" smtClean="0">
                <a:solidFill>
                  <a:srgbClr val="000000"/>
                </a:solidFill>
                <a:latin typeface="Calibri" pitchFamily="34" charset="0"/>
              </a:rPr>
              <a:pPr eaLnBrk="1" hangingPunct="1"/>
              <a:t>100</a:t>
            </a:fld>
            <a:endParaRPr lang="en-US" altLang="en-US">
              <a:solidFill>
                <a:srgbClr val="000000"/>
              </a:solidFill>
              <a:latin typeface="Calibri"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itchFamily="34" charset="-128"/>
            </a:endParaRPr>
          </a:p>
        </p:txBody>
      </p:sp>
    </p:spTree>
    <p:extLst>
      <p:ext uri="{BB962C8B-B14F-4D97-AF65-F5344CB8AC3E}">
        <p14:creationId xmlns:p14="http://schemas.microsoft.com/office/powerpoint/2010/main" val="349780647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7066" indent="-291179" eaLnBrk="0" hangingPunct="0">
              <a:defRPr>
                <a:solidFill>
                  <a:schemeClr val="tx1"/>
                </a:solidFill>
                <a:latin typeface="Arial" charset="0"/>
                <a:ea typeface="ＭＳ Ｐゴシック" pitchFamily="34" charset="-128"/>
              </a:defRPr>
            </a:lvl2pPr>
            <a:lvl3pPr marL="1164717" indent="-232943" eaLnBrk="0" hangingPunct="0">
              <a:defRPr>
                <a:solidFill>
                  <a:schemeClr val="tx1"/>
                </a:solidFill>
                <a:latin typeface="Arial" charset="0"/>
                <a:ea typeface="ＭＳ Ｐゴシック" pitchFamily="34" charset="-128"/>
              </a:defRPr>
            </a:lvl3pPr>
            <a:lvl4pPr marL="1630604" indent="-232943" eaLnBrk="0" hangingPunct="0">
              <a:defRPr>
                <a:solidFill>
                  <a:schemeClr val="tx1"/>
                </a:solidFill>
                <a:latin typeface="Arial" charset="0"/>
                <a:ea typeface="ＭＳ Ｐゴシック" pitchFamily="34" charset="-128"/>
              </a:defRPr>
            </a:lvl4pPr>
            <a:lvl5pPr marL="2096491" indent="-232943" eaLnBrk="0" hangingPunct="0">
              <a:defRPr>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A47D971-E37B-474F-8F3D-4BDE3FB67302}" type="slidenum">
              <a:rPr lang="en-US" altLang="en-US" smtClean="0">
                <a:solidFill>
                  <a:srgbClr val="000000"/>
                </a:solidFill>
                <a:latin typeface="Calibri" pitchFamily="34" charset="0"/>
              </a:rPr>
              <a:pPr eaLnBrk="1" hangingPunct="1"/>
              <a:t>101</a:t>
            </a:fld>
            <a:endParaRPr lang="en-US" altLang="en-US">
              <a:solidFill>
                <a:srgbClr val="000000"/>
              </a:solidFill>
              <a:latin typeface="Calibri"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itchFamily="34" charset="-128"/>
              </a:rPr>
              <a:t>As Amy and Kathy described, SPARC took place over 8 quarters between 2016 and 2018 as per this schema, which shows how sites were phased out of usual care (plain gray) and into preparation (striped) and then active implementation (dark grey) and finally followed to understand sustainment.</a:t>
            </a:r>
          </a:p>
          <a:p>
            <a:endParaRPr lang="en-US" altLang="en-US" dirty="0">
              <a:ea typeface="ＭＳ Ｐゴシック" pitchFamily="34" charset="-128"/>
            </a:endParaRPr>
          </a:p>
          <a:p>
            <a:r>
              <a:rPr lang="en-US" altLang="en-US" dirty="0">
                <a:ea typeface="ＭＳ Ｐゴシック" pitchFamily="34" charset="-128"/>
              </a:rPr>
              <a:t>The Washington State Health Alliance survey was fielded between August and November of 2017, during the 6</a:t>
            </a:r>
            <a:r>
              <a:rPr lang="en-US" altLang="en-US" baseline="30000" dirty="0">
                <a:ea typeface="ＭＳ Ｐゴシック" pitchFamily="34" charset="-128"/>
              </a:rPr>
              <a:t>th</a:t>
            </a:r>
            <a:r>
              <a:rPr lang="en-US" altLang="en-US" dirty="0">
                <a:ea typeface="ＭＳ Ｐゴシック" pitchFamily="34" charset="-128"/>
              </a:rPr>
              <a:t> quarter of SPARC.</a:t>
            </a:r>
          </a:p>
          <a:p>
            <a:endParaRPr lang="en-US" altLang="en-US" dirty="0">
              <a:ea typeface="ＭＳ Ｐゴシック" pitchFamily="34" charset="-128"/>
            </a:endParaRPr>
          </a:p>
        </p:txBody>
      </p:sp>
    </p:spTree>
    <p:extLst>
      <p:ext uri="{BB962C8B-B14F-4D97-AF65-F5344CB8AC3E}">
        <p14:creationId xmlns:p14="http://schemas.microsoft.com/office/powerpoint/2010/main" val="337891321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7066" indent="-291179" eaLnBrk="0" hangingPunct="0">
              <a:defRPr>
                <a:solidFill>
                  <a:schemeClr val="tx1"/>
                </a:solidFill>
                <a:latin typeface="Arial" charset="0"/>
                <a:ea typeface="ＭＳ Ｐゴシック" pitchFamily="34" charset="-128"/>
              </a:defRPr>
            </a:lvl2pPr>
            <a:lvl3pPr marL="1164717" indent="-232943" eaLnBrk="0" hangingPunct="0">
              <a:defRPr>
                <a:solidFill>
                  <a:schemeClr val="tx1"/>
                </a:solidFill>
                <a:latin typeface="Arial" charset="0"/>
                <a:ea typeface="ＭＳ Ｐゴシック" pitchFamily="34" charset="-128"/>
              </a:defRPr>
            </a:lvl3pPr>
            <a:lvl4pPr marL="1630604" indent="-232943" eaLnBrk="0" hangingPunct="0">
              <a:defRPr>
                <a:solidFill>
                  <a:schemeClr val="tx1"/>
                </a:solidFill>
                <a:latin typeface="Arial" charset="0"/>
                <a:ea typeface="ＭＳ Ｐゴシック" pitchFamily="34" charset="-128"/>
              </a:defRPr>
            </a:lvl4pPr>
            <a:lvl5pPr marL="2096491" indent="-232943" eaLnBrk="0" hangingPunct="0">
              <a:defRPr>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A47D971-E37B-474F-8F3D-4BDE3FB67302}" type="slidenum">
              <a:rPr lang="en-US" altLang="en-US" smtClean="0">
                <a:solidFill>
                  <a:srgbClr val="000000"/>
                </a:solidFill>
                <a:latin typeface="Calibri" pitchFamily="34" charset="0"/>
              </a:rPr>
              <a:pPr eaLnBrk="1" hangingPunct="1"/>
              <a:t>102</a:t>
            </a:fld>
            <a:endParaRPr lang="en-US" altLang="en-US">
              <a:solidFill>
                <a:srgbClr val="000000"/>
              </a:solidFill>
              <a:latin typeface="Calibri"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itchFamily="34" charset="-128"/>
              </a:rPr>
              <a:t>Based on the timeframe of the survey, and where clinics were with regard to implementation efforts at the time of survey, we categorized sites into 3 implementation phases.</a:t>
            </a:r>
          </a:p>
          <a:p>
            <a:endParaRPr lang="en-US" altLang="en-US" dirty="0">
              <a:ea typeface="ＭＳ Ｐゴシック" pitchFamily="34" charset="-128"/>
            </a:endParaRPr>
          </a:p>
          <a:p>
            <a:r>
              <a:rPr lang="en-US" altLang="en-US" dirty="0">
                <a:ea typeface="ＭＳ Ｐゴシック" pitchFamily="34" charset="-128"/>
              </a:rPr>
              <a:t>Usual Care/Preparation, which included the 5 clinics in which implementation efforts hadn’t happened or were just being prepared at the time of the survey, Active Implementation, which included the 3 clinics in which implementation efforts were active, and Sustainment, which included the 13 </a:t>
            </a:r>
            <a:r>
              <a:rPr lang="en-US" altLang="en-US" dirty="0" err="1">
                <a:ea typeface="ＭＳ Ｐゴシック" pitchFamily="34" charset="-128"/>
              </a:rPr>
              <a:t>clincs</a:t>
            </a:r>
            <a:r>
              <a:rPr lang="en-US" altLang="en-US" dirty="0">
                <a:ea typeface="ＭＳ Ｐゴシック" pitchFamily="34" charset="-128"/>
              </a:rPr>
              <a:t> that were surveyed after implementation efforts</a:t>
            </a:r>
          </a:p>
          <a:p>
            <a:endParaRPr lang="en-US" altLang="en-US" dirty="0">
              <a:ea typeface="ＭＳ Ｐゴシック" pitchFamily="34" charset="-128"/>
            </a:endParaRPr>
          </a:p>
          <a:p>
            <a:endParaRPr lang="en-US" altLang="en-US" dirty="0">
              <a:ea typeface="ＭＳ Ｐゴシック" pitchFamily="34" charset="-128"/>
            </a:endParaRPr>
          </a:p>
          <a:p>
            <a:endParaRPr lang="en-US" altLang="en-US" dirty="0">
              <a:ea typeface="ＭＳ Ｐゴシック" pitchFamily="34" charset="-128"/>
            </a:endParaRPr>
          </a:p>
        </p:txBody>
      </p:sp>
    </p:spTree>
    <p:extLst>
      <p:ext uri="{BB962C8B-B14F-4D97-AF65-F5344CB8AC3E}">
        <p14:creationId xmlns:p14="http://schemas.microsoft.com/office/powerpoint/2010/main" val="60051771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7066" indent="-291179" eaLnBrk="0" hangingPunct="0">
              <a:defRPr>
                <a:solidFill>
                  <a:schemeClr val="tx1"/>
                </a:solidFill>
                <a:latin typeface="Arial" charset="0"/>
                <a:ea typeface="ＭＳ Ｐゴシック" pitchFamily="34" charset="-128"/>
              </a:defRPr>
            </a:lvl2pPr>
            <a:lvl3pPr marL="1164717" indent="-232943" eaLnBrk="0" hangingPunct="0">
              <a:defRPr>
                <a:solidFill>
                  <a:schemeClr val="tx1"/>
                </a:solidFill>
                <a:latin typeface="Arial" charset="0"/>
                <a:ea typeface="ＭＳ Ｐゴシック" pitchFamily="34" charset="-128"/>
              </a:defRPr>
            </a:lvl3pPr>
            <a:lvl4pPr marL="1630604" indent="-232943" eaLnBrk="0" hangingPunct="0">
              <a:defRPr>
                <a:solidFill>
                  <a:schemeClr val="tx1"/>
                </a:solidFill>
                <a:latin typeface="Arial" charset="0"/>
                <a:ea typeface="ＭＳ Ｐゴシック" pitchFamily="34" charset="-128"/>
              </a:defRPr>
            </a:lvl4pPr>
            <a:lvl5pPr marL="2096491" indent="-232943" eaLnBrk="0" hangingPunct="0">
              <a:defRPr>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A47D971-E37B-474F-8F3D-4BDE3FB67302}" type="slidenum">
              <a:rPr lang="en-US" altLang="en-US" smtClean="0">
                <a:solidFill>
                  <a:srgbClr val="000000"/>
                </a:solidFill>
                <a:latin typeface="Calibri" pitchFamily="34" charset="0"/>
              </a:rPr>
              <a:pPr eaLnBrk="1" hangingPunct="1"/>
              <a:t>103</a:t>
            </a:fld>
            <a:endParaRPr lang="en-US" altLang="en-US">
              <a:solidFill>
                <a:srgbClr val="000000"/>
              </a:solidFill>
              <a:latin typeface="Calibri"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itchFamily="34" charset="-128"/>
            </a:endParaRPr>
          </a:p>
        </p:txBody>
      </p:sp>
    </p:spTree>
    <p:extLst>
      <p:ext uri="{BB962C8B-B14F-4D97-AF65-F5344CB8AC3E}">
        <p14:creationId xmlns:p14="http://schemas.microsoft.com/office/powerpoint/2010/main" val="305656260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7066" indent="-291179" eaLnBrk="0" hangingPunct="0">
              <a:defRPr>
                <a:solidFill>
                  <a:schemeClr val="tx1"/>
                </a:solidFill>
                <a:latin typeface="Arial" charset="0"/>
                <a:ea typeface="ＭＳ Ｐゴシック" pitchFamily="34" charset="-128"/>
              </a:defRPr>
            </a:lvl2pPr>
            <a:lvl3pPr marL="1164717" indent="-232943" eaLnBrk="0" hangingPunct="0">
              <a:defRPr>
                <a:solidFill>
                  <a:schemeClr val="tx1"/>
                </a:solidFill>
                <a:latin typeface="Arial" charset="0"/>
                <a:ea typeface="ＭＳ Ｐゴシック" pitchFamily="34" charset="-128"/>
              </a:defRPr>
            </a:lvl3pPr>
            <a:lvl4pPr marL="1630604" indent="-232943" eaLnBrk="0" hangingPunct="0">
              <a:defRPr>
                <a:solidFill>
                  <a:schemeClr val="tx1"/>
                </a:solidFill>
                <a:latin typeface="Arial" charset="0"/>
                <a:ea typeface="ＭＳ Ｐゴシック" pitchFamily="34" charset="-128"/>
              </a:defRPr>
            </a:lvl4pPr>
            <a:lvl5pPr marL="2096491" indent="-232943" eaLnBrk="0" hangingPunct="0">
              <a:defRPr>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A47D971-E37B-474F-8F3D-4BDE3FB67302}" type="slidenum">
              <a:rPr lang="en-US" altLang="en-US" smtClean="0">
                <a:solidFill>
                  <a:srgbClr val="000000"/>
                </a:solidFill>
                <a:latin typeface="Calibri" pitchFamily="34" charset="0"/>
              </a:rPr>
              <a:pPr eaLnBrk="1" hangingPunct="1"/>
              <a:t>104</a:t>
            </a:fld>
            <a:endParaRPr lang="en-US" altLang="en-US">
              <a:solidFill>
                <a:srgbClr val="000000"/>
              </a:solidFill>
              <a:latin typeface="Calibri"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itchFamily="34" charset="-128"/>
            </a:endParaRPr>
          </a:p>
        </p:txBody>
      </p:sp>
    </p:spTree>
    <p:extLst>
      <p:ext uri="{BB962C8B-B14F-4D97-AF65-F5344CB8AC3E}">
        <p14:creationId xmlns:p14="http://schemas.microsoft.com/office/powerpoint/2010/main" val="114528002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7066" indent="-291179" eaLnBrk="0" hangingPunct="0">
              <a:defRPr>
                <a:solidFill>
                  <a:schemeClr val="tx1"/>
                </a:solidFill>
                <a:latin typeface="Arial" charset="0"/>
                <a:ea typeface="ＭＳ Ｐゴシック" pitchFamily="34" charset="-128"/>
              </a:defRPr>
            </a:lvl2pPr>
            <a:lvl3pPr marL="1164717" indent="-232943" eaLnBrk="0" hangingPunct="0">
              <a:defRPr>
                <a:solidFill>
                  <a:schemeClr val="tx1"/>
                </a:solidFill>
                <a:latin typeface="Arial" charset="0"/>
                <a:ea typeface="ＭＳ Ｐゴシック" pitchFamily="34" charset="-128"/>
              </a:defRPr>
            </a:lvl3pPr>
            <a:lvl4pPr marL="1630604" indent="-232943" eaLnBrk="0" hangingPunct="0">
              <a:defRPr>
                <a:solidFill>
                  <a:schemeClr val="tx1"/>
                </a:solidFill>
                <a:latin typeface="Arial" charset="0"/>
                <a:ea typeface="ＭＳ Ｐゴシック" pitchFamily="34" charset="-128"/>
              </a:defRPr>
            </a:lvl4pPr>
            <a:lvl5pPr marL="2096491" indent="-232943" eaLnBrk="0" hangingPunct="0">
              <a:defRPr>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A47D971-E37B-474F-8F3D-4BDE3FB67302}" type="slidenum">
              <a:rPr lang="en-US" altLang="en-US" smtClean="0">
                <a:solidFill>
                  <a:srgbClr val="000000"/>
                </a:solidFill>
                <a:latin typeface="Calibri" pitchFamily="34" charset="0"/>
              </a:rPr>
              <a:pPr eaLnBrk="1" hangingPunct="1"/>
              <a:t>105</a:t>
            </a:fld>
            <a:endParaRPr lang="en-US" altLang="en-US">
              <a:solidFill>
                <a:srgbClr val="000000"/>
              </a:solidFill>
              <a:latin typeface="Calibri"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itchFamily="34" charset="-128"/>
              </a:rPr>
              <a:t>The sample was 63% female, and mostly over age 45</a:t>
            </a:r>
          </a:p>
          <a:p>
            <a:r>
              <a:rPr lang="en-US" altLang="en-US" dirty="0">
                <a:ea typeface="ＭＳ Ｐゴシック" pitchFamily="34" charset="-128"/>
              </a:rPr>
              <a:t>About 67% reported past-year </a:t>
            </a:r>
            <a:r>
              <a:rPr lang="en-US" altLang="en-US" dirty="0" err="1">
                <a:ea typeface="ＭＳ Ｐゴシック" pitchFamily="34" charset="-128"/>
              </a:rPr>
              <a:t>drining</a:t>
            </a:r>
            <a:r>
              <a:rPr lang="en-US" altLang="en-US" dirty="0">
                <a:ea typeface="ＭＳ Ｐゴシック" pitchFamily="34" charset="-128"/>
              </a:rPr>
              <a:t>, with slightly lower proportions in women than men, and about 17% reported past year heavy episodic drinking with large differences between women and men.</a:t>
            </a:r>
          </a:p>
          <a:p>
            <a:endParaRPr lang="en-US" altLang="en-US" dirty="0">
              <a:ea typeface="ＭＳ Ｐゴシック" pitchFamily="34" charset="-128"/>
            </a:endParaRPr>
          </a:p>
        </p:txBody>
      </p:sp>
    </p:spTree>
    <p:extLst>
      <p:ext uri="{BB962C8B-B14F-4D97-AF65-F5344CB8AC3E}">
        <p14:creationId xmlns:p14="http://schemas.microsoft.com/office/powerpoint/2010/main" val="328461004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7066" indent="-291179" eaLnBrk="0" hangingPunct="0">
              <a:defRPr>
                <a:solidFill>
                  <a:schemeClr val="tx1"/>
                </a:solidFill>
                <a:latin typeface="Arial" charset="0"/>
                <a:ea typeface="ＭＳ Ｐゴシック" pitchFamily="34" charset="-128"/>
              </a:defRPr>
            </a:lvl2pPr>
            <a:lvl3pPr marL="1164717" indent="-232943" eaLnBrk="0" hangingPunct="0">
              <a:defRPr>
                <a:solidFill>
                  <a:schemeClr val="tx1"/>
                </a:solidFill>
                <a:latin typeface="Arial" charset="0"/>
                <a:ea typeface="ＭＳ Ｐゴシック" pitchFamily="34" charset="-128"/>
              </a:defRPr>
            </a:lvl3pPr>
            <a:lvl4pPr marL="1630604" indent="-232943" eaLnBrk="0" hangingPunct="0">
              <a:defRPr>
                <a:solidFill>
                  <a:schemeClr val="tx1"/>
                </a:solidFill>
                <a:latin typeface="Arial" charset="0"/>
                <a:ea typeface="ＭＳ Ｐゴシック" pitchFamily="34" charset="-128"/>
              </a:defRPr>
            </a:lvl4pPr>
            <a:lvl5pPr marL="2096491" indent="-232943" eaLnBrk="0" hangingPunct="0">
              <a:defRPr>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A47D971-E37B-474F-8F3D-4BDE3FB67302}" type="slidenum">
              <a:rPr lang="en-US" altLang="en-US" smtClean="0">
                <a:solidFill>
                  <a:srgbClr val="000000"/>
                </a:solidFill>
                <a:latin typeface="Calibri" pitchFamily="34" charset="0"/>
              </a:rPr>
              <a:pPr eaLnBrk="1" hangingPunct="1"/>
              <a:t>106</a:t>
            </a:fld>
            <a:endParaRPr lang="en-US" altLang="en-US">
              <a:solidFill>
                <a:srgbClr val="000000"/>
              </a:solidFill>
              <a:latin typeface="Calibri"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itchFamily="34" charset="-128"/>
              </a:rPr>
              <a:t>Generally, samples were similar across groups of sites based on implementation phase.</a:t>
            </a:r>
          </a:p>
          <a:p>
            <a:endParaRPr lang="en-US" altLang="en-US" dirty="0">
              <a:ea typeface="ＭＳ Ｐゴシック" pitchFamily="34" charset="-128"/>
            </a:endParaRPr>
          </a:p>
          <a:p>
            <a:endParaRPr lang="en-US" altLang="en-US" dirty="0">
              <a:ea typeface="ＭＳ Ｐゴシック" pitchFamily="34" charset="-128"/>
            </a:endParaRPr>
          </a:p>
        </p:txBody>
      </p:sp>
    </p:spTree>
    <p:extLst>
      <p:ext uri="{BB962C8B-B14F-4D97-AF65-F5344CB8AC3E}">
        <p14:creationId xmlns:p14="http://schemas.microsoft.com/office/powerpoint/2010/main" val="188824283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7066" indent="-291179" eaLnBrk="0" hangingPunct="0">
              <a:defRPr>
                <a:solidFill>
                  <a:schemeClr val="tx1"/>
                </a:solidFill>
                <a:latin typeface="Arial" charset="0"/>
                <a:ea typeface="ＭＳ Ｐゴシック" pitchFamily="34" charset="-128"/>
              </a:defRPr>
            </a:lvl2pPr>
            <a:lvl3pPr marL="1164717" indent="-232943" eaLnBrk="0" hangingPunct="0">
              <a:defRPr>
                <a:solidFill>
                  <a:schemeClr val="tx1"/>
                </a:solidFill>
                <a:latin typeface="Arial" charset="0"/>
                <a:ea typeface="ＭＳ Ｐゴシック" pitchFamily="34" charset="-128"/>
              </a:defRPr>
            </a:lvl3pPr>
            <a:lvl4pPr marL="1630604" indent="-232943" eaLnBrk="0" hangingPunct="0">
              <a:defRPr>
                <a:solidFill>
                  <a:schemeClr val="tx1"/>
                </a:solidFill>
                <a:latin typeface="Arial" charset="0"/>
                <a:ea typeface="ＭＳ Ｐゴシック" pitchFamily="34" charset="-128"/>
              </a:defRPr>
            </a:lvl4pPr>
            <a:lvl5pPr marL="2096491" indent="-232943" eaLnBrk="0" hangingPunct="0">
              <a:defRPr>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A47D971-E37B-474F-8F3D-4BDE3FB67302}" type="slidenum">
              <a:rPr lang="en-US" altLang="en-US" smtClean="0">
                <a:solidFill>
                  <a:srgbClr val="000000"/>
                </a:solidFill>
                <a:latin typeface="Calibri" pitchFamily="34" charset="0"/>
              </a:rPr>
              <a:pPr eaLnBrk="1" hangingPunct="1"/>
              <a:t>107</a:t>
            </a:fld>
            <a:endParaRPr lang="en-US" altLang="en-US">
              <a:solidFill>
                <a:srgbClr val="000000"/>
              </a:solidFill>
              <a:latin typeface="Calibri"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itchFamily="34" charset="-128"/>
              </a:rPr>
              <a:t>With regards to our primary outcome--, 6.9% reported both brief intervention and heavy episodic drinking among all respondents.  </a:t>
            </a:r>
          </a:p>
        </p:txBody>
      </p:sp>
    </p:spTree>
    <p:extLst>
      <p:ext uri="{BB962C8B-B14F-4D97-AF65-F5344CB8AC3E}">
        <p14:creationId xmlns:p14="http://schemas.microsoft.com/office/powerpoint/2010/main" val="41069310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7066" indent="-291179" eaLnBrk="0" hangingPunct="0">
              <a:defRPr>
                <a:solidFill>
                  <a:schemeClr val="tx1"/>
                </a:solidFill>
                <a:latin typeface="Arial" charset="0"/>
                <a:ea typeface="ＭＳ Ｐゴシック" pitchFamily="34" charset="-128"/>
              </a:defRPr>
            </a:lvl2pPr>
            <a:lvl3pPr marL="1164717" indent="-232943" eaLnBrk="0" hangingPunct="0">
              <a:defRPr>
                <a:solidFill>
                  <a:schemeClr val="tx1"/>
                </a:solidFill>
                <a:latin typeface="Arial" charset="0"/>
                <a:ea typeface="ＭＳ Ｐゴシック" pitchFamily="34" charset="-128"/>
              </a:defRPr>
            </a:lvl3pPr>
            <a:lvl4pPr marL="1630604" indent="-232943" eaLnBrk="0" hangingPunct="0">
              <a:defRPr>
                <a:solidFill>
                  <a:schemeClr val="tx1"/>
                </a:solidFill>
                <a:latin typeface="Arial" charset="0"/>
                <a:ea typeface="ＭＳ Ｐゴシック" pitchFamily="34" charset="-128"/>
              </a:defRPr>
            </a:lvl4pPr>
            <a:lvl5pPr marL="2096491" indent="-232943" eaLnBrk="0" hangingPunct="0">
              <a:defRPr>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A47D971-E37B-474F-8F3D-4BDE3FB67302}" type="slidenum">
              <a:rPr lang="en-US" altLang="en-US" smtClean="0">
                <a:solidFill>
                  <a:srgbClr val="000000"/>
                </a:solidFill>
                <a:latin typeface="Calibri" pitchFamily="34" charset="0"/>
              </a:rPr>
              <a:pPr eaLnBrk="1" hangingPunct="1"/>
              <a:t>108</a:t>
            </a:fld>
            <a:endParaRPr lang="en-US" altLang="en-US">
              <a:solidFill>
                <a:srgbClr val="000000"/>
              </a:solidFill>
              <a:latin typeface="Calibri"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itchFamily="34" charset="-128"/>
              </a:rPr>
              <a:t>As you can see, there was some variation in the prevalence of the primary outcome across clinics.  When grouped by implementation phase, the proportion receiving brief intervention and reporting heavy episodic drinking among all respondents was 5.9% in the usual care sites who hadn’t yet implemented, 9.3% in the active implementation </a:t>
            </a:r>
            <a:r>
              <a:rPr lang="en-US" altLang="en-US" dirty="0" err="1">
                <a:ea typeface="ＭＳ Ｐゴシック" pitchFamily="34" charset="-128"/>
              </a:rPr>
              <a:t>sitesand</a:t>
            </a:r>
            <a:r>
              <a:rPr lang="en-US" altLang="en-US" dirty="0">
                <a:ea typeface="ＭＳ Ｐゴシック" pitchFamily="34" charset="-128"/>
              </a:rPr>
              <a:t>  6.6% in the sustainment sites who were surveyed after implementation.  </a:t>
            </a:r>
          </a:p>
          <a:p>
            <a:endParaRPr lang="en-US" altLang="en-US" dirty="0">
              <a:ea typeface="ＭＳ Ｐゴシック" pitchFamily="34" charset="-128"/>
            </a:endParaRPr>
          </a:p>
          <a:p>
            <a:r>
              <a:rPr lang="en-US" altLang="en-US" dirty="0">
                <a:ea typeface="ＭＳ Ｐゴシック" pitchFamily="34" charset="-128"/>
              </a:rPr>
              <a:t>The overall comparison suggested differences across groups of sites were not significant.  </a:t>
            </a:r>
          </a:p>
        </p:txBody>
      </p:sp>
    </p:spTree>
    <p:extLst>
      <p:ext uri="{BB962C8B-B14F-4D97-AF65-F5344CB8AC3E}">
        <p14:creationId xmlns:p14="http://schemas.microsoft.com/office/powerpoint/2010/main" val="187442949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7066" indent="-291179" eaLnBrk="0" hangingPunct="0">
              <a:defRPr>
                <a:solidFill>
                  <a:schemeClr val="tx1"/>
                </a:solidFill>
                <a:latin typeface="Arial" charset="0"/>
                <a:ea typeface="ＭＳ Ｐゴシック" pitchFamily="34" charset="-128"/>
              </a:defRPr>
            </a:lvl2pPr>
            <a:lvl3pPr marL="1164717" indent="-232943" eaLnBrk="0" hangingPunct="0">
              <a:defRPr>
                <a:solidFill>
                  <a:schemeClr val="tx1"/>
                </a:solidFill>
                <a:latin typeface="Arial" charset="0"/>
                <a:ea typeface="ＭＳ Ｐゴシック" pitchFamily="34" charset="-128"/>
              </a:defRPr>
            </a:lvl3pPr>
            <a:lvl4pPr marL="1630604" indent="-232943" eaLnBrk="0" hangingPunct="0">
              <a:defRPr>
                <a:solidFill>
                  <a:schemeClr val="tx1"/>
                </a:solidFill>
                <a:latin typeface="Arial" charset="0"/>
                <a:ea typeface="ＭＳ Ｐゴシック" pitchFamily="34" charset="-128"/>
              </a:defRPr>
            </a:lvl4pPr>
            <a:lvl5pPr marL="2096491" indent="-232943" eaLnBrk="0" hangingPunct="0">
              <a:defRPr>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A47D971-E37B-474F-8F3D-4BDE3FB67302}" type="slidenum">
              <a:rPr lang="en-US" altLang="en-US" smtClean="0">
                <a:solidFill>
                  <a:srgbClr val="000000"/>
                </a:solidFill>
                <a:latin typeface="Calibri" pitchFamily="34" charset="0"/>
              </a:rPr>
              <a:pPr eaLnBrk="1" hangingPunct="1"/>
              <a:t>109</a:t>
            </a:fld>
            <a:endParaRPr lang="en-US" altLang="en-US">
              <a:solidFill>
                <a:srgbClr val="000000"/>
              </a:solidFill>
              <a:latin typeface="Calibri"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a:spcAft>
                <a:spcPts val="1200"/>
              </a:spcAft>
              <a:buFont typeface="Arial" panose="020B0604020202020204" pitchFamily="34" charset="0"/>
              <a:buChar char="•"/>
            </a:pPr>
            <a:r>
              <a:rPr lang="en-US" sz="2400" dirty="0">
                <a:solidFill>
                  <a:srgbClr val="002060"/>
                </a:solidFill>
              </a:rPr>
              <a:t>While</a:t>
            </a:r>
            <a:r>
              <a:rPr lang="en-US" sz="2400" baseline="0" dirty="0">
                <a:solidFill>
                  <a:srgbClr val="002060"/>
                </a:solidFill>
              </a:rPr>
              <a:t> overall differences in the primary outcome across groups of sites were not significant at </a:t>
            </a:r>
            <a:r>
              <a:rPr lang="en-US" sz="2400" baseline="0" dirty="0" err="1">
                <a:solidFill>
                  <a:srgbClr val="002060"/>
                </a:solidFill>
              </a:rPr>
              <a:t>p</a:t>
            </a:r>
            <a:r>
              <a:rPr lang="en-US" sz="2400" baseline="0" dirty="0">
                <a:solidFill>
                  <a:srgbClr val="002060"/>
                </a:solidFill>
              </a:rPr>
              <a:t>=0.06, the </a:t>
            </a:r>
            <a:r>
              <a:rPr lang="en-US" sz="2400" dirty="0">
                <a:solidFill>
                  <a:srgbClr val="002060"/>
                </a:solidFill>
              </a:rPr>
              <a:t>proportion of reported BI + HED among all respondents was:</a:t>
            </a:r>
          </a:p>
          <a:p>
            <a:pPr marL="800100" lvl="1" indent="-342900">
              <a:spcAft>
                <a:spcPts val="1200"/>
              </a:spcAft>
              <a:buFont typeface="Wingdings" panose="05000000000000000000" pitchFamily="2" charset="2"/>
              <a:buChar char="q"/>
            </a:pPr>
            <a:r>
              <a:rPr lang="en-US" sz="2000" dirty="0">
                <a:solidFill>
                  <a:srgbClr val="002060"/>
                </a:solidFill>
              </a:rPr>
              <a:t>Significantly higher in sites in active implementation compared to sites in usual care BUT</a:t>
            </a:r>
            <a:r>
              <a:rPr lang="en-US" sz="2000" baseline="0" dirty="0">
                <a:solidFill>
                  <a:srgbClr val="002060"/>
                </a:solidFill>
              </a:rPr>
              <a:t> </a:t>
            </a:r>
            <a:endParaRPr lang="en-US" sz="2000" dirty="0">
              <a:solidFill>
                <a:srgbClr val="002060"/>
              </a:solidFill>
            </a:endParaRPr>
          </a:p>
          <a:p>
            <a:pPr marL="800100" lvl="1" indent="-342900">
              <a:spcAft>
                <a:spcPts val="1200"/>
              </a:spcAft>
              <a:buFont typeface="Wingdings" panose="05000000000000000000" pitchFamily="2" charset="2"/>
              <a:buChar char="q"/>
            </a:pPr>
            <a:r>
              <a:rPr lang="en-US" sz="2000" dirty="0">
                <a:solidFill>
                  <a:srgbClr val="002060"/>
                </a:solidFill>
              </a:rPr>
              <a:t>No different between sites in sustainment and sites in usual care or between sites in sustainment relative to sites in active implementation </a:t>
            </a:r>
          </a:p>
          <a:p>
            <a:endParaRPr lang="en-US" altLang="en-US" dirty="0">
              <a:ea typeface="ＭＳ Ｐゴシック" pitchFamily="34" charset="-128"/>
            </a:endParaRPr>
          </a:p>
        </p:txBody>
      </p:sp>
    </p:spTree>
    <p:extLst>
      <p:ext uri="{BB962C8B-B14F-4D97-AF65-F5344CB8AC3E}">
        <p14:creationId xmlns:p14="http://schemas.microsoft.com/office/powerpoint/2010/main" val="658236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9" name="Rectangle 8"/>
          <p:cNvSpPr/>
          <p:nvPr userDrawn="1"/>
        </p:nvSpPr>
        <p:spPr>
          <a:xfrm>
            <a:off x="0" y="0"/>
            <a:ext cx="9144000" cy="1814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3708400"/>
            <a:ext cx="7772400" cy="867410"/>
          </a:xfr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685800" y="4516120"/>
            <a:ext cx="7772400" cy="1051560"/>
          </a:xfrm>
        </p:spPr>
        <p:txBody>
          <a:bodyPr/>
          <a:lstStyle>
            <a:lvl1pPr marL="0" indent="0" algn="l">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Rectangle 10"/>
          <p:cNvSpPr/>
          <p:nvPr userDrawn="1"/>
        </p:nvSpPr>
        <p:spPr>
          <a:xfrm>
            <a:off x="0" y="3375299"/>
            <a:ext cx="9144000" cy="144415"/>
          </a:xfrm>
          <a:prstGeom prst="rect">
            <a:avLst/>
          </a:prstGeom>
          <a:solidFill>
            <a:srgbClr val="79C1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81403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9" name="Rectangle 8"/>
          <p:cNvSpPr/>
          <p:nvPr userDrawn="1"/>
        </p:nvSpPr>
        <p:spPr>
          <a:xfrm>
            <a:off x="0" y="0"/>
            <a:ext cx="9144000" cy="2227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86493" tIns="43247" rIns="86493" bIns="43247" rtlCol="0" anchor="ctr"/>
          <a:lstStyle/>
          <a:p>
            <a:pPr algn="ctr"/>
            <a:endParaRPr lang="en-US">
              <a:solidFill>
                <a:prstClr val="white"/>
              </a:solidFill>
            </a:endParaRPr>
          </a:p>
        </p:txBody>
      </p:sp>
      <p:sp>
        <p:nvSpPr>
          <p:cNvPr id="2" name="Title 1"/>
          <p:cNvSpPr>
            <a:spLocks noGrp="1"/>
          </p:cNvSpPr>
          <p:nvPr>
            <p:ph type="title"/>
          </p:nvPr>
        </p:nvSpPr>
        <p:spPr>
          <a:xfrm>
            <a:off x="571510" y="2483557"/>
            <a:ext cx="8029726" cy="2114070"/>
          </a:xfrm>
        </p:spPr>
        <p:txBody>
          <a:bodyPr anchor="b" anchorCtr="0">
            <a:normAutofit/>
          </a:bodyPr>
          <a:lstStyle>
            <a:lvl1pPr algn="l">
              <a:defRPr sz="3000" b="0" cap="none">
                <a:solidFill>
                  <a:schemeClr val="tx1"/>
                </a:solidFill>
              </a:defRPr>
            </a:lvl1pPr>
          </a:lstStyle>
          <a:p>
            <a:r>
              <a:rPr lang="en-US" dirty="0"/>
              <a:t>Click to edit Master title style</a:t>
            </a:r>
          </a:p>
        </p:txBody>
      </p:sp>
      <p:sp>
        <p:nvSpPr>
          <p:cNvPr id="10" name="Rectangle 9"/>
          <p:cNvSpPr/>
          <p:nvPr userDrawn="1"/>
        </p:nvSpPr>
        <p:spPr>
          <a:xfrm>
            <a:off x="0" y="4756712"/>
            <a:ext cx="9144000" cy="751345"/>
          </a:xfrm>
          <a:prstGeom prst="rect">
            <a:avLst/>
          </a:prstGeom>
          <a:solidFill>
            <a:srgbClr val="006B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6" name="Picture 5">
            <a:extLst>
              <a:ext uri="{FF2B5EF4-FFF2-40B4-BE49-F238E27FC236}">
                <a16:creationId xmlns:a16="http://schemas.microsoft.com/office/drawing/2014/main" id="{ED9EEAE7-527F-4C19-B4FF-5285E8DEEC37}"/>
              </a:ext>
            </a:extLst>
          </p:cNvPr>
          <p:cNvPicPr>
            <a:picLocks noChangeAspect="1"/>
          </p:cNvPicPr>
          <p:nvPr userDrawn="1"/>
        </p:nvPicPr>
        <p:blipFill rotWithShape="1">
          <a:blip r:embed="rId2"/>
          <a:srcRect l="5401" t="5209" r="7196" b="7778"/>
          <a:stretch/>
        </p:blipFill>
        <p:spPr>
          <a:xfrm>
            <a:off x="8146870" y="169226"/>
            <a:ext cx="785090" cy="774335"/>
          </a:xfrm>
          <a:prstGeom prst="rect">
            <a:avLst/>
          </a:prstGeom>
        </p:spPr>
      </p:pic>
    </p:spTree>
    <p:extLst>
      <p:ext uri="{BB962C8B-B14F-4D97-AF65-F5344CB8AC3E}">
        <p14:creationId xmlns:p14="http://schemas.microsoft.com/office/powerpoint/2010/main" val="2198618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0295" y="157758"/>
            <a:ext cx="7731450" cy="797272"/>
          </a:xfrm>
        </p:spPr>
        <p:txBody>
          <a:bodyPr/>
          <a:lstStyle>
            <a:lvl1pPr>
              <a:defRPr>
                <a:solidFill>
                  <a:srgbClr val="006BA6"/>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0C21F26-985F-9D40-A811-D6DE90C3D8D1}" type="slidenum">
              <a:rPr lang="en-US" smtClean="0">
                <a:solidFill>
                  <a:prstClr val="white">
                    <a:lumMod val="50000"/>
                  </a:prstClr>
                </a:solidFill>
              </a:rPr>
              <a:pPr/>
              <a:t>‹#›</a:t>
            </a:fld>
            <a:endParaRPr lang="en-US">
              <a:solidFill>
                <a:prstClr val="white">
                  <a:lumMod val="50000"/>
                </a:prstClr>
              </a:solidFill>
            </a:endParaRPr>
          </a:p>
        </p:txBody>
      </p:sp>
      <p:pic>
        <p:nvPicPr>
          <p:cNvPr id="9" name="Picture 8">
            <a:extLst>
              <a:ext uri="{FF2B5EF4-FFF2-40B4-BE49-F238E27FC236}">
                <a16:creationId xmlns:a16="http://schemas.microsoft.com/office/drawing/2014/main" id="{B8B8C11D-8584-42A8-9195-43B2A2CBC572}"/>
              </a:ext>
            </a:extLst>
          </p:cNvPr>
          <p:cNvPicPr>
            <a:picLocks noChangeAspect="1"/>
          </p:cNvPicPr>
          <p:nvPr userDrawn="1"/>
        </p:nvPicPr>
        <p:blipFill rotWithShape="1">
          <a:blip r:embed="rId2"/>
          <a:srcRect l="5401" t="5209" r="7196" b="7778"/>
          <a:stretch/>
        </p:blipFill>
        <p:spPr>
          <a:xfrm>
            <a:off x="8146870" y="169226"/>
            <a:ext cx="785090" cy="774335"/>
          </a:xfrm>
          <a:prstGeom prst="rect">
            <a:avLst/>
          </a:prstGeom>
        </p:spPr>
      </p:pic>
    </p:spTree>
    <p:extLst>
      <p:ext uri="{BB962C8B-B14F-4D97-AF65-F5344CB8AC3E}">
        <p14:creationId xmlns:p14="http://schemas.microsoft.com/office/powerpoint/2010/main" val="2722485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30295" y="157758"/>
            <a:ext cx="7768395" cy="797272"/>
          </a:xfrm>
        </p:spPr>
        <p:txBody>
          <a:bodyPr/>
          <a:lstStyle>
            <a:lvl1pPr>
              <a:defRPr>
                <a:solidFill>
                  <a:srgbClr val="006BA6"/>
                </a:solidFill>
              </a:defRPr>
            </a:lvl1pPr>
          </a:lstStyle>
          <a:p>
            <a:r>
              <a:rPr lang="en-US"/>
              <a:t>Click to edit Master title style</a:t>
            </a:r>
          </a:p>
        </p:txBody>
      </p:sp>
      <p:sp>
        <p:nvSpPr>
          <p:cNvPr id="3" name="Content Placeholder 2"/>
          <p:cNvSpPr>
            <a:spLocks noGrp="1"/>
          </p:cNvSpPr>
          <p:nvPr>
            <p:ph sz="half" idx="1"/>
          </p:nvPr>
        </p:nvSpPr>
        <p:spPr>
          <a:xfrm>
            <a:off x="400925" y="1170214"/>
            <a:ext cx="4007794" cy="5161643"/>
          </a:xfrm>
        </p:spPr>
        <p:txBody>
          <a:bodyPr>
            <a:normAutofit/>
          </a:bodyPr>
          <a:lstStyle>
            <a:lvl1pPr>
              <a:defRPr sz="2000"/>
            </a:lvl1pPr>
            <a:lvl2pPr>
              <a:defRPr sz="1800"/>
            </a:lvl2pPr>
            <a:lvl3pPr>
              <a:defRPr sz="1600"/>
            </a:lvl3pPr>
            <a:lvl4pPr>
              <a:defRPr sz="1400"/>
            </a:lvl4pPr>
            <a:lvl5pPr>
              <a:defRPr sz="1200"/>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6028" y="1170214"/>
            <a:ext cx="4016025" cy="5161643"/>
          </a:xfrm>
        </p:spPr>
        <p:txBody>
          <a:bodyPr>
            <a:normAutofit/>
          </a:bodyPr>
          <a:lstStyle>
            <a:lvl1pPr>
              <a:defRPr sz="2000"/>
            </a:lvl1pPr>
            <a:lvl2pPr>
              <a:defRPr sz="1800"/>
            </a:lvl2pPr>
            <a:lvl3pPr>
              <a:defRPr sz="1600"/>
            </a:lvl3pPr>
            <a:lvl4pPr>
              <a:defRPr sz="1400"/>
            </a:lvl4pPr>
            <a:lvl5pPr>
              <a:defRPr sz="1200"/>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A0C21F26-985F-9D40-A811-D6DE90C3D8D1}" type="slidenum">
              <a:rPr lang="en-US" smtClean="0">
                <a:solidFill>
                  <a:prstClr val="white">
                    <a:lumMod val="50000"/>
                  </a:prstClr>
                </a:solidFill>
              </a:rPr>
              <a:pPr/>
              <a:t>‹#›</a:t>
            </a:fld>
            <a:endParaRPr lang="en-US">
              <a:solidFill>
                <a:prstClr val="white">
                  <a:lumMod val="50000"/>
                </a:prstClr>
              </a:solidFill>
            </a:endParaRPr>
          </a:p>
        </p:txBody>
      </p:sp>
      <p:pic>
        <p:nvPicPr>
          <p:cNvPr id="9" name="Picture 8">
            <a:extLst>
              <a:ext uri="{FF2B5EF4-FFF2-40B4-BE49-F238E27FC236}">
                <a16:creationId xmlns:a16="http://schemas.microsoft.com/office/drawing/2014/main" id="{FA394A6B-4CF2-4535-A5B6-526F009C1E61}"/>
              </a:ext>
            </a:extLst>
          </p:cNvPr>
          <p:cNvPicPr>
            <a:picLocks noChangeAspect="1"/>
          </p:cNvPicPr>
          <p:nvPr userDrawn="1"/>
        </p:nvPicPr>
        <p:blipFill rotWithShape="1">
          <a:blip r:embed="rId2"/>
          <a:srcRect l="5401" t="5209" r="7196" b="7778"/>
          <a:stretch/>
        </p:blipFill>
        <p:spPr>
          <a:xfrm>
            <a:off x="8146870" y="169226"/>
            <a:ext cx="785090" cy="774335"/>
          </a:xfrm>
          <a:prstGeom prst="rect">
            <a:avLst/>
          </a:prstGeom>
        </p:spPr>
      </p:pic>
    </p:spTree>
    <p:extLst>
      <p:ext uri="{BB962C8B-B14F-4D97-AF65-F5344CB8AC3E}">
        <p14:creationId xmlns:p14="http://schemas.microsoft.com/office/powerpoint/2010/main" val="2586773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0295" y="157758"/>
            <a:ext cx="7768395" cy="797272"/>
          </a:xfrm>
        </p:spPr>
        <p:txBody>
          <a:bodyPr/>
          <a:lstStyle>
            <a:lvl1pPr>
              <a:defRPr>
                <a:solidFill>
                  <a:srgbClr val="006BA6"/>
                </a:solidFill>
              </a:defRPr>
            </a:lvl1pPr>
          </a:lstStyle>
          <a:p>
            <a:r>
              <a:rPr lang="en-US" dirty="0"/>
              <a:t>Click to edit Master title style</a:t>
            </a:r>
          </a:p>
        </p:txBody>
      </p:sp>
      <p:sp>
        <p:nvSpPr>
          <p:cNvPr id="3" name="Text Placeholder 2"/>
          <p:cNvSpPr>
            <a:spLocks noGrp="1"/>
          </p:cNvSpPr>
          <p:nvPr>
            <p:ph type="body" idx="1"/>
          </p:nvPr>
        </p:nvSpPr>
        <p:spPr>
          <a:xfrm>
            <a:off x="405994" y="1142995"/>
            <a:ext cx="4037498" cy="416772"/>
          </a:xfrm>
        </p:spPr>
        <p:txBody>
          <a:bodyPr anchor="b">
            <a:noAutofit/>
          </a:bodyPr>
          <a:lstStyle>
            <a:lvl1pPr marL="0" indent="0">
              <a:buNone/>
              <a:defRPr sz="2000" b="1"/>
            </a:lvl1pPr>
            <a:lvl2pPr marL="432465" indent="0">
              <a:buNone/>
              <a:defRPr sz="1900" b="1"/>
            </a:lvl2pPr>
            <a:lvl3pPr marL="864931" indent="0">
              <a:buNone/>
              <a:defRPr sz="1700" b="1"/>
            </a:lvl3pPr>
            <a:lvl4pPr marL="1297396" indent="0">
              <a:buNone/>
              <a:defRPr sz="1500" b="1"/>
            </a:lvl4pPr>
            <a:lvl5pPr marL="1729862" indent="0">
              <a:buNone/>
              <a:defRPr sz="1500" b="1"/>
            </a:lvl5pPr>
            <a:lvl6pPr marL="2162327" indent="0">
              <a:buNone/>
              <a:defRPr sz="1500" b="1"/>
            </a:lvl6pPr>
            <a:lvl7pPr marL="2594793" indent="0">
              <a:buNone/>
              <a:defRPr sz="1500" b="1"/>
            </a:lvl7pPr>
            <a:lvl8pPr marL="3027258" indent="0">
              <a:buNone/>
              <a:defRPr sz="1500" b="1"/>
            </a:lvl8pPr>
            <a:lvl9pPr marL="3459724" indent="0">
              <a:buNone/>
              <a:defRPr sz="1500" b="1"/>
            </a:lvl9pPr>
          </a:lstStyle>
          <a:p>
            <a:pPr lvl="0"/>
            <a:r>
              <a:rPr lang="en-US" dirty="0"/>
              <a:t>Click to edit Master text styles</a:t>
            </a:r>
          </a:p>
        </p:txBody>
      </p:sp>
      <p:sp>
        <p:nvSpPr>
          <p:cNvPr id="4" name="Content Placeholder 3"/>
          <p:cNvSpPr>
            <a:spLocks noGrp="1"/>
          </p:cNvSpPr>
          <p:nvPr>
            <p:ph sz="half" idx="2"/>
          </p:nvPr>
        </p:nvSpPr>
        <p:spPr>
          <a:xfrm>
            <a:off x="405994" y="1571674"/>
            <a:ext cx="4037498" cy="4760184"/>
          </a:xfrm>
        </p:spPr>
        <p:txBody>
          <a:bodyPr>
            <a:normAutofit/>
          </a:bodyPr>
          <a:lstStyle>
            <a:lvl1pPr>
              <a:defRPr sz="1800"/>
            </a:lvl1pPr>
            <a:lvl2pPr>
              <a:defRPr sz="1600"/>
            </a:lvl2pPr>
            <a:lvl3pPr>
              <a:defRPr sz="1400"/>
            </a:lvl3pPr>
            <a:lvl4pPr>
              <a:defRPr sz="1200"/>
            </a:lvl4pPr>
            <a:lvl5pPr>
              <a:defRPr sz="11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2092" y="1133924"/>
            <a:ext cx="4047174" cy="416772"/>
          </a:xfrm>
        </p:spPr>
        <p:txBody>
          <a:bodyPr anchor="b">
            <a:noAutofit/>
          </a:bodyPr>
          <a:lstStyle>
            <a:lvl1pPr marL="0" indent="0">
              <a:buNone/>
              <a:defRPr sz="2000" b="1"/>
            </a:lvl1pPr>
            <a:lvl2pPr marL="432465" indent="0">
              <a:buNone/>
              <a:defRPr sz="1900" b="1"/>
            </a:lvl2pPr>
            <a:lvl3pPr marL="864931" indent="0">
              <a:buNone/>
              <a:defRPr sz="1700" b="1"/>
            </a:lvl3pPr>
            <a:lvl4pPr marL="1297396" indent="0">
              <a:buNone/>
              <a:defRPr sz="1500" b="1"/>
            </a:lvl4pPr>
            <a:lvl5pPr marL="1729862" indent="0">
              <a:buNone/>
              <a:defRPr sz="1500" b="1"/>
            </a:lvl5pPr>
            <a:lvl6pPr marL="2162327" indent="0">
              <a:buNone/>
              <a:defRPr sz="1500" b="1"/>
            </a:lvl6pPr>
            <a:lvl7pPr marL="2594793" indent="0">
              <a:buNone/>
              <a:defRPr sz="1500" b="1"/>
            </a:lvl7pPr>
            <a:lvl8pPr marL="3027258" indent="0">
              <a:buNone/>
              <a:defRPr sz="1500" b="1"/>
            </a:lvl8pPr>
            <a:lvl9pPr marL="3459724" indent="0">
              <a:buNone/>
              <a:defRPr sz="1500" b="1"/>
            </a:lvl9pPr>
          </a:lstStyle>
          <a:p>
            <a:pPr lvl="0"/>
            <a:r>
              <a:rPr lang="en-US" dirty="0"/>
              <a:t>Click to edit Master text styles</a:t>
            </a:r>
          </a:p>
        </p:txBody>
      </p:sp>
      <p:sp>
        <p:nvSpPr>
          <p:cNvPr id="6" name="Content Placeholder 5"/>
          <p:cNvSpPr>
            <a:spLocks noGrp="1"/>
          </p:cNvSpPr>
          <p:nvPr>
            <p:ph sz="quarter" idx="4"/>
          </p:nvPr>
        </p:nvSpPr>
        <p:spPr>
          <a:xfrm>
            <a:off x="4622092" y="1562603"/>
            <a:ext cx="4047174" cy="4760184"/>
          </a:xfrm>
        </p:spPr>
        <p:txBody>
          <a:bodyPr>
            <a:normAutofit/>
          </a:bodyPr>
          <a:lstStyle>
            <a:lvl1pPr>
              <a:defRPr sz="1800"/>
            </a:lvl1pPr>
            <a:lvl2pPr>
              <a:defRPr sz="1600"/>
            </a:lvl2pPr>
            <a:lvl3pPr>
              <a:defRPr sz="1400"/>
            </a:lvl3pPr>
            <a:lvl4pPr>
              <a:defRPr sz="1200"/>
            </a:lvl4pPr>
            <a:lvl5pPr>
              <a:defRPr sz="11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A0C21F26-985F-9D40-A811-D6DE90C3D8D1}" type="slidenum">
              <a:rPr lang="en-US" smtClean="0">
                <a:solidFill>
                  <a:prstClr val="white">
                    <a:lumMod val="50000"/>
                  </a:prstClr>
                </a:solidFill>
              </a:rPr>
              <a:pPr/>
              <a:t>‹#›</a:t>
            </a:fld>
            <a:endParaRPr lang="en-US">
              <a:solidFill>
                <a:prstClr val="white">
                  <a:lumMod val="50000"/>
                </a:prstClr>
              </a:solidFill>
            </a:endParaRPr>
          </a:p>
        </p:txBody>
      </p:sp>
      <p:pic>
        <p:nvPicPr>
          <p:cNvPr id="11" name="Picture 10">
            <a:extLst>
              <a:ext uri="{FF2B5EF4-FFF2-40B4-BE49-F238E27FC236}">
                <a16:creationId xmlns:a16="http://schemas.microsoft.com/office/drawing/2014/main" id="{41386378-0FF7-4244-9A8D-57C8A545667E}"/>
              </a:ext>
            </a:extLst>
          </p:cNvPr>
          <p:cNvPicPr>
            <a:picLocks noChangeAspect="1"/>
          </p:cNvPicPr>
          <p:nvPr userDrawn="1"/>
        </p:nvPicPr>
        <p:blipFill rotWithShape="1">
          <a:blip r:embed="rId2"/>
          <a:srcRect l="5401" t="5209" r="7196" b="7778"/>
          <a:stretch/>
        </p:blipFill>
        <p:spPr>
          <a:xfrm>
            <a:off x="8146870" y="169226"/>
            <a:ext cx="785090" cy="774335"/>
          </a:xfrm>
          <a:prstGeom prst="rect">
            <a:avLst/>
          </a:prstGeom>
        </p:spPr>
      </p:pic>
    </p:spTree>
    <p:extLst>
      <p:ext uri="{BB962C8B-B14F-4D97-AF65-F5344CB8AC3E}">
        <p14:creationId xmlns:p14="http://schemas.microsoft.com/office/powerpoint/2010/main" val="2045862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228" y="157758"/>
            <a:ext cx="7803408" cy="797537"/>
          </a:xfrm>
        </p:spPr>
        <p:txBody>
          <a:bodyPr anchor="b">
            <a:normAutofit/>
          </a:bodyPr>
          <a:lstStyle>
            <a:lvl1pPr algn="l">
              <a:defRPr sz="2800" b="1">
                <a:solidFill>
                  <a:srgbClr val="006BA6"/>
                </a:solidFill>
              </a:defRPr>
            </a:lvl1pPr>
          </a:lstStyle>
          <a:p>
            <a:r>
              <a:rPr lang="en-US" dirty="0"/>
              <a:t>Click to edit Master title style</a:t>
            </a:r>
          </a:p>
        </p:txBody>
      </p:sp>
      <p:sp>
        <p:nvSpPr>
          <p:cNvPr id="8" name="Round Same Side Corner Rectangle 7"/>
          <p:cNvSpPr/>
          <p:nvPr userDrawn="1"/>
        </p:nvSpPr>
        <p:spPr>
          <a:xfrm rot="5400000" flipH="1">
            <a:off x="-1347257" y="2375823"/>
            <a:ext cx="5291356" cy="2596847"/>
          </a:xfrm>
          <a:prstGeom prst="round2SameRect">
            <a:avLst>
              <a:gd name="adj1" fmla="val 9364"/>
              <a:gd name="adj2" fmla="val 0"/>
            </a:avLst>
          </a:prstGeom>
          <a:solidFill>
            <a:schemeClr val="accent3">
              <a:lumMod val="20000"/>
              <a:lumOff val="80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lIns="86493" tIns="43247" rIns="86493" bIns="43247" rtlCol="0" anchor="ctr"/>
          <a:lstStyle/>
          <a:p>
            <a:pPr algn="ctr"/>
            <a:endParaRPr lang="en-US">
              <a:solidFill>
                <a:prstClr val="white"/>
              </a:solidFill>
            </a:endParaRPr>
          </a:p>
        </p:txBody>
      </p:sp>
      <p:sp>
        <p:nvSpPr>
          <p:cNvPr id="3" name="Content Placeholder 2"/>
          <p:cNvSpPr>
            <a:spLocks noGrp="1"/>
          </p:cNvSpPr>
          <p:nvPr>
            <p:ph idx="1"/>
          </p:nvPr>
        </p:nvSpPr>
        <p:spPr>
          <a:xfrm>
            <a:off x="2856160" y="1028571"/>
            <a:ext cx="6178985" cy="5285144"/>
          </a:xfrm>
        </p:spPr>
        <p:txBody>
          <a:bodyPr/>
          <a:lstStyle>
            <a:lvl1pPr>
              <a:defRPr sz="2000"/>
            </a:lvl1pPr>
            <a:lvl2pPr>
              <a:defRPr sz="1800"/>
            </a:lvl2pPr>
            <a:lvl3pPr>
              <a:defRPr sz="1600"/>
            </a:lvl3pPr>
            <a:lvl4pPr>
              <a:defRPr sz="1400"/>
            </a:lvl4pPr>
            <a:lvl5pPr>
              <a:defRPr sz="1200"/>
            </a:lvl5pPr>
            <a:lvl6pPr>
              <a:defRPr sz="1900"/>
            </a:lvl6pPr>
            <a:lvl7pPr>
              <a:defRPr sz="1900"/>
            </a:lvl7pPr>
            <a:lvl8pPr>
              <a:defRPr sz="1900"/>
            </a:lvl8pPr>
            <a:lvl9pPr>
              <a:defRPr sz="1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21690" y="1159541"/>
            <a:ext cx="2192261" cy="5011718"/>
          </a:xfrm>
        </p:spPr>
        <p:txBody>
          <a:bodyPr>
            <a:normAutofit/>
          </a:bodyPr>
          <a:lstStyle>
            <a:lvl1pPr marL="0" indent="0">
              <a:buNone/>
              <a:defRPr sz="1400"/>
            </a:lvl1pPr>
            <a:lvl2pPr marL="432465" indent="0">
              <a:buNone/>
              <a:defRPr sz="1100"/>
            </a:lvl2pPr>
            <a:lvl3pPr marL="864931" indent="0">
              <a:buNone/>
              <a:defRPr sz="900"/>
            </a:lvl3pPr>
            <a:lvl4pPr marL="1297396" indent="0">
              <a:buNone/>
              <a:defRPr sz="900"/>
            </a:lvl4pPr>
            <a:lvl5pPr marL="1729862" indent="0">
              <a:buNone/>
              <a:defRPr sz="900"/>
            </a:lvl5pPr>
            <a:lvl6pPr marL="2162327" indent="0">
              <a:buNone/>
              <a:defRPr sz="900"/>
            </a:lvl6pPr>
            <a:lvl7pPr marL="2594793" indent="0">
              <a:buNone/>
              <a:defRPr sz="900"/>
            </a:lvl7pPr>
            <a:lvl8pPr marL="3027258" indent="0">
              <a:buNone/>
              <a:defRPr sz="900"/>
            </a:lvl8pPr>
            <a:lvl9pPr marL="3459724"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A0C21F26-985F-9D40-A811-D6DE90C3D8D1}" type="slidenum">
              <a:rPr lang="en-US" smtClean="0">
                <a:solidFill>
                  <a:prstClr val="white">
                    <a:lumMod val="50000"/>
                  </a:prstClr>
                </a:solidFill>
              </a:rPr>
              <a:pPr/>
              <a:t>‹#›</a:t>
            </a:fld>
            <a:endParaRPr lang="en-US">
              <a:solidFill>
                <a:prstClr val="white">
                  <a:lumMod val="50000"/>
                </a:prstClr>
              </a:solidFill>
            </a:endParaRPr>
          </a:p>
        </p:txBody>
      </p:sp>
      <p:pic>
        <p:nvPicPr>
          <p:cNvPr id="10" name="Picture 9">
            <a:extLst>
              <a:ext uri="{FF2B5EF4-FFF2-40B4-BE49-F238E27FC236}">
                <a16:creationId xmlns:a16="http://schemas.microsoft.com/office/drawing/2014/main" id="{95BD5C5E-1969-477A-8763-88E74C8D8B76}"/>
              </a:ext>
            </a:extLst>
          </p:cNvPr>
          <p:cNvPicPr>
            <a:picLocks noChangeAspect="1"/>
          </p:cNvPicPr>
          <p:nvPr userDrawn="1"/>
        </p:nvPicPr>
        <p:blipFill rotWithShape="1">
          <a:blip r:embed="rId2"/>
          <a:srcRect l="5401" t="5209" r="7196" b="7778"/>
          <a:stretch/>
        </p:blipFill>
        <p:spPr>
          <a:xfrm>
            <a:off x="8146870" y="169226"/>
            <a:ext cx="785090" cy="774335"/>
          </a:xfrm>
          <a:prstGeom prst="rect">
            <a:avLst/>
          </a:prstGeom>
        </p:spPr>
      </p:pic>
    </p:spTree>
    <p:extLst>
      <p:ext uri="{BB962C8B-B14F-4D97-AF65-F5344CB8AC3E}">
        <p14:creationId xmlns:p14="http://schemas.microsoft.com/office/powerpoint/2010/main" val="33429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0296" y="157758"/>
            <a:ext cx="7749922" cy="797272"/>
          </a:xfrm>
        </p:spPr>
        <p:txBody>
          <a:bodyPr/>
          <a:lstStyle>
            <a:lvl1pPr>
              <a:defRPr>
                <a:solidFill>
                  <a:srgbClr val="006BA6"/>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A0C21F26-985F-9D40-A811-D6DE90C3D8D1}" type="slidenum">
              <a:rPr lang="en-US" smtClean="0">
                <a:solidFill>
                  <a:prstClr val="white">
                    <a:lumMod val="50000"/>
                  </a:prstClr>
                </a:solidFill>
              </a:rPr>
              <a:pPr/>
              <a:t>‹#›</a:t>
            </a:fld>
            <a:endParaRPr lang="en-US">
              <a:solidFill>
                <a:prstClr val="white">
                  <a:lumMod val="50000"/>
                </a:prstClr>
              </a:solidFill>
            </a:endParaRPr>
          </a:p>
        </p:txBody>
      </p:sp>
      <p:pic>
        <p:nvPicPr>
          <p:cNvPr id="7" name="Picture 6">
            <a:extLst>
              <a:ext uri="{FF2B5EF4-FFF2-40B4-BE49-F238E27FC236}">
                <a16:creationId xmlns:a16="http://schemas.microsoft.com/office/drawing/2014/main" id="{6900A066-F436-46CA-B018-2B63761F0C33}"/>
              </a:ext>
            </a:extLst>
          </p:cNvPr>
          <p:cNvPicPr>
            <a:picLocks noChangeAspect="1"/>
          </p:cNvPicPr>
          <p:nvPr userDrawn="1"/>
        </p:nvPicPr>
        <p:blipFill rotWithShape="1">
          <a:blip r:embed="rId2"/>
          <a:srcRect l="5401" t="5209" r="7196" b="7778"/>
          <a:stretch/>
        </p:blipFill>
        <p:spPr>
          <a:xfrm>
            <a:off x="8146870" y="169226"/>
            <a:ext cx="785090" cy="774335"/>
          </a:xfrm>
          <a:prstGeom prst="rect">
            <a:avLst/>
          </a:prstGeom>
        </p:spPr>
      </p:pic>
    </p:spTree>
    <p:extLst>
      <p:ext uri="{BB962C8B-B14F-4D97-AF65-F5344CB8AC3E}">
        <p14:creationId xmlns:p14="http://schemas.microsoft.com/office/powerpoint/2010/main" val="732498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C21F26-985F-9D40-A811-D6DE90C3D8D1}" type="slidenum">
              <a:rPr lang="en-US" smtClean="0">
                <a:solidFill>
                  <a:prstClr val="white">
                    <a:lumMod val="50000"/>
                  </a:prstClr>
                </a:solidFill>
              </a:rPr>
              <a:pPr/>
              <a:t>‹#›</a:t>
            </a:fld>
            <a:endParaRPr lang="en-US">
              <a:solidFill>
                <a:prstClr val="white">
                  <a:lumMod val="50000"/>
                </a:prstClr>
              </a:solidFill>
            </a:endParaRPr>
          </a:p>
        </p:txBody>
      </p:sp>
      <p:pic>
        <p:nvPicPr>
          <p:cNvPr id="6" name="Picture 5">
            <a:extLst>
              <a:ext uri="{FF2B5EF4-FFF2-40B4-BE49-F238E27FC236}">
                <a16:creationId xmlns:a16="http://schemas.microsoft.com/office/drawing/2014/main" id="{70B80E25-596B-4DF5-A596-B593D9510E96}"/>
              </a:ext>
            </a:extLst>
          </p:cNvPr>
          <p:cNvPicPr>
            <a:picLocks noChangeAspect="1"/>
          </p:cNvPicPr>
          <p:nvPr userDrawn="1"/>
        </p:nvPicPr>
        <p:blipFill rotWithShape="1">
          <a:blip r:embed="rId2"/>
          <a:srcRect l="5401" t="5209" r="7196" b="7778"/>
          <a:stretch/>
        </p:blipFill>
        <p:spPr>
          <a:xfrm>
            <a:off x="8146870" y="169226"/>
            <a:ext cx="785090" cy="774335"/>
          </a:xfrm>
          <a:prstGeom prst="rect">
            <a:avLst/>
          </a:prstGeom>
        </p:spPr>
      </p:pic>
    </p:spTree>
    <p:extLst>
      <p:ext uri="{BB962C8B-B14F-4D97-AF65-F5344CB8AC3E}">
        <p14:creationId xmlns:p14="http://schemas.microsoft.com/office/powerpoint/2010/main" val="2716567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30295" y="157758"/>
            <a:ext cx="7777631" cy="797272"/>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59688B50-F209-5A45-8DA6-A40598A1B2D3}" type="slidenum">
              <a:rPr lang="en-US" smtClean="0"/>
              <a:pPr/>
              <a:t>‹#›</a:t>
            </a:fld>
            <a:endParaRPr lang="en-US" dirty="0"/>
          </a:p>
        </p:txBody>
      </p:sp>
      <p:pic>
        <p:nvPicPr>
          <p:cNvPr id="5" name="Picture 4">
            <a:extLst>
              <a:ext uri="{FF2B5EF4-FFF2-40B4-BE49-F238E27FC236}">
                <a16:creationId xmlns:a16="http://schemas.microsoft.com/office/drawing/2014/main" id="{227FAD19-75F1-4D2A-96F7-B7046BE55079}"/>
              </a:ext>
            </a:extLst>
          </p:cNvPr>
          <p:cNvPicPr>
            <a:picLocks noChangeAspect="1"/>
          </p:cNvPicPr>
          <p:nvPr userDrawn="1"/>
        </p:nvPicPr>
        <p:blipFill rotWithShape="1">
          <a:blip r:embed="rId2"/>
          <a:srcRect l="5401" t="5209" r="7196" b="7778"/>
          <a:stretch/>
        </p:blipFill>
        <p:spPr>
          <a:xfrm>
            <a:off x="8146870" y="169226"/>
            <a:ext cx="785090" cy="774335"/>
          </a:xfrm>
          <a:prstGeom prst="rect">
            <a:avLst/>
          </a:prstGeom>
        </p:spPr>
      </p:pic>
    </p:spTree>
    <p:extLst>
      <p:ext uri="{BB962C8B-B14F-4D97-AF65-F5344CB8AC3E}">
        <p14:creationId xmlns:p14="http://schemas.microsoft.com/office/powerpoint/2010/main" val="1751754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88887" y="480582"/>
            <a:ext cx="6250458" cy="1143000"/>
          </a:xfrm>
          <a:prstGeom prst="rect">
            <a:avLst/>
          </a:prstGeom>
        </p:spPr>
        <p:txBody>
          <a:bodyPr vert="horz" lIns="91440" tIns="45720" rIns="91440" bIns="45720" rtlCol="0" anchor="t" anchorCtr="0">
            <a:normAutofit/>
          </a:bodyPr>
          <a:lstStyle/>
          <a:p>
            <a:r>
              <a:rPr lang="en-US" dirty="0"/>
              <a:t>Click to edit Master title style</a:t>
            </a:r>
          </a:p>
        </p:txBody>
      </p:sp>
      <p:sp>
        <p:nvSpPr>
          <p:cNvPr id="8" name="Text Placeholder 2"/>
          <p:cNvSpPr>
            <a:spLocks noGrp="1"/>
          </p:cNvSpPr>
          <p:nvPr>
            <p:ph idx="1"/>
          </p:nvPr>
        </p:nvSpPr>
        <p:spPr>
          <a:xfrm>
            <a:off x="668338" y="2862263"/>
            <a:ext cx="3706812" cy="664341"/>
          </a:xfrm>
          <a:prstGeom prst="rect">
            <a:avLst/>
          </a:prstGeom>
        </p:spPr>
        <p:txBody>
          <a:bodyPr vert="horz" lIns="91440" tIns="45720" rIns="91440" bIns="45720" rtlCol="0">
            <a:normAutofit/>
          </a:bodyPr>
          <a:lstStyle/>
          <a:p>
            <a:pPr lvl="0"/>
            <a:r>
              <a:rPr lang="en-US" dirty="0"/>
              <a:t>Click to edit Master text styles</a:t>
            </a:r>
          </a:p>
        </p:txBody>
      </p:sp>
      <p:sp>
        <p:nvSpPr>
          <p:cNvPr id="11" name="Slide Number Placeholder 6"/>
          <p:cNvSpPr>
            <a:spLocks noGrp="1"/>
          </p:cNvSpPr>
          <p:nvPr>
            <p:ph type="sldNum" sz="quarter" idx="12"/>
          </p:nvPr>
        </p:nvSpPr>
        <p:spPr>
          <a:xfrm>
            <a:off x="6939345" y="6553714"/>
            <a:ext cx="2133600" cy="242078"/>
          </a:xfrm>
          <a:prstGeom prst="rect">
            <a:avLst/>
          </a:prstGeom>
        </p:spPr>
        <p:txBody>
          <a:bodyPr/>
          <a:lstStyle>
            <a:lvl1pPr algn="r">
              <a:defRPr sz="1000">
                <a:solidFill>
                  <a:srgbClr val="FFFFFF"/>
                </a:solidFill>
              </a:defRPr>
            </a:lvl1pPr>
          </a:lstStyle>
          <a:p>
            <a:fld id="{59688B50-F209-5A45-8DA6-A40598A1B2D3}" type="slidenum">
              <a:rPr lang="en-US" smtClean="0"/>
              <a:pPr/>
              <a:t>‹#›</a:t>
            </a:fld>
            <a:endParaRPr lang="en-US" dirty="0"/>
          </a:p>
        </p:txBody>
      </p:sp>
      <p:pic>
        <p:nvPicPr>
          <p:cNvPr id="6" name="Picture 5">
            <a:extLst>
              <a:ext uri="{FF2B5EF4-FFF2-40B4-BE49-F238E27FC236}">
                <a16:creationId xmlns:a16="http://schemas.microsoft.com/office/drawing/2014/main" id="{C0A62210-98DE-432D-8D48-756A885F2A99}"/>
              </a:ext>
            </a:extLst>
          </p:cNvPr>
          <p:cNvPicPr>
            <a:picLocks noChangeAspect="1"/>
          </p:cNvPicPr>
          <p:nvPr userDrawn="1"/>
        </p:nvPicPr>
        <p:blipFill rotWithShape="1">
          <a:blip r:embed="rId2"/>
          <a:srcRect l="5401" t="5209" r="7196" b="7778"/>
          <a:stretch/>
        </p:blipFill>
        <p:spPr>
          <a:xfrm>
            <a:off x="7221055" y="664914"/>
            <a:ext cx="785090" cy="774335"/>
          </a:xfrm>
          <a:prstGeom prst="rect">
            <a:avLst/>
          </a:prstGeom>
        </p:spPr>
      </p:pic>
    </p:spTree>
    <p:extLst>
      <p:ext uri="{BB962C8B-B14F-4D97-AF65-F5344CB8AC3E}">
        <p14:creationId xmlns:p14="http://schemas.microsoft.com/office/powerpoint/2010/main" val="2178569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272555"/>
            <a:ext cx="5486400" cy="566738"/>
          </a:xfrm>
        </p:spPr>
        <p:txBody>
          <a:bodyPr lIns="0" anchor="t" anchorCtr="0"/>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12774"/>
            <a:ext cx="5486400" cy="45527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873617"/>
            <a:ext cx="5486400" cy="5017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a:xfrm>
            <a:off x="6922183" y="6450741"/>
            <a:ext cx="2133600" cy="365125"/>
          </a:xfrm>
          <a:prstGeom prst="rect">
            <a:avLst/>
          </a:prstGeom>
        </p:spPr>
        <p:txBody>
          <a:bodyPr/>
          <a:lstStyle>
            <a:lvl1pPr>
              <a:defRPr>
                <a:solidFill>
                  <a:srgbClr val="000000"/>
                </a:solidFill>
              </a:defRPr>
            </a:lvl1pPr>
          </a:lstStyle>
          <a:p>
            <a:fld id="{59688B50-F209-5A45-8DA6-A40598A1B2D3}" type="slidenum">
              <a:rPr lang="en-US" smtClean="0"/>
              <a:pPr/>
              <a:t>‹#›</a:t>
            </a:fld>
            <a:endParaRPr lang="en-US" dirty="0"/>
          </a:p>
        </p:txBody>
      </p:sp>
      <p:pic>
        <p:nvPicPr>
          <p:cNvPr id="10" name="Picture 9">
            <a:extLst>
              <a:ext uri="{FF2B5EF4-FFF2-40B4-BE49-F238E27FC236}">
                <a16:creationId xmlns:a16="http://schemas.microsoft.com/office/drawing/2014/main" id="{64383753-DC02-4AC0-8C1F-6FD0435709A2}"/>
              </a:ext>
            </a:extLst>
          </p:cNvPr>
          <p:cNvPicPr>
            <a:picLocks noChangeAspect="1"/>
          </p:cNvPicPr>
          <p:nvPr userDrawn="1"/>
        </p:nvPicPr>
        <p:blipFill rotWithShape="1">
          <a:blip r:embed="rId2"/>
          <a:srcRect l="5401" t="5209" r="7196" b="7778"/>
          <a:stretch/>
        </p:blipFill>
        <p:spPr>
          <a:xfrm>
            <a:off x="8146870" y="169226"/>
            <a:ext cx="785090" cy="774335"/>
          </a:xfrm>
          <a:prstGeom prst="rect">
            <a:avLst/>
          </a:prstGeom>
        </p:spPr>
      </p:pic>
    </p:spTree>
    <p:extLst>
      <p:ext uri="{BB962C8B-B14F-4D97-AF65-F5344CB8AC3E}">
        <p14:creationId xmlns:p14="http://schemas.microsoft.com/office/powerpoint/2010/main" val="3746016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9" name="Rectangle 8"/>
          <p:cNvSpPr/>
          <p:nvPr userDrawn="1"/>
        </p:nvSpPr>
        <p:spPr>
          <a:xfrm>
            <a:off x="0" y="0"/>
            <a:ext cx="9144000" cy="2227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86493" tIns="43247" rIns="86493" bIns="43247" rtlCol="0" anchor="ctr"/>
          <a:lstStyle/>
          <a:p>
            <a:pPr algn="ctr"/>
            <a:endParaRPr lang="en-US">
              <a:solidFill>
                <a:prstClr val="white"/>
              </a:solidFill>
            </a:endParaRPr>
          </a:p>
        </p:txBody>
      </p:sp>
      <p:sp>
        <p:nvSpPr>
          <p:cNvPr id="2" name="Title 1"/>
          <p:cNvSpPr>
            <a:spLocks noGrp="1"/>
          </p:cNvSpPr>
          <p:nvPr>
            <p:ph type="title"/>
          </p:nvPr>
        </p:nvSpPr>
        <p:spPr>
          <a:xfrm>
            <a:off x="571510" y="2483557"/>
            <a:ext cx="8029726" cy="2114070"/>
          </a:xfrm>
        </p:spPr>
        <p:txBody>
          <a:bodyPr anchor="b" anchorCtr="0">
            <a:normAutofit/>
          </a:bodyPr>
          <a:lstStyle>
            <a:lvl1pPr algn="l">
              <a:defRPr sz="3000" b="0" cap="none">
                <a:solidFill>
                  <a:schemeClr val="tx1"/>
                </a:solidFill>
              </a:defRPr>
            </a:lvl1pPr>
          </a:lstStyle>
          <a:p>
            <a:r>
              <a:rPr lang="en-US" dirty="0"/>
              <a:t>Click to edit Master title style</a:t>
            </a:r>
          </a:p>
        </p:txBody>
      </p:sp>
      <p:sp>
        <p:nvSpPr>
          <p:cNvPr id="10" name="Rectangle 9"/>
          <p:cNvSpPr/>
          <p:nvPr userDrawn="1"/>
        </p:nvSpPr>
        <p:spPr>
          <a:xfrm>
            <a:off x="0" y="4756712"/>
            <a:ext cx="9144000" cy="751345"/>
          </a:xfrm>
          <a:prstGeom prst="rect">
            <a:avLst/>
          </a:prstGeom>
          <a:solidFill>
            <a:srgbClr val="79C1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12938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7" name="Text Placeholder 10"/>
          <p:cNvSpPr>
            <a:spLocks noGrp="1"/>
          </p:cNvSpPr>
          <p:nvPr>
            <p:ph type="body" sz="quarter" idx="14" hasCustomPrompt="1"/>
          </p:nvPr>
        </p:nvSpPr>
        <p:spPr>
          <a:xfrm>
            <a:off x="229782" y="202593"/>
            <a:ext cx="2855141" cy="194651"/>
          </a:xfrm>
        </p:spPr>
        <p:txBody>
          <a:bodyPr wrap="none">
            <a:noAutofit/>
          </a:bodyPr>
          <a:lstStyle>
            <a:lvl1pPr marL="0" indent="0" algn="l">
              <a:buNone/>
              <a:defRPr sz="825" baseline="0">
                <a:solidFill>
                  <a:schemeClr val="tx1">
                    <a:lumMod val="75000"/>
                    <a:lumOff val="25000"/>
                  </a:schemeClr>
                </a:solidFill>
              </a:defRPr>
            </a:lvl1pPr>
          </a:lstStyle>
          <a:p>
            <a:pPr lvl="0"/>
            <a:r>
              <a:rPr lang="en-US" dirty="0"/>
              <a:t>CONTENT DESCRIPTION (optional)</a:t>
            </a:r>
          </a:p>
        </p:txBody>
      </p:sp>
      <p:sp>
        <p:nvSpPr>
          <p:cNvPr id="8" name="Text Placeholder 10"/>
          <p:cNvSpPr>
            <a:spLocks noGrp="1"/>
          </p:cNvSpPr>
          <p:nvPr>
            <p:ph type="body" sz="quarter" idx="15" hasCustomPrompt="1"/>
          </p:nvPr>
        </p:nvSpPr>
        <p:spPr>
          <a:xfrm>
            <a:off x="5988352" y="202593"/>
            <a:ext cx="2855141" cy="194651"/>
          </a:xfrm>
        </p:spPr>
        <p:txBody>
          <a:bodyPr wrap="none">
            <a:noAutofit/>
          </a:bodyPr>
          <a:lstStyle>
            <a:lvl1pPr marL="0" indent="0" algn="r">
              <a:buNone/>
              <a:defRPr sz="825" baseline="0">
                <a:solidFill>
                  <a:schemeClr val="tx1">
                    <a:lumMod val="75000"/>
                    <a:lumOff val="25000"/>
                  </a:schemeClr>
                </a:solidFill>
              </a:defRPr>
            </a:lvl1pPr>
          </a:lstStyle>
          <a:p>
            <a:pPr lvl="0"/>
            <a:r>
              <a:rPr lang="en-US" dirty="0"/>
              <a:t>DEPARTMENT NAME (optional)</a:t>
            </a:r>
          </a:p>
        </p:txBody>
      </p:sp>
      <p:sp>
        <p:nvSpPr>
          <p:cNvPr id="2" name="Title 1"/>
          <p:cNvSpPr>
            <a:spLocks noGrp="1"/>
          </p:cNvSpPr>
          <p:nvPr>
            <p:ph type="title" hasCustomPrompt="1"/>
          </p:nvPr>
        </p:nvSpPr>
        <p:spPr>
          <a:xfrm>
            <a:off x="657737" y="705682"/>
            <a:ext cx="6628537" cy="1004887"/>
          </a:xfrm>
        </p:spPr>
        <p:txBody>
          <a:bodyPr/>
          <a:lstStyle>
            <a:lvl1pPr>
              <a:defRPr baseline="0"/>
            </a:lvl1pPr>
          </a:lstStyle>
          <a:p>
            <a:r>
              <a:rPr lang="en-US" dirty="0"/>
              <a:t>Basic 1 Column Slide To Start. Max size Arial Bold 52pt. Title can go to Two lines.</a:t>
            </a:r>
          </a:p>
        </p:txBody>
      </p:sp>
      <p:sp>
        <p:nvSpPr>
          <p:cNvPr id="6" name="Content Placeholder 5"/>
          <p:cNvSpPr>
            <a:spLocks noGrp="1"/>
          </p:cNvSpPr>
          <p:nvPr>
            <p:ph sz="quarter" idx="19"/>
          </p:nvPr>
        </p:nvSpPr>
        <p:spPr>
          <a:xfrm>
            <a:off x="657737" y="1761996"/>
            <a:ext cx="6628537" cy="4152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0167433"/>
      </p:ext>
    </p:extLst>
  </p:cSld>
  <p:clrMapOvr>
    <a:masterClrMapping/>
  </p:clrMapOvr>
  <p:extLst mod="1">
    <p:ext uri="{DCECCB84-F9BA-43D5-87BE-67443E8EF086}">
      <p15:sldGuideLst xmlns:p15="http://schemas.microsoft.com/office/powerpoint/2012/main">
        <p15:guide id="1" pos="456">
          <p15:clr>
            <a:srgbClr val="FBAE40"/>
          </p15:clr>
        </p15:guide>
        <p15:guide id="2" pos="552">
          <p15:clr>
            <a:srgbClr val="FBAE40"/>
          </p15:clr>
        </p15:guide>
        <p15:guide id="3" pos="1009">
          <p15:clr>
            <a:srgbClr val="FBAE40"/>
          </p15:clr>
        </p15:guide>
        <p15:guide id="4" pos="1105">
          <p15:clr>
            <a:srgbClr val="FBAE40"/>
          </p15:clr>
        </p15:guide>
        <p15:guide id="5" pos="1559">
          <p15:clr>
            <a:srgbClr val="FBAE40"/>
          </p15:clr>
        </p15:guide>
        <p15:guide id="6" pos="1667">
          <p15:clr>
            <a:srgbClr val="FBAE40"/>
          </p15:clr>
        </p15:guide>
        <p15:guide id="7" pos="2124">
          <p15:clr>
            <a:srgbClr val="FBAE40"/>
          </p15:clr>
        </p15:guide>
        <p15:guide id="8" pos="2220">
          <p15:clr>
            <a:srgbClr val="FBAE40"/>
          </p15:clr>
        </p15:guide>
        <p15:guide id="9" pos="2687">
          <p15:clr>
            <a:srgbClr val="FBAE40"/>
          </p15:clr>
        </p15:guide>
        <p15:guide id="10" pos="2771">
          <p15:clr>
            <a:srgbClr val="FBAE40"/>
          </p15:clr>
        </p15:guide>
        <p15:guide id="11" pos="3227">
          <p15:clr>
            <a:srgbClr val="FBAE40"/>
          </p15:clr>
        </p15:guide>
        <p15:guide id="12" pos="3323">
          <p15:clr>
            <a:srgbClr val="FBAE40"/>
          </p15:clr>
        </p15:guide>
        <p15:guide id="13" pos="3779">
          <p15:clr>
            <a:srgbClr val="FBAE40"/>
          </p15:clr>
        </p15:guide>
        <p15:guide id="14" pos="3887">
          <p15:clr>
            <a:srgbClr val="FBAE40"/>
          </p15:clr>
        </p15:guide>
        <p15:guide id="15" pos="4331">
          <p15:clr>
            <a:srgbClr val="FBAE40"/>
          </p15:clr>
        </p15:guide>
        <p15:guide id="16" pos="4451">
          <p15:clr>
            <a:srgbClr val="FBAE40"/>
          </p15:clr>
        </p15:guide>
        <p15:guide id="17" pos="4895">
          <p15:clr>
            <a:srgbClr val="FBAE40"/>
          </p15:clr>
        </p15:guide>
        <p15:guide id="18" pos="5003">
          <p15:clr>
            <a:srgbClr val="FBAE40"/>
          </p15:clr>
        </p15:guide>
        <p15:guide id="19" pos="5446">
          <p15:clr>
            <a:srgbClr val="FBAE40"/>
          </p15:clr>
        </p15:guide>
        <p15:guide id="20" pos="5566">
          <p15:clr>
            <a:srgbClr val="FBAE40"/>
          </p15:clr>
        </p15:guide>
        <p15:guide id="21" pos="6561">
          <p15:clr>
            <a:srgbClr val="FBAE40"/>
          </p15:clr>
        </p15:guide>
        <p15:guide id="22" pos="6669">
          <p15:clr>
            <a:srgbClr val="FBAE40"/>
          </p15:clr>
        </p15:guide>
        <p15:guide id="23" pos="7114">
          <p15:clr>
            <a:srgbClr val="FBAE40"/>
          </p15:clr>
        </p15:guide>
        <p15:guide id="24" pos="7222">
          <p15:clr>
            <a:srgbClr val="FBAE40"/>
          </p15:clr>
        </p15:guide>
        <p15:guide id="25" orient="horz" pos="216">
          <p15:clr>
            <a:srgbClr val="FBAE40"/>
          </p15:clr>
        </p15:guide>
        <p15:guide id="26" pos="6011">
          <p15:clr>
            <a:srgbClr val="FBAE40"/>
          </p15:clr>
        </p15:guide>
        <p15:guide id="27" pos="611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solidFill>
                  <a:srgbClr val="000000"/>
                </a:solidFill>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solidFill>
                  <a:srgbClr val="000000"/>
                </a:solidFill>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solidFill>
                  <a:srgbClr val="000000"/>
                </a:solidFill>
              </a:defRPr>
            </a:lvl1pPr>
          </a:lstStyle>
          <a:p>
            <a:pPr>
              <a:defRPr/>
            </a:pPr>
            <a:fld id="{8C2B5A0F-0433-49D3-B65B-5094398A4F05}" type="slidenum">
              <a:rPr lang="en-US"/>
              <a:pPr>
                <a:defRPr/>
              </a:pPr>
              <a:t>‹#›</a:t>
            </a:fld>
            <a:endParaRPr lang="en-US"/>
          </a:p>
        </p:txBody>
      </p:sp>
    </p:spTree>
    <p:extLst>
      <p:ext uri="{BB962C8B-B14F-4D97-AF65-F5344CB8AC3E}">
        <p14:creationId xmlns:p14="http://schemas.microsoft.com/office/powerpoint/2010/main" val="3560522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D96"/>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A0C21F26-985F-9D40-A811-D6DE90C3D8D1}"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1764322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D96"/>
                </a:solidFill>
              </a:defRPr>
            </a:lvl1pPr>
          </a:lstStyle>
          <a:p>
            <a:r>
              <a:rPr lang="en-US" dirty="0"/>
              <a:t>Click to edit Master title style</a:t>
            </a:r>
          </a:p>
        </p:txBody>
      </p:sp>
      <p:sp>
        <p:nvSpPr>
          <p:cNvPr id="3" name="Content Placeholder 2"/>
          <p:cNvSpPr>
            <a:spLocks noGrp="1"/>
          </p:cNvSpPr>
          <p:nvPr>
            <p:ph sz="half" idx="1"/>
          </p:nvPr>
        </p:nvSpPr>
        <p:spPr>
          <a:xfrm>
            <a:off x="400925" y="1170214"/>
            <a:ext cx="4007794" cy="5161643"/>
          </a:xfrm>
        </p:spPr>
        <p:txBody>
          <a:bodyPr>
            <a:normAutofit/>
          </a:bodyPr>
          <a:lstStyle>
            <a:lvl1pPr>
              <a:defRPr sz="2000"/>
            </a:lvl1pPr>
            <a:lvl2pPr>
              <a:defRPr sz="1800"/>
            </a:lvl2pPr>
            <a:lvl3pPr>
              <a:defRPr sz="1600"/>
            </a:lvl3pPr>
            <a:lvl4pPr>
              <a:defRPr sz="1400"/>
            </a:lvl4pPr>
            <a:lvl5pPr>
              <a:defRPr sz="1200"/>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6028" y="1170214"/>
            <a:ext cx="4016025" cy="5161643"/>
          </a:xfrm>
        </p:spPr>
        <p:txBody>
          <a:bodyPr>
            <a:normAutofit/>
          </a:bodyPr>
          <a:lstStyle>
            <a:lvl1pPr>
              <a:defRPr sz="2000"/>
            </a:lvl1pPr>
            <a:lvl2pPr>
              <a:defRPr sz="1800"/>
            </a:lvl2pPr>
            <a:lvl3pPr>
              <a:defRPr sz="1600"/>
            </a:lvl3pPr>
            <a:lvl4pPr>
              <a:defRPr sz="1400"/>
            </a:lvl4pPr>
            <a:lvl5pPr>
              <a:defRPr sz="1200"/>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A0C21F26-985F-9D40-A811-D6DE90C3D8D1}"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1247413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D96"/>
                </a:solidFill>
              </a:defRPr>
            </a:lvl1pPr>
          </a:lstStyle>
          <a:p>
            <a:r>
              <a:rPr lang="en-US" dirty="0"/>
              <a:t>Click to edit Master title style</a:t>
            </a:r>
          </a:p>
        </p:txBody>
      </p:sp>
      <p:sp>
        <p:nvSpPr>
          <p:cNvPr id="3" name="Text Placeholder 2"/>
          <p:cNvSpPr>
            <a:spLocks noGrp="1"/>
          </p:cNvSpPr>
          <p:nvPr>
            <p:ph type="body" idx="1"/>
          </p:nvPr>
        </p:nvSpPr>
        <p:spPr>
          <a:xfrm>
            <a:off x="405994" y="1142995"/>
            <a:ext cx="4037498" cy="416772"/>
          </a:xfrm>
        </p:spPr>
        <p:txBody>
          <a:bodyPr anchor="b">
            <a:noAutofit/>
          </a:bodyPr>
          <a:lstStyle>
            <a:lvl1pPr marL="0" indent="0">
              <a:buNone/>
              <a:defRPr sz="2000" b="1"/>
            </a:lvl1pPr>
            <a:lvl2pPr marL="432465" indent="0">
              <a:buNone/>
              <a:defRPr sz="1900" b="1"/>
            </a:lvl2pPr>
            <a:lvl3pPr marL="864931" indent="0">
              <a:buNone/>
              <a:defRPr sz="1700" b="1"/>
            </a:lvl3pPr>
            <a:lvl4pPr marL="1297396" indent="0">
              <a:buNone/>
              <a:defRPr sz="1500" b="1"/>
            </a:lvl4pPr>
            <a:lvl5pPr marL="1729862" indent="0">
              <a:buNone/>
              <a:defRPr sz="1500" b="1"/>
            </a:lvl5pPr>
            <a:lvl6pPr marL="2162327" indent="0">
              <a:buNone/>
              <a:defRPr sz="1500" b="1"/>
            </a:lvl6pPr>
            <a:lvl7pPr marL="2594793" indent="0">
              <a:buNone/>
              <a:defRPr sz="1500" b="1"/>
            </a:lvl7pPr>
            <a:lvl8pPr marL="3027258" indent="0">
              <a:buNone/>
              <a:defRPr sz="1500" b="1"/>
            </a:lvl8pPr>
            <a:lvl9pPr marL="3459724" indent="0">
              <a:buNone/>
              <a:defRPr sz="1500" b="1"/>
            </a:lvl9pPr>
          </a:lstStyle>
          <a:p>
            <a:pPr lvl="0"/>
            <a:r>
              <a:rPr lang="en-US" dirty="0"/>
              <a:t>Click to edit Master text styles</a:t>
            </a:r>
          </a:p>
        </p:txBody>
      </p:sp>
      <p:sp>
        <p:nvSpPr>
          <p:cNvPr id="4" name="Content Placeholder 3"/>
          <p:cNvSpPr>
            <a:spLocks noGrp="1"/>
          </p:cNvSpPr>
          <p:nvPr>
            <p:ph sz="half" idx="2"/>
          </p:nvPr>
        </p:nvSpPr>
        <p:spPr>
          <a:xfrm>
            <a:off x="405994" y="1571674"/>
            <a:ext cx="4037498" cy="4760184"/>
          </a:xfrm>
        </p:spPr>
        <p:txBody>
          <a:bodyPr>
            <a:normAutofit/>
          </a:bodyPr>
          <a:lstStyle>
            <a:lvl1pPr>
              <a:defRPr sz="1800"/>
            </a:lvl1pPr>
            <a:lvl2pPr>
              <a:defRPr sz="1600"/>
            </a:lvl2pPr>
            <a:lvl3pPr>
              <a:defRPr sz="1400"/>
            </a:lvl3pPr>
            <a:lvl4pPr>
              <a:defRPr sz="1200"/>
            </a:lvl4pPr>
            <a:lvl5pPr>
              <a:defRPr sz="11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2092" y="1133924"/>
            <a:ext cx="4047174" cy="416772"/>
          </a:xfrm>
        </p:spPr>
        <p:txBody>
          <a:bodyPr anchor="b">
            <a:noAutofit/>
          </a:bodyPr>
          <a:lstStyle>
            <a:lvl1pPr marL="0" indent="0">
              <a:buNone/>
              <a:defRPr sz="2000" b="1"/>
            </a:lvl1pPr>
            <a:lvl2pPr marL="432465" indent="0">
              <a:buNone/>
              <a:defRPr sz="1900" b="1"/>
            </a:lvl2pPr>
            <a:lvl3pPr marL="864931" indent="0">
              <a:buNone/>
              <a:defRPr sz="1700" b="1"/>
            </a:lvl3pPr>
            <a:lvl4pPr marL="1297396" indent="0">
              <a:buNone/>
              <a:defRPr sz="1500" b="1"/>
            </a:lvl4pPr>
            <a:lvl5pPr marL="1729862" indent="0">
              <a:buNone/>
              <a:defRPr sz="1500" b="1"/>
            </a:lvl5pPr>
            <a:lvl6pPr marL="2162327" indent="0">
              <a:buNone/>
              <a:defRPr sz="1500" b="1"/>
            </a:lvl6pPr>
            <a:lvl7pPr marL="2594793" indent="0">
              <a:buNone/>
              <a:defRPr sz="1500" b="1"/>
            </a:lvl7pPr>
            <a:lvl8pPr marL="3027258" indent="0">
              <a:buNone/>
              <a:defRPr sz="1500" b="1"/>
            </a:lvl8pPr>
            <a:lvl9pPr marL="3459724" indent="0">
              <a:buNone/>
              <a:defRPr sz="1500" b="1"/>
            </a:lvl9pPr>
          </a:lstStyle>
          <a:p>
            <a:pPr lvl="0"/>
            <a:r>
              <a:rPr lang="en-US" dirty="0"/>
              <a:t>Click to edit Master text styles</a:t>
            </a:r>
          </a:p>
        </p:txBody>
      </p:sp>
      <p:sp>
        <p:nvSpPr>
          <p:cNvPr id="6" name="Content Placeholder 5"/>
          <p:cNvSpPr>
            <a:spLocks noGrp="1"/>
          </p:cNvSpPr>
          <p:nvPr>
            <p:ph sz="quarter" idx="4"/>
          </p:nvPr>
        </p:nvSpPr>
        <p:spPr>
          <a:xfrm>
            <a:off x="4622092" y="1562603"/>
            <a:ext cx="4047174" cy="4760184"/>
          </a:xfrm>
        </p:spPr>
        <p:txBody>
          <a:bodyPr>
            <a:normAutofit/>
          </a:bodyPr>
          <a:lstStyle>
            <a:lvl1pPr>
              <a:defRPr sz="1800"/>
            </a:lvl1pPr>
            <a:lvl2pPr>
              <a:defRPr sz="1600"/>
            </a:lvl2pPr>
            <a:lvl3pPr>
              <a:defRPr sz="1400"/>
            </a:lvl3pPr>
            <a:lvl4pPr>
              <a:defRPr sz="1200"/>
            </a:lvl4pPr>
            <a:lvl5pPr>
              <a:defRPr sz="11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A0C21F26-985F-9D40-A811-D6DE90C3D8D1}"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2845474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228" y="157758"/>
            <a:ext cx="8811384" cy="797537"/>
          </a:xfrm>
        </p:spPr>
        <p:txBody>
          <a:bodyPr anchor="b">
            <a:normAutofit/>
          </a:bodyPr>
          <a:lstStyle>
            <a:lvl1pPr algn="l">
              <a:defRPr sz="2800" b="1">
                <a:solidFill>
                  <a:srgbClr val="007D96"/>
                </a:solidFill>
              </a:defRPr>
            </a:lvl1pPr>
          </a:lstStyle>
          <a:p>
            <a:r>
              <a:rPr lang="en-US" dirty="0"/>
              <a:t>Click to edit Master title style</a:t>
            </a:r>
          </a:p>
        </p:txBody>
      </p:sp>
      <p:sp>
        <p:nvSpPr>
          <p:cNvPr id="8" name="Round Same Side Corner Rectangle 7"/>
          <p:cNvSpPr/>
          <p:nvPr userDrawn="1"/>
        </p:nvSpPr>
        <p:spPr>
          <a:xfrm rot="5400000" flipH="1">
            <a:off x="-1347257" y="2375823"/>
            <a:ext cx="5291356" cy="2596847"/>
          </a:xfrm>
          <a:prstGeom prst="round2SameRect">
            <a:avLst>
              <a:gd name="adj1" fmla="val 9364"/>
              <a:gd name="adj2" fmla="val 0"/>
            </a:avLst>
          </a:prstGeom>
          <a:solidFill>
            <a:schemeClr val="accent3">
              <a:lumMod val="20000"/>
              <a:lumOff val="80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lIns="86493" tIns="43247" rIns="86493" bIns="43247" rtlCol="0" anchor="ctr"/>
          <a:lstStyle/>
          <a:p>
            <a:pPr algn="ctr"/>
            <a:endParaRPr lang="en-US">
              <a:solidFill>
                <a:prstClr val="white"/>
              </a:solidFill>
            </a:endParaRPr>
          </a:p>
        </p:txBody>
      </p:sp>
      <p:sp>
        <p:nvSpPr>
          <p:cNvPr id="3" name="Content Placeholder 2"/>
          <p:cNvSpPr>
            <a:spLocks noGrp="1"/>
          </p:cNvSpPr>
          <p:nvPr>
            <p:ph idx="1"/>
          </p:nvPr>
        </p:nvSpPr>
        <p:spPr>
          <a:xfrm>
            <a:off x="2856160" y="1028571"/>
            <a:ext cx="6178985" cy="5285144"/>
          </a:xfrm>
        </p:spPr>
        <p:txBody>
          <a:bodyPr/>
          <a:lstStyle>
            <a:lvl1pPr>
              <a:defRPr sz="2000"/>
            </a:lvl1pPr>
            <a:lvl2pPr>
              <a:defRPr sz="1800"/>
            </a:lvl2pPr>
            <a:lvl3pPr>
              <a:defRPr sz="1600"/>
            </a:lvl3pPr>
            <a:lvl4pPr>
              <a:defRPr sz="1400"/>
            </a:lvl4pPr>
            <a:lvl5pPr>
              <a:defRPr sz="1200"/>
            </a:lvl5pPr>
            <a:lvl6pPr>
              <a:defRPr sz="1900"/>
            </a:lvl6pPr>
            <a:lvl7pPr>
              <a:defRPr sz="1900"/>
            </a:lvl7pPr>
            <a:lvl8pPr>
              <a:defRPr sz="1900"/>
            </a:lvl8pPr>
            <a:lvl9pPr>
              <a:defRPr sz="1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21690" y="1159541"/>
            <a:ext cx="2192261" cy="5011718"/>
          </a:xfrm>
        </p:spPr>
        <p:txBody>
          <a:bodyPr>
            <a:normAutofit/>
          </a:bodyPr>
          <a:lstStyle>
            <a:lvl1pPr marL="0" indent="0">
              <a:buNone/>
              <a:defRPr sz="1400"/>
            </a:lvl1pPr>
            <a:lvl2pPr marL="432465" indent="0">
              <a:buNone/>
              <a:defRPr sz="1100"/>
            </a:lvl2pPr>
            <a:lvl3pPr marL="864931" indent="0">
              <a:buNone/>
              <a:defRPr sz="900"/>
            </a:lvl3pPr>
            <a:lvl4pPr marL="1297396" indent="0">
              <a:buNone/>
              <a:defRPr sz="900"/>
            </a:lvl4pPr>
            <a:lvl5pPr marL="1729862" indent="0">
              <a:buNone/>
              <a:defRPr sz="900"/>
            </a:lvl5pPr>
            <a:lvl6pPr marL="2162327" indent="0">
              <a:buNone/>
              <a:defRPr sz="900"/>
            </a:lvl6pPr>
            <a:lvl7pPr marL="2594793" indent="0">
              <a:buNone/>
              <a:defRPr sz="900"/>
            </a:lvl7pPr>
            <a:lvl8pPr marL="3027258" indent="0">
              <a:buNone/>
              <a:defRPr sz="900"/>
            </a:lvl8pPr>
            <a:lvl9pPr marL="3459724"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A0C21F26-985F-9D40-A811-D6DE90C3D8D1}"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3946991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D96"/>
                </a:solidFill>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A0C21F26-985F-9D40-A811-D6DE90C3D8D1}"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636947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C21F26-985F-9D40-A811-D6DE90C3D8D1}"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3317447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9" name="Rectangle 8"/>
          <p:cNvSpPr/>
          <p:nvPr userDrawn="1"/>
        </p:nvSpPr>
        <p:spPr>
          <a:xfrm>
            <a:off x="0" y="0"/>
            <a:ext cx="9144000" cy="1814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5" name="Picture 4" descr="wa_rolling_hills.jpg"/>
          <p:cNvPicPr>
            <a:picLocks noChangeAspect="1"/>
          </p:cNvPicPr>
          <p:nvPr userDrawn="1"/>
        </p:nvPicPr>
        <p:blipFill rotWithShape="1">
          <a:blip r:embed="rId2">
            <a:extLst>
              <a:ext uri="{28A0092B-C50C-407E-A947-70E740481C1C}">
                <a14:useLocalDpi xmlns:a14="http://schemas.microsoft.com/office/drawing/2010/main" val="0"/>
              </a:ext>
            </a:extLst>
          </a:blip>
          <a:srcRect t="6794" b="37661"/>
          <a:stretch/>
        </p:blipFill>
        <p:spPr>
          <a:xfrm>
            <a:off x="0" y="63141"/>
            <a:ext cx="9144000" cy="3391260"/>
          </a:xfrm>
          <a:prstGeom prst="rect">
            <a:avLst/>
          </a:prstGeom>
        </p:spPr>
      </p:pic>
      <p:sp>
        <p:nvSpPr>
          <p:cNvPr id="2" name="Title 1"/>
          <p:cNvSpPr>
            <a:spLocks noGrp="1"/>
          </p:cNvSpPr>
          <p:nvPr>
            <p:ph type="ctrTitle"/>
          </p:nvPr>
        </p:nvSpPr>
        <p:spPr>
          <a:xfrm>
            <a:off x="685800" y="3708400"/>
            <a:ext cx="7772400" cy="867410"/>
          </a:xfr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685800" y="4516120"/>
            <a:ext cx="7772400" cy="1051560"/>
          </a:xfrm>
        </p:spPr>
        <p:txBody>
          <a:bodyPr/>
          <a:lstStyle>
            <a:lvl1pPr marL="0" indent="0" algn="l">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Rectangle 10"/>
          <p:cNvSpPr/>
          <p:nvPr userDrawn="1"/>
        </p:nvSpPr>
        <p:spPr>
          <a:xfrm>
            <a:off x="0" y="3375299"/>
            <a:ext cx="9144000" cy="14441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a:extLst>
              <a:ext uri="{FF2B5EF4-FFF2-40B4-BE49-F238E27FC236}">
                <a16:creationId xmlns:a16="http://schemas.microsoft.com/office/drawing/2014/main" id="{9CED25F8-FAB7-48B1-90BB-BD7A8040FF1B}"/>
              </a:ext>
            </a:extLst>
          </p:cNvPr>
          <p:cNvPicPr>
            <a:picLocks noChangeAspect="1"/>
          </p:cNvPicPr>
          <p:nvPr userDrawn="1"/>
        </p:nvPicPr>
        <p:blipFill rotWithShape="1">
          <a:blip r:embed="rId3"/>
          <a:srcRect t="21692" r="8689" b="18648"/>
          <a:stretch/>
        </p:blipFill>
        <p:spPr>
          <a:xfrm>
            <a:off x="4821382" y="6375400"/>
            <a:ext cx="1893454" cy="475392"/>
          </a:xfrm>
          <a:prstGeom prst="rect">
            <a:avLst/>
          </a:prstGeom>
        </p:spPr>
      </p:pic>
    </p:spTree>
    <p:extLst>
      <p:ext uri="{BB962C8B-B14F-4D97-AF65-F5344CB8AC3E}">
        <p14:creationId xmlns:p14="http://schemas.microsoft.com/office/powerpoint/2010/main" val="4122019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6"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1.pn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0296" y="157758"/>
            <a:ext cx="7744364" cy="970284"/>
          </a:xfrm>
          <a:prstGeom prst="rect">
            <a:avLst/>
          </a:prstGeom>
        </p:spPr>
        <p:txBody>
          <a:bodyPr vert="horz" lIns="86493" tIns="43247" rIns="86493" bIns="43247" rtlCol="0" anchor="b" anchorCtr="0">
            <a:normAutofit/>
          </a:bodyPr>
          <a:lstStyle/>
          <a:p>
            <a:r>
              <a:rPr lang="en-US" dirty="0"/>
              <a:t>Click to edit Master title style</a:t>
            </a:r>
          </a:p>
        </p:txBody>
      </p:sp>
      <p:sp>
        <p:nvSpPr>
          <p:cNvPr id="3" name="Text Placeholder 2"/>
          <p:cNvSpPr>
            <a:spLocks noGrp="1"/>
          </p:cNvSpPr>
          <p:nvPr>
            <p:ph type="body" idx="1"/>
          </p:nvPr>
        </p:nvSpPr>
        <p:spPr>
          <a:xfrm>
            <a:off x="692727" y="1588655"/>
            <a:ext cx="7777018" cy="4839284"/>
          </a:xfrm>
          <a:prstGeom prst="rect">
            <a:avLst/>
          </a:prstGeom>
        </p:spPr>
        <p:txBody>
          <a:bodyPr vert="horz" lIns="86493" tIns="43247" rIns="86493" bIns="4324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2231" y="6588483"/>
            <a:ext cx="376663" cy="168176"/>
          </a:xfrm>
          <a:prstGeom prst="rect">
            <a:avLst/>
          </a:prstGeom>
        </p:spPr>
        <p:txBody>
          <a:bodyPr vert="horz" lIns="86493" tIns="43247" rIns="86493" bIns="43247" rtlCol="0" anchor="ctr"/>
          <a:lstStyle>
            <a:lvl1pPr algn="r">
              <a:defRPr sz="900">
                <a:solidFill>
                  <a:schemeClr val="bg1">
                    <a:lumMod val="50000"/>
                  </a:schemeClr>
                </a:solidFill>
              </a:defRPr>
            </a:lvl1pPr>
          </a:lstStyle>
          <a:p>
            <a:r>
              <a:rPr lang="en-US" dirty="0">
                <a:solidFill>
                  <a:prstClr val="white">
                    <a:lumMod val="50000"/>
                  </a:prstClr>
                </a:solidFill>
              </a:rPr>
              <a:t> </a:t>
            </a:r>
            <a:fld id="{A0C21F26-985F-9D40-A811-D6DE90C3D8D1}" type="slidenum">
              <a:rPr lang="en-US" smtClean="0">
                <a:solidFill>
                  <a:prstClr val="white">
                    <a:lumMod val="50000"/>
                  </a:prstClr>
                </a:solidFill>
              </a:rPr>
              <a:pPr/>
              <a:t>‹#›</a:t>
            </a:fld>
            <a:endParaRPr lang="en-US" dirty="0">
              <a:solidFill>
                <a:prstClr val="white">
                  <a:lumMod val="50000"/>
                </a:prstClr>
              </a:solidFill>
            </a:endParaRPr>
          </a:p>
        </p:txBody>
      </p:sp>
      <p:sp>
        <p:nvSpPr>
          <p:cNvPr id="13" name="Rectangle 12"/>
          <p:cNvSpPr/>
          <p:nvPr userDrawn="1"/>
        </p:nvSpPr>
        <p:spPr>
          <a:xfrm>
            <a:off x="0" y="0"/>
            <a:ext cx="9144000" cy="64977"/>
          </a:xfrm>
          <a:prstGeom prst="rect">
            <a:avLst/>
          </a:prstGeom>
          <a:solidFill>
            <a:srgbClr val="79C1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 name="Picture 9" descr="KPhor_307pc_4in_wide_300dpi.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57712" y="6507691"/>
            <a:ext cx="1970145" cy="221073"/>
          </a:xfrm>
          <a:prstGeom prst="rect">
            <a:avLst/>
          </a:prstGeom>
        </p:spPr>
      </p:pic>
      <p:pic>
        <p:nvPicPr>
          <p:cNvPr id="7" name="Picture 6">
            <a:extLst>
              <a:ext uri="{FF2B5EF4-FFF2-40B4-BE49-F238E27FC236}">
                <a16:creationId xmlns:a16="http://schemas.microsoft.com/office/drawing/2014/main" id="{8A75C181-0944-4421-9F16-0FB6928298DF}"/>
              </a:ext>
            </a:extLst>
          </p:cNvPr>
          <p:cNvPicPr>
            <a:picLocks noChangeAspect="1"/>
          </p:cNvPicPr>
          <p:nvPr userDrawn="1"/>
        </p:nvPicPr>
        <p:blipFill>
          <a:blip r:embed="rId11"/>
          <a:stretch>
            <a:fillRect/>
          </a:stretch>
        </p:blipFill>
        <p:spPr>
          <a:xfrm>
            <a:off x="8020839" y="103918"/>
            <a:ext cx="953198" cy="944372"/>
          </a:xfrm>
          <a:prstGeom prst="rect">
            <a:avLst/>
          </a:prstGeom>
        </p:spPr>
      </p:pic>
      <p:sp>
        <p:nvSpPr>
          <p:cNvPr id="8" name="TextBox 7">
            <a:extLst>
              <a:ext uri="{FF2B5EF4-FFF2-40B4-BE49-F238E27FC236}">
                <a16:creationId xmlns:a16="http://schemas.microsoft.com/office/drawing/2014/main" id="{62C6B071-0050-4F99-9A58-5C03ED4C4D8A}"/>
              </a:ext>
            </a:extLst>
          </p:cNvPr>
          <p:cNvSpPr txBox="1"/>
          <p:nvPr userDrawn="1"/>
        </p:nvSpPr>
        <p:spPr>
          <a:xfrm>
            <a:off x="602201" y="6534071"/>
            <a:ext cx="1669943" cy="276999"/>
          </a:xfrm>
          <a:prstGeom prst="rect">
            <a:avLst/>
          </a:prstGeom>
          <a:noFill/>
        </p:spPr>
        <p:txBody>
          <a:bodyPr wrap="square" rtlCol="0">
            <a:spAutoFit/>
          </a:bodyPr>
          <a:lstStyle/>
          <a:p>
            <a:r>
              <a:rPr lang="en-US" sz="1200" kern="1200" dirty="0">
                <a:solidFill>
                  <a:schemeClr val="tx1"/>
                </a:solidFill>
                <a:effectLst/>
                <a:latin typeface="Palatino Linotype" panose="02040502050505030304" pitchFamily="18" charset="0"/>
                <a:ea typeface="+mn-ea"/>
                <a:cs typeface="+mn-cs"/>
              </a:rPr>
              <a:t>AHRQ R18 HS023173 </a:t>
            </a:r>
            <a:endParaRPr lang="en-US" sz="1200" dirty="0">
              <a:latin typeface="Palatino Linotype" panose="02040502050505030304" pitchFamily="18" charset="0"/>
            </a:endParaRPr>
          </a:p>
        </p:txBody>
      </p:sp>
    </p:spTree>
    <p:extLst>
      <p:ext uri="{BB962C8B-B14F-4D97-AF65-F5344CB8AC3E}">
        <p14:creationId xmlns:p14="http://schemas.microsoft.com/office/powerpoint/2010/main" val="2341779395"/>
      </p:ext>
    </p:extLst>
  </p:cSld>
  <p:clrMap bg1="lt1" tx1="dk1" bg2="lt2" tx2="dk2" accent1="accent1" accent2="accent2" accent3="accent3" accent4="accent4" accent5="accent5" accent6="accent6" hlink="hlink" folHlink="folHlink"/>
  <p:sldLayoutIdLst>
    <p:sldLayoutId id="2147483715" r:id="rId1"/>
    <p:sldLayoutId id="2147483719" r:id="rId2"/>
    <p:sldLayoutId id="2147483720" r:id="rId3"/>
    <p:sldLayoutId id="2147483721" r:id="rId4"/>
    <p:sldLayoutId id="2147483722" r:id="rId5"/>
    <p:sldLayoutId id="2147483723" r:id="rId6"/>
    <p:sldLayoutId id="2147483724" r:id="rId7"/>
    <p:sldLayoutId id="2147483725" r:id="rId8"/>
  </p:sldLayoutIdLst>
  <p:hf hdr="0" dt="0"/>
  <p:txStyles>
    <p:titleStyle>
      <a:lvl1pPr algn="l" defTabSz="432465" rtl="0" eaLnBrk="1" latinLnBrk="0" hangingPunct="1">
        <a:lnSpc>
          <a:spcPct val="80000"/>
        </a:lnSpc>
        <a:spcBef>
          <a:spcPct val="0"/>
        </a:spcBef>
        <a:buNone/>
        <a:defRPr sz="3600" b="0" kern="1200">
          <a:solidFill>
            <a:srgbClr val="007D96"/>
          </a:solidFill>
          <a:latin typeface="Palatino Linotype" panose="02040502050505030304" pitchFamily="18" charset="0"/>
          <a:ea typeface="+mj-ea"/>
          <a:cs typeface="+mj-cs"/>
        </a:defRPr>
      </a:lvl1pPr>
    </p:titleStyle>
    <p:bodyStyle>
      <a:lvl1pPr marL="0" indent="0" algn="l" defTabSz="432465" rtl="0" eaLnBrk="1" latinLnBrk="0" hangingPunct="1">
        <a:spcBef>
          <a:spcPts val="378"/>
        </a:spcBef>
        <a:spcAft>
          <a:spcPts val="568"/>
        </a:spcAft>
        <a:buClr>
          <a:srgbClr val="78BE20"/>
        </a:buClr>
        <a:buSzPct val="90000"/>
        <a:buFont typeface="Wingdings" charset="2"/>
        <a:buNone/>
        <a:defRPr sz="2400" kern="1200">
          <a:solidFill>
            <a:schemeClr val="tx1"/>
          </a:solidFill>
          <a:latin typeface="Century Gothic" panose="020B0502020202020204" pitchFamily="34" charset="0"/>
          <a:ea typeface="+mn-ea"/>
          <a:cs typeface="+mn-cs"/>
        </a:defRPr>
      </a:lvl1pPr>
      <a:lvl2pPr marL="276297" indent="-168181" algn="l" defTabSz="432465" rtl="0" eaLnBrk="1" latinLnBrk="0" hangingPunct="1">
        <a:spcBef>
          <a:spcPts val="378"/>
        </a:spcBef>
        <a:spcAft>
          <a:spcPts val="568"/>
        </a:spcAft>
        <a:buClr>
          <a:srgbClr val="F57D20"/>
        </a:buClr>
        <a:buSzPct val="80000"/>
        <a:buFont typeface="Wingdings" charset="2"/>
        <a:buChar char="§"/>
        <a:defRPr sz="2400" kern="1200">
          <a:solidFill>
            <a:schemeClr val="tx1"/>
          </a:solidFill>
          <a:latin typeface="Century Gothic" panose="020B0502020202020204" pitchFamily="34" charset="0"/>
          <a:ea typeface="+mn-ea"/>
          <a:cs typeface="+mn-cs"/>
        </a:defRPr>
      </a:lvl2pPr>
      <a:lvl3pPr marL="540582" indent="-156168" algn="l" defTabSz="432465" rtl="0" eaLnBrk="1" latinLnBrk="0" hangingPunct="1">
        <a:spcBef>
          <a:spcPts val="378"/>
        </a:spcBef>
        <a:spcAft>
          <a:spcPts val="568"/>
        </a:spcAft>
        <a:buClr>
          <a:srgbClr val="F57D20"/>
        </a:buClr>
        <a:buSzPct val="80000"/>
        <a:buFont typeface="Wingdings" charset="2"/>
        <a:buChar char="§"/>
        <a:defRPr sz="2400" kern="1200">
          <a:solidFill>
            <a:schemeClr val="tx1"/>
          </a:solidFill>
          <a:latin typeface="Century Gothic" panose="020B0502020202020204" pitchFamily="34" charset="0"/>
          <a:ea typeface="+mn-ea"/>
          <a:cs typeface="+mn-cs"/>
        </a:defRPr>
      </a:lvl3pPr>
      <a:lvl4pPr marL="756815" indent="-156168" algn="l" defTabSz="432465" rtl="0" eaLnBrk="1" latinLnBrk="0" hangingPunct="1">
        <a:spcBef>
          <a:spcPts val="378"/>
        </a:spcBef>
        <a:spcAft>
          <a:spcPts val="568"/>
        </a:spcAft>
        <a:buClr>
          <a:srgbClr val="F57D20"/>
        </a:buClr>
        <a:buSzPct val="80000"/>
        <a:buFont typeface="Wingdings" charset="2"/>
        <a:buChar char="§"/>
        <a:defRPr sz="2400" kern="1200">
          <a:solidFill>
            <a:schemeClr val="tx1"/>
          </a:solidFill>
          <a:latin typeface="Century Gothic" panose="020B0502020202020204" pitchFamily="34" charset="0"/>
          <a:ea typeface="+mn-ea"/>
          <a:cs typeface="+mn-cs"/>
        </a:defRPr>
      </a:lvl4pPr>
      <a:lvl5pPr marL="973047" indent="-156168" algn="l" defTabSz="432465" rtl="0" eaLnBrk="1" latinLnBrk="0" hangingPunct="1">
        <a:spcBef>
          <a:spcPts val="378"/>
        </a:spcBef>
        <a:spcAft>
          <a:spcPts val="568"/>
        </a:spcAft>
        <a:buClr>
          <a:srgbClr val="F57D20"/>
        </a:buClr>
        <a:buSzPct val="80000"/>
        <a:buFont typeface="Wingdings" charset="2"/>
        <a:buChar char="§"/>
        <a:defRPr sz="2400" kern="1200">
          <a:solidFill>
            <a:schemeClr val="tx1"/>
          </a:solidFill>
          <a:latin typeface="Century Gothic" panose="020B0502020202020204" pitchFamily="34" charset="0"/>
          <a:ea typeface="+mn-ea"/>
          <a:cs typeface="+mn-cs"/>
        </a:defRPr>
      </a:lvl5pPr>
      <a:lvl6pPr marL="2378560" indent="-216233" algn="l" defTabSz="432465" rtl="0" eaLnBrk="1" latinLnBrk="0" hangingPunct="1">
        <a:spcBef>
          <a:spcPct val="20000"/>
        </a:spcBef>
        <a:buFont typeface="Arial"/>
        <a:buChar char="•"/>
        <a:defRPr sz="1900" kern="1200">
          <a:solidFill>
            <a:schemeClr val="tx1"/>
          </a:solidFill>
          <a:latin typeface="+mn-lt"/>
          <a:ea typeface="+mn-ea"/>
          <a:cs typeface="+mn-cs"/>
        </a:defRPr>
      </a:lvl6pPr>
      <a:lvl7pPr marL="2811026" indent="-216233" algn="l" defTabSz="432465" rtl="0" eaLnBrk="1" latinLnBrk="0" hangingPunct="1">
        <a:spcBef>
          <a:spcPct val="20000"/>
        </a:spcBef>
        <a:buFont typeface="Arial"/>
        <a:buChar char="•"/>
        <a:defRPr sz="1900" kern="1200">
          <a:solidFill>
            <a:schemeClr val="tx1"/>
          </a:solidFill>
          <a:latin typeface="+mn-lt"/>
          <a:ea typeface="+mn-ea"/>
          <a:cs typeface="+mn-cs"/>
        </a:defRPr>
      </a:lvl7pPr>
      <a:lvl8pPr marL="3243491" indent="-216233" algn="l" defTabSz="432465" rtl="0" eaLnBrk="1" latinLnBrk="0" hangingPunct="1">
        <a:spcBef>
          <a:spcPct val="20000"/>
        </a:spcBef>
        <a:buFont typeface="Arial"/>
        <a:buChar char="•"/>
        <a:defRPr sz="1900" kern="1200">
          <a:solidFill>
            <a:schemeClr val="tx1"/>
          </a:solidFill>
          <a:latin typeface="+mn-lt"/>
          <a:ea typeface="+mn-ea"/>
          <a:cs typeface="+mn-cs"/>
        </a:defRPr>
      </a:lvl8pPr>
      <a:lvl9pPr marL="3675957" indent="-216233" algn="l" defTabSz="432465"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465" rtl="0" eaLnBrk="1" latinLnBrk="0" hangingPunct="1">
        <a:defRPr sz="1700" kern="1200">
          <a:solidFill>
            <a:schemeClr val="tx1"/>
          </a:solidFill>
          <a:latin typeface="+mn-lt"/>
          <a:ea typeface="+mn-ea"/>
          <a:cs typeface="+mn-cs"/>
        </a:defRPr>
      </a:lvl1pPr>
      <a:lvl2pPr marL="432465" algn="l" defTabSz="432465" rtl="0" eaLnBrk="1" latinLnBrk="0" hangingPunct="1">
        <a:defRPr sz="1700" kern="1200">
          <a:solidFill>
            <a:schemeClr val="tx1"/>
          </a:solidFill>
          <a:latin typeface="+mn-lt"/>
          <a:ea typeface="+mn-ea"/>
          <a:cs typeface="+mn-cs"/>
        </a:defRPr>
      </a:lvl2pPr>
      <a:lvl3pPr marL="864931" algn="l" defTabSz="432465" rtl="0" eaLnBrk="1" latinLnBrk="0" hangingPunct="1">
        <a:defRPr sz="1700" kern="1200">
          <a:solidFill>
            <a:schemeClr val="tx1"/>
          </a:solidFill>
          <a:latin typeface="+mn-lt"/>
          <a:ea typeface="+mn-ea"/>
          <a:cs typeface="+mn-cs"/>
        </a:defRPr>
      </a:lvl3pPr>
      <a:lvl4pPr marL="1297396" algn="l" defTabSz="432465" rtl="0" eaLnBrk="1" latinLnBrk="0" hangingPunct="1">
        <a:defRPr sz="1700" kern="1200">
          <a:solidFill>
            <a:schemeClr val="tx1"/>
          </a:solidFill>
          <a:latin typeface="+mn-lt"/>
          <a:ea typeface="+mn-ea"/>
          <a:cs typeface="+mn-cs"/>
        </a:defRPr>
      </a:lvl4pPr>
      <a:lvl5pPr marL="1729862" algn="l" defTabSz="432465" rtl="0" eaLnBrk="1" latinLnBrk="0" hangingPunct="1">
        <a:defRPr sz="1700" kern="1200">
          <a:solidFill>
            <a:schemeClr val="tx1"/>
          </a:solidFill>
          <a:latin typeface="+mn-lt"/>
          <a:ea typeface="+mn-ea"/>
          <a:cs typeface="+mn-cs"/>
        </a:defRPr>
      </a:lvl5pPr>
      <a:lvl6pPr marL="2162327" algn="l" defTabSz="432465" rtl="0" eaLnBrk="1" latinLnBrk="0" hangingPunct="1">
        <a:defRPr sz="1700" kern="1200">
          <a:solidFill>
            <a:schemeClr val="tx1"/>
          </a:solidFill>
          <a:latin typeface="+mn-lt"/>
          <a:ea typeface="+mn-ea"/>
          <a:cs typeface="+mn-cs"/>
        </a:defRPr>
      </a:lvl6pPr>
      <a:lvl7pPr marL="2594793" algn="l" defTabSz="432465" rtl="0" eaLnBrk="1" latinLnBrk="0" hangingPunct="1">
        <a:defRPr sz="1700" kern="1200">
          <a:solidFill>
            <a:schemeClr val="tx1"/>
          </a:solidFill>
          <a:latin typeface="+mn-lt"/>
          <a:ea typeface="+mn-ea"/>
          <a:cs typeface="+mn-cs"/>
        </a:defRPr>
      </a:lvl7pPr>
      <a:lvl8pPr marL="3027258" algn="l" defTabSz="432465" rtl="0" eaLnBrk="1" latinLnBrk="0" hangingPunct="1">
        <a:defRPr sz="1700" kern="1200">
          <a:solidFill>
            <a:schemeClr val="tx1"/>
          </a:solidFill>
          <a:latin typeface="+mn-lt"/>
          <a:ea typeface="+mn-ea"/>
          <a:cs typeface="+mn-cs"/>
        </a:defRPr>
      </a:lvl8pPr>
      <a:lvl9pPr marL="3459724" algn="l" defTabSz="432465"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0295" y="157758"/>
            <a:ext cx="8697563" cy="797272"/>
          </a:xfrm>
          <a:prstGeom prst="rect">
            <a:avLst/>
          </a:prstGeom>
        </p:spPr>
        <p:txBody>
          <a:bodyPr vert="horz" lIns="86493" tIns="43247" rIns="86493" bIns="43247" rtlCol="0" anchor="b" anchorCtr="0">
            <a:normAutofit/>
          </a:bodyPr>
          <a:lstStyle/>
          <a:p>
            <a:r>
              <a:rPr lang="en-US" dirty="0"/>
              <a:t>Click to edit Master title style</a:t>
            </a:r>
          </a:p>
        </p:txBody>
      </p:sp>
      <p:sp>
        <p:nvSpPr>
          <p:cNvPr id="3" name="Text Placeholder 2"/>
          <p:cNvSpPr>
            <a:spLocks noGrp="1"/>
          </p:cNvSpPr>
          <p:nvPr>
            <p:ph type="body" idx="1"/>
          </p:nvPr>
        </p:nvSpPr>
        <p:spPr>
          <a:xfrm>
            <a:off x="230294" y="1111895"/>
            <a:ext cx="8697563" cy="5268585"/>
          </a:xfrm>
          <a:prstGeom prst="rect">
            <a:avLst/>
          </a:prstGeom>
        </p:spPr>
        <p:txBody>
          <a:bodyPr vert="horz" lIns="86493" tIns="43247" rIns="86493" bIns="4324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2231" y="6588483"/>
            <a:ext cx="376663" cy="168176"/>
          </a:xfrm>
          <a:prstGeom prst="rect">
            <a:avLst/>
          </a:prstGeom>
        </p:spPr>
        <p:txBody>
          <a:bodyPr vert="horz" lIns="86493" tIns="43247" rIns="86493" bIns="43247" rtlCol="0" anchor="ctr"/>
          <a:lstStyle>
            <a:lvl1pPr algn="r">
              <a:defRPr sz="900">
                <a:solidFill>
                  <a:schemeClr val="bg1">
                    <a:lumMod val="50000"/>
                  </a:schemeClr>
                </a:solidFill>
              </a:defRPr>
            </a:lvl1pPr>
          </a:lstStyle>
          <a:p>
            <a:r>
              <a:rPr lang="en-US" dirty="0">
                <a:solidFill>
                  <a:prstClr val="white">
                    <a:lumMod val="50000"/>
                  </a:prstClr>
                </a:solidFill>
              </a:rPr>
              <a:t> </a:t>
            </a:r>
            <a:fld id="{A0C21F26-985F-9D40-A811-D6DE90C3D8D1}" type="slidenum">
              <a:rPr lang="en-US" smtClean="0">
                <a:solidFill>
                  <a:prstClr val="white">
                    <a:lumMod val="50000"/>
                  </a:prstClr>
                </a:solidFill>
              </a:rPr>
              <a:pPr/>
              <a:t>‹#›</a:t>
            </a:fld>
            <a:endParaRPr lang="en-US" dirty="0">
              <a:solidFill>
                <a:prstClr val="white">
                  <a:lumMod val="50000"/>
                </a:prstClr>
              </a:solidFill>
            </a:endParaRPr>
          </a:p>
        </p:txBody>
      </p:sp>
      <p:sp>
        <p:nvSpPr>
          <p:cNvPr id="13" name="Rectangle 12"/>
          <p:cNvSpPr/>
          <p:nvPr userDrawn="1"/>
        </p:nvSpPr>
        <p:spPr>
          <a:xfrm>
            <a:off x="0" y="0"/>
            <a:ext cx="9144000" cy="64977"/>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 name="Picture 9" descr="KPhor_307pc_4in_wide_300dpi.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957712" y="6479983"/>
            <a:ext cx="1970145" cy="221073"/>
          </a:xfrm>
          <a:prstGeom prst="rect">
            <a:avLst/>
          </a:prstGeom>
        </p:spPr>
      </p:pic>
      <p:pic>
        <p:nvPicPr>
          <p:cNvPr id="7" name="Picture 6">
            <a:extLst>
              <a:ext uri="{FF2B5EF4-FFF2-40B4-BE49-F238E27FC236}">
                <a16:creationId xmlns:a16="http://schemas.microsoft.com/office/drawing/2014/main" id="{A7946180-4267-4C12-A081-EFC986A61D0D}"/>
              </a:ext>
            </a:extLst>
          </p:cNvPr>
          <p:cNvPicPr>
            <a:picLocks noChangeAspect="1"/>
          </p:cNvPicPr>
          <p:nvPr userDrawn="1"/>
        </p:nvPicPr>
        <p:blipFill rotWithShape="1">
          <a:blip r:embed="rId16"/>
          <a:srcRect l="5401" t="5209" r="7196" b="7778"/>
          <a:stretch/>
        </p:blipFill>
        <p:spPr>
          <a:xfrm>
            <a:off x="8146870" y="169226"/>
            <a:ext cx="785090" cy="774335"/>
          </a:xfrm>
          <a:prstGeom prst="rect">
            <a:avLst/>
          </a:prstGeom>
        </p:spPr>
      </p:pic>
    </p:spTree>
    <p:extLst>
      <p:ext uri="{BB962C8B-B14F-4D97-AF65-F5344CB8AC3E}">
        <p14:creationId xmlns:p14="http://schemas.microsoft.com/office/powerpoint/2010/main" val="376284968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hf hdr="0" dt="0"/>
  <p:txStyles>
    <p:titleStyle>
      <a:lvl1pPr algn="l" defTabSz="432465" rtl="0" eaLnBrk="1" latinLnBrk="0" hangingPunct="1">
        <a:lnSpc>
          <a:spcPct val="80000"/>
        </a:lnSpc>
        <a:spcBef>
          <a:spcPct val="0"/>
        </a:spcBef>
        <a:buNone/>
        <a:defRPr sz="3600" b="0" kern="1200">
          <a:solidFill>
            <a:schemeClr val="accent4">
              <a:lumMod val="75000"/>
            </a:schemeClr>
          </a:solidFill>
          <a:latin typeface="Palatino Linotype" panose="02040502050505030304" pitchFamily="18" charset="0"/>
          <a:ea typeface="+mj-ea"/>
          <a:cs typeface="+mj-cs"/>
        </a:defRPr>
      </a:lvl1pPr>
    </p:titleStyle>
    <p:bodyStyle>
      <a:lvl1pPr marL="0" indent="0" algn="l" defTabSz="432465" rtl="0" eaLnBrk="1" latinLnBrk="0" hangingPunct="1">
        <a:spcBef>
          <a:spcPts val="378"/>
        </a:spcBef>
        <a:spcAft>
          <a:spcPts val="568"/>
        </a:spcAft>
        <a:buClr>
          <a:srgbClr val="78BE20"/>
        </a:buClr>
        <a:buSzPct val="90000"/>
        <a:buFont typeface="Wingdings" charset="2"/>
        <a:buNone/>
        <a:defRPr sz="2800" kern="1200">
          <a:solidFill>
            <a:schemeClr val="tx1"/>
          </a:solidFill>
          <a:latin typeface="Century Gothic" panose="020B0502020202020204" pitchFamily="34" charset="0"/>
          <a:ea typeface="+mn-ea"/>
          <a:cs typeface="+mn-cs"/>
        </a:defRPr>
      </a:lvl1pPr>
      <a:lvl2pPr marL="276297" indent="-168181" algn="l" defTabSz="432465" rtl="0" eaLnBrk="1" latinLnBrk="0" hangingPunct="1">
        <a:spcBef>
          <a:spcPts val="378"/>
        </a:spcBef>
        <a:spcAft>
          <a:spcPts val="568"/>
        </a:spcAft>
        <a:buClr>
          <a:schemeClr val="accent2">
            <a:lumMod val="60000"/>
            <a:lumOff val="40000"/>
          </a:schemeClr>
        </a:buClr>
        <a:buSzPct val="80000"/>
        <a:buFont typeface="Wingdings" charset="2"/>
        <a:buChar char="§"/>
        <a:defRPr sz="2800" kern="1200">
          <a:solidFill>
            <a:schemeClr val="tx1"/>
          </a:solidFill>
          <a:latin typeface="Century Gothic" panose="020B0502020202020204" pitchFamily="34" charset="0"/>
          <a:ea typeface="+mn-ea"/>
          <a:cs typeface="+mn-cs"/>
        </a:defRPr>
      </a:lvl2pPr>
      <a:lvl3pPr marL="540582" indent="-156168" algn="l" defTabSz="432465" rtl="0" eaLnBrk="1" latinLnBrk="0" hangingPunct="1">
        <a:spcBef>
          <a:spcPts val="378"/>
        </a:spcBef>
        <a:spcAft>
          <a:spcPts val="568"/>
        </a:spcAft>
        <a:buClr>
          <a:schemeClr val="accent2">
            <a:lumMod val="60000"/>
            <a:lumOff val="40000"/>
          </a:schemeClr>
        </a:buClr>
        <a:buSzPct val="80000"/>
        <a:buFont typeface="Wingdings" charset="2"/>
        <a:buChar char="§"/>
        <a:defRPr sz="2800" kern="1200">
          <a:solidFill>
            <a:schemeClr val="tx1"/>
          </a:solidFill>
          <a:latin typeface="Century Gothic" panose="020B0502020202020204" pitchFamily="34" charset="0"/>
          <a:ea typeface="+mn-ea"/>
          <a:cs typeface="+mn-cs"/>
        </a:defRPr>
      </a:lvl3pPr>
      <a:lvl4pPr marL="756815" indent="-156168" algn="l" defTabSz="432465" rtl="0" eaLnBrk="1" latinLnBrk="0" hangingPunct="1">
        <a:spcBef>
          <a:spcPts val="378"/>
        </a:spcBef>
        <a:spcAft>
          <a:spcPts val="568"/>
        </a:spcAft>
        <a:buClr>
          <a:schemeClr val="accent2">
            <a:lumMod val="60000"/>
            <a:lumOff val="40000"/>
          </a:schemeClr>
        </a:buClr>
        <a:buSzPct val="80000"/>
        <a:buFont typeface="Wingdings" charset="2"/>
        <a:buChar char="§"/>
        <a:defRPr sz="2800" kern="1200">
          <a:solidFill>
            <a:schemeClr val="tx1"/>
          </a:solidFill>
          <a:latin typeface="Century Gothic" panose="020B0502020202020204" pitchFamily="34" charset="0"/>
          <a:ea typeface="+mn-ea"/>
          <a:cs typeface="+mn-cs"/>
        </a:defRPr>
      </a:lvl4pPr>
      <a:lvl5pPr marL="973047" indent="-156168" algn="l" defTabSz="432465" rtl="0" eaLnBrk="1" latinLnBrk="0" hangingPunct="1">
        <a:spcBef>
          <a:spcPts val="378"/>
        </a:spcBef>
        <a:spcAft>
          <a:spcPts val="568"/>
        </a:spcAft>
        <a:buClr>
          <a:schemeClr val="accent2">
            <a:lumMod val="60000"/>
            <a:lumOff val="40000"/>
          </a:schemeClr>
        </a:buClr>
        <a:buSzPct val="80000"/>
        <a:buFont typeface="Wingdings" charset="2"/>
        <a:buChar char="§"/>
        <a:defRPr sz="2800" kern="1200">
          <a:solidFill>
            <a:schemeClr val="tx1"/>
          </a:solidFill>
          <a:latin typeface="Century Gothic" panose="020B0502020202020204" pitchFamily="34" charset="0"/>
          <a:ea typeface="+mn-ea"/>
          <a:cs typeface="+mn-cs"/>
        </a:defRPr>
      </a:lvl5pPr>
      <a:lvl6pPr marL="2378560" indent="-216233" algn="l" defTabSz="432465" rtl="0" eaLnBrk="1" latinLnBrk="0" hangingPunct="1">
        <a:spcBef>
          <a:spcPct val="20000"/>
        </a:spcBef>
        <a:buFont typeface="Arial"/>
        <a:buChar char="•"/>
        <a:defRPr sz="1900" kern="1200">
          <a:solidFill>
            <a:schemeClr val="tx1"/>
          </a:solidFill>
          <a:latin typeface="+mn-lt"/>
          <a:ea typeface="+mn-ea"/>
          <a:cs typeface="+mn-cs"/>
        </a:defRPr>
      </a:lvl6pPr>
      <a:lvl7pPr marL="2811026" indent="-216233" algn="l" defTabSz="432465" rtl="0" eaLnBrk="1" latinLnBrk="0" hangingPunct="1">
        <a:spcBef>
          <a:spcPct val="20000"/>
        </a:spcBef>
        <a:buFont typeface="Arial"/>
        <a:buChar char="•"/>
        <a:defRPr sz="1900" kern="1200">
          <a:solidFill>
            <a:schemeClr val="tx1"/>
          </a:solidFill>
          <a:latin typeface="+mn-lt"/>
          <a:ea typeface="+mn-ea"/>
          <a:cs typeface="+mn-cs"/>
        </a:defRPr>
      </a:lvl7pPr>
      <a:lvl8pPr marL="3243491" indent="-216233" algn="l" defTabSz="432465" rtl="0" eaLnBrk="1" latinLnBrk="0" hangingPunct="1">
        <a:spcBef>
          <a:spcPct val="20000"/>
        </a:spcBef>
        <a:buFont typeface="Arial"/>
        <a:buChar char="•"/>
        <a:defRPr sz="1900" kern="1200">
          <a:solidFill>
            <a:schemeClr val="tx1"/>
          </a:solidFill>
          <a:latin typeface="+mn-lt"/>
          <a:ea typeface="+mn-ea"/>
          <a:cs typeface="+mn-cs"/>
        </a:defRPr>
      </a:lvl8pPr>
      <a:lvl9pPr marL="3675957" indent="-216233" algn="l" defTabSz="432465"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465" rtl="0" eaLnBrk="1" latinLnBrk="0" hangingPunct="1">
        <a:defRPr sz="1700" kern="1200">
          <a:solidFill>
            <a:schemeClr val="tx1"/>
          </a:solidFill>
          <a:latin typeface="+mn-lt"/>
          <a:ea typeface="+mn-ea"/>
          <a:cs typeface="+mn-cs"/>
        </a:defRPr>
      </a:lvl1pPr>
      <a:lvl2pPr marL="432465" algn="l" defTabSz="432465" rtl="0" eaLnBrk="1" latinLnBrk="0" hangingPunct="1">
        <a:defRPr sz="1700" kern="1200">
          <a:solidFill>
            <a:schemeClr val="tx1"/>
          </a:solidFill>
          <a:latin typeface="+mn-lt"/>
          <a:ea typeface="+mn-ea"/>
          <a:cs typeface="+mn-cs"/>
        </a:defRPr>
      </a:lvl2pPr>
      <a:lvl3pPr marL="864931" algn="l" defTabSz="432465" rtl="0" eaLnBrk="1" latinLnBrk="0" hangingPunct="1">
        <a:defRPr sz="1700" kern="1200">
          <a:solidFill>
            <a:schemeClr val="tx1"/>
          </a:solidFill>
          <a:latin typeface="+mn-lt"/>
          <a:ea typeface="+mn-ea"/>
          <a:cs typeface="+mn-cs"/>
        </a:defRPr>
      </a:lvl3pPr>
      <a:lvl4pPr marL="1297396" algn="l" defTabSz="432465" rtl="0" eaLnBrk="1" latinLnBrk="0" hangingPunct="1">
        <a:defRPr sz="1700" kern="1200">
          <a:solidFill>
            <a:schemeClr val="tx1"/>
          </a:solidFill>
          <a:latin typeface="+mn-lt"/>
          <a:ea typeface="+mn-ea"/>
          <a:cs typeface="+mn-cs"/>
        </a:defRPr>
      </a:lvl4pPr>
      <a:lvl5pPr marL="1729862" algn="l" defTabSz="432465" rtl="0" eaLnBrk="1" latinLnBrk="0" hangingPunct="1">
        <a:defRPr sz="1700" kern="1200">
          <a:solidFill>
            <a:schemeClr val="tx1"/>
          </a:solidFill>
          <a:latin typeface="+mn-lt"/>
          <a:ea typeface="+mn-ea"/>
          <a:cs typeface="+mn-cs"/>
        </a:defRPr>
      </a:lvl5pPr>
      <a:lvl6pPr marL="2162327" algn="l" defTabSz="432465" rtl="0" eaLnBrk="1" latinLnBrk="0" hangingPunct="1">
        <a:defRPr sz="1700" kern="1200">
          <a:solidFill>
            <a:schemeClr val="tx1"/>
          </a:solidFill>
          <a:latin typeface="+mn-lt"/>
          <a:ea typeface="+mn-ea"/>
          <a:cs typeface="+mn-cs"/>
        </a:defRPr>
      </a:lvl6pPr>
      <a:lvl7pPr marL="2594793" algn="l" defTabSz="432465" rtl="0" eaLnBrk="1" latinLnBrk="0" hangingPunct="1">
        <a:defRPr sz="1700" kern="1200">
          <a:solidFill>
            <a:schemeClr val="tx1"/>
          </a:solidFill>
          <a:latin typeface="+mn-lt"/>
          <a:ea typeface="+mn-ea"/>
          <a:cs typeface="+mn-cs"/>
        </a:defRPr>
      </a:lvl7pPr>
      <a:lvl8pPr marL="3027258" algn="l" defTabSz="432465" rtl="0" eaLnBrk="1" latinLnBrk="0" hangingPunct="1">
        <a:defRPr sz="1700" kern="1200">
          <a:solidFill>
            <a:schemeClr val="tx1"/>
          </a:solidFill>
          <a:latin typeface="+mn-lt"/>
          <a:ea typeface="+mn-ea"/>
          <a:cs typeface="+mn-cs"/>
        </a:defRPr>
      </a:lvl8pPr>
      <a:lvl9pPr marL="3459724" algn="l" defTabSz="43246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1.xml"/></Relationships>
</file>

<file path=ppt/slides/_rels/slide10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1.xml"/><Relationship Id="rId1" Type="http://schemas.openxmlformats.org/officeDocument/2006/relationships/slideLayout" Target="../slideLayouts/slideLayout21.xml"/></Relationships>
</file>

<file path=ppt/slides/_rels/slide10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2.xml"/><Relationship Id="rId1" Type="http://schemas.openxmlformats.org/officeDocument/2006/relationships/slideLayout" Target="../slideLayouts/slideLayout2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1.xml"/></Relationships>
</file>

<file path=ppt/slides/_rels/slide10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8.xml"/><Relationship Id="rId1" Type="http://schemas.openxmlformats.org/officeDocument/2006/relationships/slideLayout" Target="../slideLayouts/slideLayout2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1.xml"/></Relationships>
</file>

<file path=ppt/slides/_rels/slide1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1.xml"/><Relationship Id="rId1" Type="http://schemas.openxmlformats.org/officeDocument/2006/relationships/slideLayout" Target="../slideLayouts/slideLayout2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0.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tbKbq2IytC4" TargetMode="External"/><Relationship Id="rId1" Type="http://schemas.openxmlformats.org/officeDocument/2006/relationships/slideLayout" Target="../slideLayouts/slideLayout11.xml"/></Relationships>
</file>

<file path=ppt/slides/_rels/slide1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0.xml"/><Relationship Id="rId1" Type="http://schemas.openxmlformats.org/officeDocument/2006/relationships/slideLayout" Target="../slideLayouts/slideLayout20.xml"/></Relationships>
</file>

<file path=ppt/slides/_rels/slide1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1.xml"/><Relationship Id="rId1" Type="http://schemas.openxmlformats.org/officeDocument/2006/relationships/slideLayout" Target="../slideLayouts/slideLayout20.xml"/><Relationship Id="rId5" Type="http://schemas.openxmlformats.org/officeDocument/2006/relationships/image" Target="../media/image29.emf"/><Relationship Id="rId4" Type="http://schemas.openxmlformats.org/officeDocument/2006/relationships/image" Target="../media/image28.png"/></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0.xml"/></Relationships>
</file>

<file path=ppt/slides/_rels/slide1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5.xml"/><Relationship Id="rId1" Type="http://schemas.openxmlformats.org/officeDocument/2006/relationships/slideLayout" Target="../slideLayouts/slideLayout1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1.xml"/></Relationships>
</file>

<file path=ppt/slides/_rels/slide1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8.xml"/><Relationship Id="rId1" Type="http://schemas.openxmlformats.org/officeDocument/2006/relationships/slideLayout" Target="../slideLayouts/slideLayout1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tbKbq2IytC4" TargetMode="External"/><Relationship Id="rId1" Type="http://schemas.openxmlformats.org/officeDocument/2006/relationships/slideLayout" Target="../slideLayouts/slideLayout1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127.xml"/><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hyperlink" Target="mailto:Emily.Williams3@va.gov" TargetMode="External"/><Relationship Id="rId4" Type="http://schemas.microsoft.com/office/2007/relationships/hdphoto" Target="../media/hdphoto1.wdp"/></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1.xml"/></Relationships>
</file>

<file path=ppt/slides/_rels/slide145.xml.rels><?xml version="1.0" encoding="UTF-8" standalone="yes"?>
<Relationships xmlns="http://schemas.openxmlformats.org/package/2006/relationships"><Relationship Id="rId2" Type="http://schemas.openxmlformats.org/officeDocument/2006/relationships/hyperlink" Target="https://www.youtube.com/watch?v=tbKbq2IytC4" TargetMode="External"/><Relationship Id="rId1" Type="http://schemas.openxmlformats.org/officeDocument/2006/relationships/slideLayout" Target="../slideLayouts/slideLayout11.xml"/></Relationships>
</file>

<file path=ppt/slides/_rels/slide146.xml.rels><?xml version="1.0" encoding="UTF-8" standalone="yes"?>
<Relationships xmlns="http://schemas.openxmlformats.org/package/2006/relationships"><Relationship Id="rId2" Type="http://schemas.openxmlformats.org/officeDocument/2006/relationships/hyperlink" Target="https://www.youtube.com/watch?v=tbKbq2IytC4" TargetMode="External"/><Relationship Id="rId1" Type="http://schemas.openxmlformats.org/officeDocument/2006/relationships/slideLayout" Target="../slideLayouts/slideLayout11.xml"/></Relationships>
</file>

<file path=ppt/slides/_rels/slide14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5.xml"/><Relationship Id="rId1" Type="http://schemas.openxmlformats.org/officeDocument/2006/relationships/slideLayout" Target="../slideLayouts/slideLayout11.xml"/></Relationships>
</file>

<file path=ppt/slides/_rels/slide14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6.xml"/><Relationship Id="rId1" Type="http://schemas.openxmlformats.org/officeDocument/2006/relationships/slideLayout" Target="../slideLayouts/slideLayout11.xml"/></Relationships>
</file>

<file path=ppt/slides/_rels/slide14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7.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tbKbq2IytC4" TargetMode="Externa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cid:image001.png@01D2EC1A.B92FFB40"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2.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3.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4.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5.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hyperlink" Target="https://rethinkingclinicaltrials.org/chapters/design/experimental-designs-randomization-schemes-top/designing-to-avoid-identification-bias/" TargetMode="External"/><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9.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1.xml"/><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3.xml"/><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7.xml"/><Relationship Id="rId1" Type="http://schemas.openxmlformats.org/officeDocument/2006/relationships/slideLayout" Target="../slideLayouts/slideLayout2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2213079"/>
            <a:ext cx="7772400" cy="867410"/>
          </a:xfrm>
        </p:spPr>
        <p:txBody>
          <a:bodyPr>
            <a:noAutofit/>
          </a:bodyPr>
          <a:lstStyle/>
          <a:p>
            <a:r>
              <a:rPr lang="en-US" sz="3500" dirty="0"/>
              <a:t>The Sustained Patient-centered Alcohol-Related Care (SPARC) Trial: </a:t>
            </a:r>
            <a:br>
              <a:rPr lang="en-US" sz="3500" dirty="0"/>
            </a:br>
            <a:r>
              <a:rPr lang="en-US" sz="3500" dirty="0"/>
              <a:t>A cluster-randomized implementation trial in primary care</a:t>
            </a:r>
          </a:p>
        </p:txBody>
      </p:sp>
      <p:sp>
        <p:nvSpPr>
          <p:cNvPr id="7" name="Subtitle 6"/>
          <p:cNvSpPr>
            <a:spLocks noGrp="1"/>
          </p:cNvSpPr>
          <p:nvPr>
            <p:ph type="subTitle" idx="1"/>
          </p:nvPr>
        </p:nvSpPr>
        <p:spPr>
          <a:xfrm>
            <a:off x="685799" y="3741566"/>
            <a:ext cx="8060167" cy="2575414"/>
          </a:xfrm>
        </p:spPr>
        <p:txBody>
          <a:bodyPr>
            <a:normAutofit/>
          </a:bodyPr>
          <a:lstStyle/>
          <a:p>
            <a:r>
              <a:rPr lang="en-US" dirty="0">
                <a:solidFill>
                  <a:schemeClr val="tx1"/>
                </a:solidFill>
              </a:rPr>
              <a:t>Katharine A. Bradley, MD, MPH</a:t>
            </a:r>
          </a:p>
          <a:p>
            <a:r>
              <a:rPr lang="en-US" dirty="0">
                <a:solidFill>
                  <a:schemeClr val="tx1"/>
                </a:solidFill>
              </a:rPr>
              <a:t>Amy K. Lee, MPH</a:t>
            </a:r>
          </a:p>
          <a:p>
            <a:r>
              <a:rPr lang="en-US" dirty="0">
                <a:solidFill>
                  <a:schemeClr val="tx1"/>
                </a:solidFill>
              </a:rPr>
              <a:t>Emily C. Williams, PhD, MPH</a:t>
            </a:r>
          </a:p>
          <a:p>
            <a:r>
              <a:rPr lang="en-US" sz="2200" dirty="0"/>
              <a:t>AHSR 2019</a:t>
            </a:r>
          </a:p>
          <a:p>
            <a:r>
              <a:rPr lang="en-US" sz="2200" dirty="0"/>
              <a:t>Park City Utah, October 17, 2019</a:t>
            </a:r>
          </a:p>
        </p:txBody>
      </p:sp>
    </p:spTree>
    <p:extLst>
      <p:ext uri="{BB962C8B-B14F-4D97-AF65-F5344CB8AC3E}">
        <p14:creationId xmlns:p14="http://schemas.microsoft.com/office/powerpoint/2010/main" val="734464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HServiceArea_3">
            <a:extLst>
              <a:ext uri="{FF2B5EF4-FFF2-40B4-BE49-F238E27FC236}">
                <a16:creationId xmlns:a16="http://schemas.microsoft.com/office/drawing/2014/main" id="{EFE7249E-B66A-40FE-B4FE-EDBC4129A3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066" t="15585" r="11407" b="18178"/>
          <a:stretch>
            <a:fillRect/>
          </a:stretch>
        </p:blipFill>
        <p:spPr bwMode="auto">
          <a:xfrm>
            <a:off x="1188720" y="1353310"/>
            <a:ext cx="6766560" cy="4465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0CD4CAE1-625A-4961-AB6C-1FA0C32BB0ED}"/>
              </a:ext>
            </a:extLst>
          </p:cNvPr>
          <p:cNvSpPr txBox="1">
            <a:spLocks/>
          </p:cNvSpPr>
          <p:nvPr/>
        </p:nvSpPr>
        <p:spPr>
          <a:xfrm>
            <a:off x="230295" y="443496"/>
            <a:ext cx="7731450" cy="797272"/>
          </a:xfrm>
          <a:prstGeom prst="rect">
            <a:avLst/>
          </a:prstGeom>
        </p:spPr>
        <p:txBody>
          <a:bodyPr>
            <a:normAutofit/>
          </a:bodyPr>
          <a:lstStyle>
            <a:lvl1pPr algn="l" defTabSz="432465" rtl="0" eaLnBrk="1" latinLnBrk="0" hangingPunct="1">
              <a:lnSpc>
                <a:spcPct val="80000"/>
              </a:lnSpc>
              <a:spcBef>
                <a:spcPct val="0"/>
              </a:spcBef>
              <a:buNone/>
              <a:defRPr sz="3600" b="0" kern="1200">
                <a:solidFill>
                  <a:schemeClr val="accent4">
                    <a:lumMod val="75000"/>
                  </a:schemeClr>
                </a:solidFill>
                <a:latin typeface="Palatino Linotype" panose="02040502050505030304" pitchFamily="18" charset="0"/>
                <a:ea typeface="+mj-ea"/>
                <a:cs typeface="+mj-cs"/>
              </a:defRPr>
            </a:lvl1pPr>
          </a:lstStyle>
          <a:p>
            <a:r>
              <a:rPr lang="en-US" dirty="0"/>
              <a:t>SPARC Trial: Setting</a:t>
            </a:r>
          </a:p>
        </p:txBody>
      </p:sp>
    </p:spTree>
    <p:extLst>
      <p:ext uri="{BB962C8B-B14F-4D97-AF65-F5344CB8AC3E}">
        <p14:creationId xmlns:p14="http://schemas.microsoft.com/office/powerpoint/2010/main" val="142652081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sz="half" idx="1"/>
          </p:nvPr>
        </p:nvSpPr>
        <p:spPr>
          <a:xfrm>
            <a:off x="415131" y="1478451"/>
            <a:ext cx="8305800" cy="5376985"/>
          </a:xfrm>
        </p:spPr>
        <p:txBody>
          <a:bodyPr>
            <a:normAutofit/>
          </a:bodyPr>
          <a:lstStyle/>
          <a:p>
            <a:pPr marL="0" indent="0">
              <a:lnSpc>
                <a:spcPct val="80000"/>
              </a:lnSpc>
              <a:spcAft>
                <a:spcPts val="1200"/>
              </a:spcAft>
              <a:buNone/>
              <a:defRPr/>
            </a:pPr>
            <a:r>
              <a:rPr lang="en-US" sz="2400" b="1" u="sng" dirty="0">
                <a:solidFill>
                  <a:srgbClr val="002060"/>
                </a:solidFill>
              </a:rPr>
              <a:t>The survey included:</a:t>
            </a:r>
          </a:p>
          <a:p>
            <a:pPr>
              <a:lnSpc>
                <a:spcPct val="80000"/>
              </a:lnSpc>
              <a:spcAft>
                <a:spcPts val="1200"/>
              </a:spcAft>
              <a:defRPr/>
            </a:pPr>
            <a:r>
              <a:rPr lang="en-US" sz="2400" dirty="0">
                <a:solidFill>
                  <a:srgbClr val="002060"/>
                </a:solidFill>
              </a:rPr>
              <a:t>Two questions assessing alcohol consumption:</a:t>
            </a:r>
          </a:p>
          <a:p>
            <a:pPr marL="276225" lvl="1" indent="-276225">
              <a:lnSpc>
                <a:spcPct val="80000"/>
              </a:lnSpc>
              <a:spcAft>
                <a:spcPts val="1200"/>
              </a:spcAft>
              <a:defRPr/>
            </a:pPr>
            <a:r>
              <a:rPr lang="en-US" sz="2400" u="sng" dirty="0">
                <a:solidFill>
                  <a:srgbClr val="002060"/>
                </a:solidFill>
              </a:rPr>
              <a:t>Past-year frequency of alcohol use</a:t>
            </a:r>
            <a:r>
              <a:rPr lang="en-US" sz="2400" dirty="0">
                <a:solidFill>
                  <a:srgbClr val="002060"/>
                </a:solidFill>
              </a:rPr>
              <a:t>: “How often did you have a drink containing alcohol?”</a:t>
            </a:r>
          </a:p>
          <a:p>
            <a:pPr marL="276225" lvl="1" indent="-276225">
              <a:lnSpc>
                <a:spcPct val="80000"/>
              </a:lnSpc>
              <a:spcAft>
                <a:spcPts val="1200"/>
              </a:spcAft>
              <a:defRPr/>
            </a:pPr>
            <a:r>
              <a:rPr lang="en-US" sz="2400" u="sng" dirty="0">
                <a:solidFill>
                  <a:srgbClr val="002060"/>
                </a:solidFill>
              </a:rPr>
              <a:t>Past-year frequency of heavy episodic drinking (HED)</a:t>
            </a:r>
            <a:r>
              <a:rPr lang="en-US" sz="2400" dirty="0">
                <a:solidFill>
                  <a:srgbClr val="002060"/>
                </a:solidFill>
              </a:rPr>
              <a:t>: “How often did you have 5 or more drinks on one occasion?”</a:t>
            </a:r>
            <a:endParaRPr lang="en-US" sz="2400" dirty="0">
              <a:solidFill>
                <a:srgbClr val="002060"/>
              </a:solidFill>
              <a:highlight>
                <a:srgbClr val="FFFF00"/>
              </a:highlight>
            </a:endParaRPr>
          </a:p>
          <a:p>
            <a:pPr>
              <a:lnSpc>
                <a:spcPct val="80000"/>
              </a:lnSpc>
              <a:spcAft>
                <a:spcPts val="1200"/>
              </a:spcAft>
              <a:defRPr/>
            </a:pPr>
            <a:r>
              <a:rPr lang="en-US" sz="2400" dirty="0">
                <a:solidFill>
                  <a:srgbClr val="002060"/>
                </a:solidFill>
              </a:rPr>
              <a:t>One question </a:t>
            </a:r>
            <a:r>
              <a:rPr lang="en-US" sz="2400" u="sng" dirty="0">
                <a:solidFill>
                  <a:srgbClr val="002060"/>
                </a:solidFill>
              </a:rPr>
              <a:t>assessing BI</a:t>
            </a:r>
            <a:r>
              <a:rPr lang="en-US" sz="2400" dirty="0">
                <a:solidFill>
                  <a:srgbClr val="002060"/>
                </a:solidFill>
              </a:rPr>
              <a:t>, asked only among patients reporting any HED:</a:t>
            </a:r>
          </a:p>
          <a:p>
            <a:pPr marL="276225" lvl="1" indent="-276225">
              <a:lnSpc>
                <a:spcPct val="80000"/>
              </a:lnSpc>
              <a:spcAft>
                <a:spcPts val="1200"/>
              </a:spcAft>
              <a:defRPr/>
            </a:pPr>
            <a:r>
              <a:rPr lang="en-US" sz="2400" dirty="0">
                <a:solidFill>
                  <a:srgbClr val="002060"/>
                </a:solidFill>
              </a:rPr>
              <a:t>“Has this provider or other health care provider advised you about drinking (to drink less or not to drink at all)?”</a:t>
            </a:r>
          </a:p>
        </p:txBody>
      </p:sp>
      <p:sp>
        <p:nvSpPr>
          <p:cNvPr id="4" name="TextBox 3">
            <a:extLst>
              <a:ext uri="{FF2B5EF4-FFF2-40B4-BE49-F238E27FC236}">
                <a16:creationId xmlns:a16="http://schemas.microsoft.com/office/drawing/2014/main" id="{42199998-D3C8-4A74-9A2C-7FBD059488C1}"/>
              </a:ext>
            </a:extLst>
          </p:cNvPr>
          <p:cNvSpPr txBox="1"/>
          <p:nvPr/>
        </p:nvSpPr>
        <p:spPr>
          <a:xfrm>
            <a:off x="890267" y="6385169"/>
            <a:ext cx="7839808" cy="276999"/>
          </a:xfrm>
          <a:prstGeom prst="rect">
            <a:avLst/>
          </a:prstGeom>
          <a:noFill/>
        </p:spPr>
        <p:txBody>
          <a:bodyPr wrap="square" rtlCol="0">
            <a:spAutoFit/>
          </a:bodyPr>
          <a:lstStyle/>
          <a:p>
            <a:pPr algn="r"/>
            <a:r>
              <a:rPr lang="en-US" sz="1200" dirty="0">
                <a:solidFill>
                  <a:srgbClr val="002060"/>
                </a:solidFill>
              </a:rPr>
              <a:t>Burman et al., </a:t>
            </a:r>
            <a:r>
              <a:rPr lang="en-US" sz="1200" i="1" dirty="0">
                <a:solidFill>
                  <a:srgbClr val="002060"/>
                </a:solidFill>
              </a:rPr>
              <a:t>J Stud Alcohol</a:t>
            </a:r>
            <a:r>
              <a:rPr lang="en-US" sz="1200" dirty="0">
                <a:solidFill>
                  <a:srgbClr val="002060"/>
                </a:solidFill>
              </a:rPr>
              <a:t>, 2004</a:t>
            </a:r>
          </a:p>
        </p:txBody>
      </p:sp>
      <p:sp>
        <p:nvSpPr>
          <p:cNvPr id="5" name="Title 2">
            <a:extLst>
              <a:ext uri="{FF2B5EF4-FFF2-40B4-BE49-F238E27FC236}">
                <a16:creationId xmlns:a16="http://schemas.microsoft.com/office/drawing/2014/main" id="{AD32EF4B-DB21-4B59-8754-7B6E478176DF}"/>
              </a:ext>
            </a:extLst>
          </p:cNvPr>
          <p:cNvSpPr>
            <a:spLocks noGrp="1"/>
          </p:cNvSpPr>
          <p:nvPr>
            <p:ph type="title"/>
          </p:nvPr>
        </p:nvSpPr>
        <p:spPr>
          <a:xfrm>
            <a:off x="230295" y="157758"/>
            <a:ext cx="7731450" cy="797272"/>
          </a:xfrm>
        </p:spPr>
        <p:txBody>
          <a:bodyPr>
            <a:normAutofit/>
          </a:bodyPr>
          <a:lstStyle/>
          <a:p>
            <a:r>
              <a:rPr lang="en-US" dirty="0"/>
              <a:t>Methods: Survey Alcohol Measures</a:t>
            </a:r>
          </a:p>
        </p:txBody>
      </p:sp>
    </p:spTree>
    <p:extLst>
      <p:ext uri="{BB962C8B-B14F-4D97-AF65-F5344CB8AC3E}">
        <p14:creationId xmlns:p14="http://schemas.microsoft.com/office/powerpoint/2010/main" val="349041115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D679CA-7413-40FA-8010-AD594950FFC9}"/>
              </a:ext>
            </a:extLst>
          </p:cNvPr>
          <p:cNvPicPr>
            <a:picLocks noChangeAspect="1"/>
          </p:cNvPicPr>
          <p:nvPr/>
        </p:nvPicPr>
        <p:blipFill>
          <a:blip r:embed="rId3"/>
          <a:stretch>
            <a:fillRect/>
          </a:stretch>
        </p:blipFill>
        <p:spPr>
          <a:xfrm>
            <a:off x="136663" y="1488480"/>
            <a:ext cx="9010386" cy="4564628"/>
          </a:xfrm>
          <a:prstGeom prst="rect">
            <a:avLst/>
          </a:prstGeom>
        </p:spPr>
      </p:pic>
      <p:sp>
        <p:nvSpPr>
          <p:cNvPr id="6" name="TextBox 5">
            <a:extLst>
              <a:ext uri="{FF2B5EF4-FFF2-40B4-BE49-F238E27FC236}">
                <a16:creationId xmlns:a16="http://schemas.microsoft.com/office/drawing/2014/main" id="{3FEED0CD-1B5C-4D18-B4AD-B4064D4FB65C}"/>
              </a:ext>
            </a:extLst>
          </p:cNvPr>
          <p:cNvSpPr txBox="1"/>
          <p:nvPr/>
        </p:nvSpPr>
        <p:spPr>
          <a:xfrm>
            <a:off x="6019800" y="792700"/>
            <a:ext cx="1905000" cy="830997"/>
          </a:xfrm>
          <a:prstGeom prst="rect">
            <a:avLst/>
          </a:prstGeom>
          <a:noFill/>
        </p:spPr>
        <p:txBody>
          <a:bodyPr wrap="square" rtlCol="0">
            <a:spAutoFit/>
          </a:bodyPr>
          <a:lstStyle/>
          <a:p>
            <a:pPr algn="ctr"/>
            <a:r>
              <a:rPr lang="en-US" sz="1600" b="1" dirty="0">
                <a:solidFill>
                  <a:srgbClr val="FF0000"/>
                </a:solidFill>
              </a:rPr>
              <a:t>Washington Health Alliance Survey 8/2017-11/2017</a:t>
            </a:r>
          </a:p>
        </p:txBody>
      </p:sp>
      <p:grpSp>
        <p:nvGrpSpPr>
          <p:cNvPr id="3" name="Group 2">
            <a:extLst>
              <a:ext uri="{FF2B5EF4-FFF2-40B4-BE49-F238E27FC236}">
                <a16:creationId xmlns:a16="http://schemas.microsoft.com/office/drawing/2014/main" id="{24EECFEC-3816-4976-96D3-C0F255E3B30F}"/>
              </a:ext>
            </a:extLst>
          </p:cNvPr>
          <p:cNvGrpSpPr/>
          <p:nvPr/>
        </p:nvGrpSpPr>
        <p:grpSpPr>
          <a:xfrm>
            <a:off x="6629400" y="1623697"/>
            <a:ext cx="685800" cy="2872102"/>
            <a:chOff x="6629400" y="1623697"/>
            <a:chExt cx="685800" cy="2872102"/>
          </a:xfrm>
        </p:grpSpPr>
        <p:sp>
          <p:nvSpPr>
            <p:cNvPr id="5" name="Rectangle 4">
              <a:extLst>
                <a:ext uri="{FF2B5EF4-FFF2-40B4-BE49-F238E27FC236}">
                  <a16:creationId xmlns:a16="http://schemas.microsoft.com/office/drawing/2014/main" id="{1D12C19D-1A65-4403-8616-F08C1F85138D}"/>
                </a:ext>
              </a:extLst>
            </p:cNvPr>
            <p:cNvSpPr/>
            <p:nvPr/>
          </p:nvSpPr>
          <p:spPr>
            <a:xfrm>
              <a:off x="6629400" y="2281586"/>
              <a:ext cx="685800" cy="22142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Down 1">
              <a:extLst>
                <a:ext uri="{FF2B5EF4-FFF2-40B4-BE49-F238E27FC236}">
                  <a16:creationId xmlns:a16="http://schemas.microsoft.com/office/drawing/2014/main" id="{DCCF2FAC-2EDF-40FA-B62C-F8B8C8B461DF}"/>
                </a:ext>
              </a:extLst>
            </p:cNvPr>
            <p:cNvSpPr/>
            <p:nvPr/>
          </p:nvSpPr>
          <p:spPr>
            <a:xfrm>
              <a:off x="6819900" y="1623697"/>
              <a:ext cx="304800" cy="65788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2">
            <a:extLst>
              <a:ext uri="{FF2B5EF4-FFF2-40B4-BE49-F238E27FC236}">
                <a16:creationId xmlns:a16="http://schemas.microsoft.com/office/drawing/2014/main" id="{E9F77F43-8F93-4CDD-9D1B-CB2637D9BFD1}"/>
              </a:ext>
            </a:extLst>
          </p:cNvPr>
          <p:cNvSpPr>
            <a:spLocks noGrp="1"/>
          </p:cNvSpPr>
          <p:nvPr>
            <p:ph type="title"/>
          </p:nvPr>
        </p:nvSpPr>
        <p:spPr>
          <a:xfrm>
            <a:off x="230295" y="157758"/>
            <a:ext cx="7731450" cy="797272"/>
          </a:xfrm>
        </p:spPr>
        <p:txBody>
          <a:bodyPr>
            <a:normAutofit/>
          </a:bodyPr>
          <a:lstStyle/>
          <a:p>
            <a:r>
              <a:rPr lang="en-US" dirty="0"/>
              <a:t>Methods: Timeline of Survey</a:t>
            </a:r>
          </a:p>
        </p:txBody>
      </p:sp>
    </p:spTree>
    <p:extLst>
      <p:ext uri="{BB962C8B-B14F-4D97-AF65-F5344CB8AC3E}">
        <p14:creationId xmlns:p14="http://schemas.microsoft.com/office/powerpoint/2010/main" val="72445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D679CA-7413-40FA-8010-AD594950FFC9}"/>
              </a:ext>
            </a:extLst>
          </p:cNvPr>
          <p:cNvPicPr>
            <a:picLocks noChangeAspect="1"/>
          </p:cNvPicPr>
          <p:nvPr/>
        </p:nvPicPr>
        <p:blipFill>
          <a:blip r:embed="rId3"/>
          <a:stretch>
            <a:fillRect/>
          </a:stretch>
        </p:blipFill>
        <p:spPr>
          <a:xfrm>
            <a:off x="133614" y="2057400"/>
            <a:ext cx="9010386" cy="4564628"/>
          </a:xfrm>
          <a:prstGeom prst="rect">
            <a:avLst/>
          </a:prstGeom>
        </p:spPr>
      </p:pic>
      <p:sp>
        <p:nvSpPr>
          <p:cNvPr id="5" name="Rectangle 4">
            <a:extLst>
              <a:ext uri="{FF2B5EF4-FFF2-40B4-BE49-F238E27FC236}">
                <a16:creationId xmlns:a16="http://schemas.microsoft.com/office/drawing/2014/main" id="{1D12C19D-1A65-4403-8616-F08C1F85138D}"/>
              </a:ext>
            </a:extLst>
          </p:cNvPr>
          <p:cNvSpPr/>
          <p:nvPr/>
        </p:nvSpPr>
        <p:spPr>
          <a:xfrm>
            <a:off x="6626351" y="2850506"/>
            <a:ext cx="685800" cy="22142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1F39A21-3333-4E4B-8884-1BF220E75ED7}"/>
              </a:ext>
            </a:extLst>
          </p:cNvPr>
          <p:cNvSpPr txBox="1"/>
          <p:nvPr/>
        </p:nvSpPr>
        <p:spPr>
          <a:xfrm>
            <a:off x="228601" y="1070437"/>
            <a:ext cx="8504634" cy="954107"/>
          </a:xfrm>
          <a:prstGeom prst="rect">
            <a:avLst/>
          </a:prstGeom>
          <a:noFill/>
        </p:spPr>
        <p:txBody>
          <a:bodyPr wrap="square" rtlCol="0">
            <a:spAutoFit/>
          </a:bodyPr>
          <a:lstStyle/>
          <a:p>
            <a:r>
              <a:rPr lang="en-US" sz="2800" dirty="0">
                <a:solidFill>
                  <a:srgbClr val="002060"/>
                </a:solidFill>
              </a:rPr>
              <a:t>Sites categorized into 3 Implementation Phases based on SPARC Phase at the time of survey:  </a:t>
            </a:r>
          </a:p>
        </p:txBody>
      </p:sp>
      <p:grpSp>
        <p:nvGrpSpPr>
          <p:cNvPr id="18" name="Group 17">
            <a:extLst>
              <a:ext uri="{FF2B5EF4-FFF2-40B4-BE49-F238E27FC236}">
                <a16:creationId xmlns:a16="http://schemas.microsoft.com/office/drawing/2014/main" id="{D44823E4-800C-41C4-90CB-4F47CB62A534}"/>
              </a:ext>
            </a:extLst>
          </p:cNvPr>
          <p:cNvGrpSpPr/>
          <p:nvPr/>
        </p:nvGrpSpPr>
        <p:grpSpPr>
          <a:xfrm>
            <a:off x="2667000" y="3282000"/>
            <a:ext cx="3939857" cy="744963"/>
            <a:chOff x="2667000" y="3282000"/>
            <a:chExt cx="3939857" cy="744963"/>
          </a:xfrm>
        </p:grpSpPr>
        <p:sp>
          <p:nvSpPr>
            <p:cNvPr id="11" name="TextBox 10">
              <a:extLst>
                <a:ext uri="{FF2B5EF4-FFF2-40B4-BE49-F238E27FC236}">
                  <a16:creationId xmlns:a16="http://schemas.microsoft.com/office/drawing/2014/main" id="{B16D02F6-A6C0-4ABE-9268-DB572BD63339}"/>
                </a:ext>
              </a:extLst>
            </p:cNvPr>
            <p:cNvSpPr txBox="1"/>
            <p:nvPr/>
          </p:nvSpPr>
          <p:spPr>
            <a:xfrm>
              <a:off x="2667000" y="3282000"/>
              <a:ext cx="3575301" cy="584775"/>
            </a:xfrm>
            <a:prstGeom prst="rect">
              <a:avLst/>
            </a:prstGeom>
            <a:solidFill>
              <a:schemeClr val="tx2">
                <a:lumMod val="40000"/>
                <a:lumOff val="60000"/>
              </a:schemeClr>
            </a:solidFill>
            <a:ln w="41275">
              <a:solidFill>
                <a:srgbClr val="FF0000"/>
              </a:solidFill>
            </a:ln>
          </p:spPr>
          <p:txBody>
            <a:bodyPr wrap="square" rtlCol="0">
              <a:spAutoFit/>
            </a:bodyPr>
            <a:lstStyle/>
            <a:p>
              <a:pPr algn="ctr"/>
              <a:r>
                <a:rPr lang="en-US" sz="1600" b="1" u="sng" dirty="0">
                  <a:solidFill>
                    <a:srgbClr val="002060"/>
                  </a:solidFill>
                </a:rPr>
                <a:t>Sustainment: </a:t>
              </a:r>
              <a:r>
                <a:rPr lang="en-US" sz="1600" dirty="0">
                  <a:solidFill>
                    <a:srgbClr val="002060"/>
                  </a:solidFill>
                </a:rPr>
                <a:t>surveyed after implementation (n=13)</a:t>
              </a:r>
            </a:p>
          </p:txBody>
        </p:sp>
        <p:sp>
          <p:nvSpPr>
            <p:cNvPr id="15" name="Left Brace 14">
              <a:extLst>
                <a:ext uri="{FF2B5EF4-FFF2-40B4-BE49-F238E27FC236}">
                  <a16:creationId xmlns:a16="http://schemas.microsoft.com/office/drawing/2014/main" id="{7DA76D5F-3BEE-411C-8B60-24EACCB3E946}"/>
                </a:ext>
              </a:extLst>
            </p:cNvPr>
            <p:cNvSpPr/>
            <p:nvPr/>
          </p:nvSpPr>
          <p:spPr>
            <a:xfrm>
              <a:off x="6299013" y="3341163"/>
              <a:ext cx="307844" cy="685800"/>
            </a:xfrm>
            <a:prstGeom prst="leftBrace">
              <a:avLst/>
            </a:prstGeom>
            <a:ln w="349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2060"/>
                </a:solidFill>
              </a:endParaRPr>
            </a:p>
          </p:txBody>
        </p:sp>
      </p:grpSp>
      <p:grpSp>
        <p:nvGrpSpPr>
          <p:cNvPr id="19" name="Group 18">
            <a:extLst>
              <a:ext uri="{FF2B5EF4-FFF2-40B4-BE49-F238E27FC236}">
                <a16:creationId xmlns:a16="http://schemas.microsoft.com/office/drawing/2014/main" id="{CADA559A-9406-4A60-9807-5963EFB5B747}"/>
              </a:ext>
            </a:extLst>
          </p:cNvPr>
          <p:cNvGrpSpPr/>
          <p:nvPr/>
        </p:nvGrpSpPr>
        <p:grpSpPr>
          <a:xfrm>
            <a:off x="2667000" y="3866775"/>
            <a:ext cx="3932781" cy="584775"/>
            <a:chOff x="2667000" y="3866775"/>
            <a:chExt cx="3932781" cy="584775"/>
          </a:xfrm>
        </p:grpSpPr>
        <p:sp>
          <p:nvSpPr>
            <p:cNvPr id="12" name="TextBox 11">
              <a:extLst>
                <a:ext uri="{FF2B5EF4-FFF2-40B4-BE49-F238E27FC236}">
                  <a16:creationId xmlns:a16="http://schemas.microsoft.com/office/drawing/2014/main" id="{8A1F34B8-7825-4512-87F5-1BDEA742E255}"/>
                </a:ext>
              </a:extLst>
            </p:cNvPr>
            <p:cNvSpPr txBox="1"/>
            <p:nvPr/>
          </p:nvSpPr>
          <p:spPr>
            <a:xfrm>
              <a:off x="2667000" y="3866775"/>
              <a:ext cx="3575301" cy="584775"/>
            </a:xfrm>
            <a:prstGeom prst="rect">
              <a:avLst/>
            </a:prstGeom>
            <a:solidFill>
              <a:schemeClr val="tx2">
                <a:lumMod val="40000"/>
                <a:lumOff val="60000"/>
              </a:schemeClr>
            </a:solidFill>
            <a:ln w="41275">
              <a:solidFill>
                <a:srgbClr val="FF0000"/>
              </a:solidFill>
            </a:ln>
          </p:spPr>
          <p:txBody>
            <a:bodyPr wrap="square" rtlCol="0">
              <a:spAutoFit/>
            </a:bodyPr>
            <a:lstStyle/>
            <a:p>
              <a:pPr algn="ctr"/>
              <a:r>
                <a:rPr lang="en-US" sz="1600" b="1" u="sng" dirty="0">
                  <a:solidFill>
                    <a:srgbClr val="002060"/>
                  </a:solidFill>
                </a:rPr>
                <a:t>Active Implementation: </a:t>
              </a:r>
              <a:r>
                <a:rPr lang="en-US" sz="1600" dirty="0">
                  <a:solidFill>
                    <a:srgbClr val="002060"/>
                  </a:solidFill>
                </a:rPr>
                <a:t>surveyed during implementation (n=3)</a:t>
              </a:r>
            </a:p>
          </p:txBody>
        </p:sp>
        <p:sp>
          <p:nvSpPr>
            <p:cNvPr id="16" name="Left Brace 15">
              <a:extLst>
                <a:ext uri="{FF2B5EF4-FFF2-40B4-BE49-F238E27FC236}">
                  <a16:creationId xmlns:a16="http://schemas.microsoft.com/office/drawing/2014/main" id="{D20D99BF-5416-474B-AA2C-1F62AF853A21}"/>
                </a:ext>
              </a:extLst>
            </p:cNvPr>
            <p:cNvSpPr/>
            <p:nvPr/>
          </p:nvSpPr>
          <p:spPr>
            <a:xfrm>
              <a:off x="6291937" y="4026963"/>
              <a:ext cx="307844" cy="355229"/>
            </a:xfrm>
            <a:prstGeom prst="leftBrace">
              <a:avLst/>
            </a:prstGeom>
            <a:ln w="349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2060"/>
                </a:solidFill>
              </a:endParaRPr>
            </a:p>
          </p:txBody>
        </p:sp>
      </p:grpSp>
      <p:grpSp>
        <p:nvGrpSpPr>
          <p:cNvPr id="20" name="Group 19">
            <a:extLst>
              <a:ext uri="{FF2B5EF4-FFF2-40B4-BE49-F238E27FC236}">
                <a16:creationId xmlns:a16="http://schemas.microsoft.com/office/drawing/2014/main" id="{2D93C46D-1A2B-4515-A308-3B6E2D9C10DF}"/>
              </a:ext>
            </a:extLst>
          </p:cNvPr>
          <p:cNvGrpSpPr/>
          <p:nvPr/>
        </p:nvGrpSpPr>
        <p:grpSpPr>
          <a:xfrm>
            <a:off x="2667000" y="4406576"/>
            <a:ext cx="3921248" cy="685800"/>
            <a:chOff x="2667000" y="4406576"/>
            <a:chExt cx="3921248" cy="685800"/>
          </a:xfrm>
        </p:grpSpPr>
        <p:sp>
          <p:nvSpPr>
            <p:cNvPr id="13" name="TextBox 12">
              <a:extLst>
                <a:ext uri="{FF2B5EF4-FFF2-40B4-BE49-F238E27FC236}">
                  <a16:creationId xmlns:a16="http://schemas.microsoft.com/office/drawing/2014/main" id="{EF022134-F891-47E3-9CFA-67DB9AEB0E21}"/>
                </a:ext>
              </a:extLst>
            </p:cNvPr>
            <p:cNvSpPr txBox="1"/>
            <p:nvPr/>
          </p:nvSpPr>
          <p:spPr>
            <a:xfrm>
              <a:off x="2667000" y="4485078"/>
              <a:ext cx="3575301" cy="584775"/>
            </a:xfrm>
            <a:prstGeom prst="rect">
              <a:avLst/>
            </a:prstGeom>
            <a:solidFill>
              <a:schemeClr val="tx2">
                <a:lumMod val="40000"/>
                <a:lumOff val="60000"/>
              </a:schemeClr>
            </a:solidFill>
            <a:ln w="41275">
              <a:solidFill>
                <a:srgbClr val="FF0000"/>
              </a:solidFill>
            </a:ln>
          </p:spPr>
          <p:txBody>
            <a:bodyPr wrap="square" rtlCol="0">
              <a:spAutoFit/>
            </a:bodyPr>
            <a:lstStyle/>
            <a:p>
              <a:pPr algn="ctr"/>
              <a:r>
                <a:rPr lang="en-US" sz="1600" b="1" u="sng" dirty="0">
                  <a:solidFill>
                    <a:srgbClr val="002060"/>
                  </a:solidFill>
                </a:rPr>
                <a:t>Usual Care/Preparation: </a:t>
              </a:r>
              <a:r>
                <a:rPr lang="en-US" sz="1600" dirty="0">
                  <a:solidFill>
                    <a:srgbClr val="002060"/>
                  </a:solidFill>
                </a:rPr>
                <a:t>surveyed before implementation (n=5)</a:t>
              </a:r>
            </a:p>
          </p:txBody>
        </p:sp>
        <p:sp>
          <p:nvSpPr>
            <p:cNvPr id="17" name="Left Brace 16">
              <a:extLst>
                <a:ext uri="{FF2B5EF4-FFF2-40B4-BE49-F238E27FC236}">
                  <a16:creationId xmlns:a16="http://schemas.microsoft.com/office/drawing/2014/main" id="{B146E83D-631E-43AD-A85D-8F27E5CD863C}"/>
                </a:ext>
              </a:extLst>
            </p:cNvPr>
            <p:cNvSpPr/>
            <p:nvPr/>
          </p:nvSpPr>
          <p:spPr>
            <a:xfrm>
              <a:off x="6280404" y="4406576"/>
              <a:ext cx="307844" cy="685800"/>
            </a:xfrm>
            <a:prstGeom prst="leftBrace">
              <a:avLst/>
            </a:prstGeom>
            <a:ln w="349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2060"/>
                </a:solidFill>
              </a:endParaRPr>
            </a:p>
          </p:txBody>
        </p:sp>
      </p:grpSp>
      <p:sp>
        <p:nvSpPr>
          <p:cNvPr id="21" name="Title 2">
            <a:extLst>
              <a:ext uri="{FF2B5EF4-FFF2-40B4-BE49-F238E27FC236}">
                <a16:creationId xmlns:a16="http://schemas.microsoft.com/office/drawing/2014/main" id="{9514D36A-F18F-486C-A2A2-23DDB6FD395D}"/>
              </a:ext>
            </a:extLst>
          </p:cNvPr>
          <p:cNvSpPr>
            <a:spLocks noGrp="1"/>
          </p:cNvSpPr>
          <p:nvPr>
            <p:ph type="title"/>
          </p:nvPr>
        </p:nvSpPr>
        <p:spPr>
          <a:xfrm>
            <a:off x="230295" y="157758"/>
            <a:ext cx="7731450" cy="797272"/>
          </a:xfrm>
        </p:spPr>
        <p:txBody>
          <a:bodyPr>
            <a:normAutofit/>
          </a:bodyPr>
          <a:lstStyle/>
          <a:p>
            <a:r>
              <a:rPr lang="en-US" dirty="0"/>
              <a:t>Measure of Implementation Phase</a:t>
            </a:r>
          </a:p>
        </p:txBody>
      </p:sp>
    </p:spTree>
    <p:extLst>
      <p:ext uri="{BB962C8B-B14F-4D97-AF65-F5344CB8AC3E}">
        <p14:creationId xmlns:p14="http://schemas.microsoft.com/office/powerpoint/2010/main" val="307590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sz="half" idx="1"/>
          </p:nvPr>
        </p:nvSpPr>
        <p:spPr>
          <a:xfrm>
            <a:off x="770708" y="2055223"/>
            <a:ext cx="7191037" cy="5105400"/>
          </a:xfrm>
        </p:spPr>
        <p:txBody>
          <a:bodyPr>
            <a:noAutofit/>
          </a:bodyPr>
          <a:lstStyle/>
          <a:p>
            <a:pPr>
              <a:lnSpc>
                <a:spcPct val="80000"/>
              </a:lnSpc>
              <a:spcAft>
                <a:spcPts val="1200"/>
              </a:spcAft>
              <a:defRPr/>
            </a:pPr>
            <a:r>
              <a:rPr lang="en-US" sz="2400" dirty="0">
                <a:solidFill>
                  <a:srgbClr val="002060"/>
                </a:solidFill>
              </a:rPr>
              <a:t>We examined 2 different outcomes for each group of sites:</a:t>
            </a:r>
          </a:p>
          <a:p>
            <a:pPr lvl="1">
              <a:lnSpc>
                <a:spcPct val="80000"/>
              </a:lnSpc>
              <a:spcAft>
                <a:spcPts val="1200"/>
              </a:spcAft>
              <a:defRPr/>
            </a:pPr>
            <a:r>
              <a:rPr lang="en-US" sz="2400" i="1" dirty="0">
                <a:solidFill>
                  <a:srgbClr val="002060"/>
                </a:solidFill>
              </a:rPr>
              <a:t>Primary</a:t>
            </a:r>
            <a:r>
              <a:rPr lang="en-US" sz="2400" dirty="0">
                <a:solidFill>
                  <a:srgbClr val="002060"/>
                </a:solidFill>
              </a:rPr>
              <a:t>: Proportion reporting BI + any HED among all respondents</a:t>
            </a:r>
          </a:p>
          <a:p>
            <a:pPr lvl="1">
              <a:lnSpc>
                <a:spcPct val="80000"/>
              </a:lnSpc>
              <a:spcAft>
                <a:spcPts val="1200"/>
              </a:spcAft>
              <a:defRPr/>
            </a:pPr>
            <a:r>
              <a:rPr lang="en-US" sz="2400" i="1" dirty="0">
                <a:solidFill>
                  <a:srgbClr val="002060"/>
                </a:solidFill>
              </a:rPr>
              <a:t>Secondary</a:t>
            </a:r>
            <a:r>
              <a:rPr lang="en-US" sz="2400" dirty="0">
                <a:solidFill>
                  <a:srgbClr val="002060"/>
                </a:solidFill>
              </a:rPr>
              <a:t>: Proportion reporting BI among those reporting any HED</a:t>
            </a:r>
          </a:p>
          <a:p>
            <a:pPr marL="457200" lvl="1" indent="0">
              <a:lnSpc>
                <a:spcPct val="80000"/>
              </a:lnSpc>
              <a:buNone/>
              <a:defRPr/>
            </a:pPr>
            <a:endParaRPr lang="en-US" sz="1050" dirty="0">
              <a:solidFill>
                <a:srgbClr val="002060"/>
              </a:solidFill>
            </a:endParaRPr>
          </a:p>
        </p:txBody>
      </p:sp>
      <p:sp>
        <p:nvSpPr>
          <p:cNvPr id="4" name="Title 2">
            <a:extLst>
              <a:ext uri="{FF2B5EF4-FFF2-40B4-BE49-F238E27FC236}">
                <a16:creationId xmlns:a16="http://schemas.microsoft.com/office/drawing/2014/main" id="{1AD5BE5F-0D87-4D29-AC4C-3EA88FC3E1DA}"/>
              </a:ext>
            </a:extLst>
          </p:cNvPr>
          <p:cNvSpPr>
            <a:spLocks noGrp="1"/>
          </p:cNvSpPr>
          <p:nvPr>
            <p:ph type="title"/>
          </p:nvPr>
        </p:nvSpPr>
        <p:spPr>
          <a:xfrm>
            <a:off x="230295" y="157758"/>
            <a:ext cx="7731450" cy="797272"/>
          </a:xfrm>
        </p:spPr>
        <p:txBody>
          <a:bodyPr>
            <a:normAutofit/>
          </a:bodyPr>
          <a:lstStyle/>
          <a:p>
            <a:r>
              <a:rPr lang="en-US" dirty="0"/>
              <a:t>Methods Outcomes</a:t>
            </a:r>
          </a:p>
        </p:txBody>
      </p:sp>
    </p:spTree>
    <p:extLst>
      <p:ext uri="{BB962C8B-B14F-4D97-AF65-F5344CB8AC3E}">
        <p14:creationId xmlns:p14="http://schemas.microsoft.com/office/powerpoint/2010/main" val="11714988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sz="half" idx="1"/>
          </p:nvPr>
        </p:nvSpPr>
        <p:spPr>
          <a:xfrm>
            <a:off x="419100" y="1219200"/>
            <a:ext cx="8305800" cy="5105400"/>
          </a:xfrm>
        </p:spPr>
        <p:txBody>
          <a:bodyPr>
            <a:noAutofit/>
          </a:bodyPr>
          <a:lstStyle/>
          <a:p>
            <a:pPr marL="457200" lvl="1" indent="0">
              <a:lnSpc>
                <a:spcPct val="80000"/>
              </a:lnSpc>
              <a:buNone/>
              <a:defRPr/>
            </a:pPr>
            <a:endParaRPr lang="en-US" sz="2400" dirty="0">
              <a:solidFill>
                <a:srgbClr val="002060"/>
              </a:solidFill>
            </a:endParaRPr>
          </a:p>
          <a:p>
            <a:pPr>
              <a:lnSpc>
                <a:spcPct val="80000"/>
              </a:lnSpc>
              <a:spcAft>
                <a:spcPts val="1200"/>
              </a:spcAft>
              <a:defRPr/>
            </a:pPr>
            <a:r>
              <a:rPr lang="en-US" sz="2400" dirty="0">
                <a:solidFill>
                  <a:srgbClr val="002060"/>
                </a:solidFill>
              </a:rPr>
              <a:t>Basic demographics and alcohol use patterns were described across all sites and for the three groups of sites specifically.</a:t>
            </a:r>
          </a:p>
          <a:p>
            <a:pPr marL="0" indent="0">
              <a:lnSpc>
                <a:spcPct val="80000"/>
              </a:lnSpc>
              <a:spcAft>
                <a:spcPts val="1200"/>
              </a:spcAft>
              <a:buNone/>
              <a:defRPr/>
            </a:pPr>
            <a:endParaRPr lang="en-US" sz="2400" dirty="0">
              <a:solidFill>
                <a:srgbClr val="002060"/>
              </a:solidFill>
            </a:endParaRPr>
          </a:p>
          <a:p>
            <a:pPr>
              <a:lnSpc>
                <a:spcPct val="80000"/>
              </a:lnSpc>
              <a:spcAft>
                <a:spcPts val="1200"/>
              </a:spcAft>
              <a:defRPr/>
            </a:pPr>
            <a:r>
              <a:rPr lang="en-US" sz="2400" dirty="0">
                <a:solidFill>
                  <a:srgbClr val="002060"/>
                </a:solidFill>
              </a:rPr>
              <a:t>Modified Poisson regression models with robust variance estimation were used to:</a:t>
            </a:r>
          </a:p>
          <a:p>
            <a:pPr lvl="1">
              <a:lnSpc>
                <a:spcPct val="80000"/>
              </a:lnSpc>
              <a:spcAft>
                <a:spcPts val="1200"/>
              </a:spcAft>
              <a:defRPr/>
            </a:pPr>
            <a:r>
              <a:rPr lang="en-US" sz="2400" dirty="0">
                <a:solidFill>
                  <a:srgbClr val="002060"/>
                </a:solidFill>
              </a:rPr>
              <a:t>Obtain the prevalence and 95% confidence interval of primary and secondary outcomes across groups of clinics, and</a:t>
            </a:r>
          </a:p>
          <a:p>
            <a:pPr lvl="1">
              <a:lnSpc>
                <a:spcPct val="80000"/>
              </a:lnSpc>
              <a:spcAft>
                <a:spcPts val="1200"/>
              </a:spcAft>
              <a:defRPr/>
            </a:pPr>
            <a:r>
              <a:rPr lang="en-US" sz="2400" dirty="0">
                <a:solidFill>
                  <a:srgbClr val="002060"/>
                </a:solidFill>
              </a:rPr>
              <a:t>Estimate the relative rate of outcomes for sustainment and active implementation relative to both usual care and each other (between group differences)</a:t>
            </a:r>
          </a:p>
          <a:p>
            <a:pPr>
              <a:lnSpc>
                <a:spcPct val="80000"/>
              </a:lnSpc>
              <a:spcAft>
                <a:spcPts val="1200"/>
              </a:spcAft>
              <a:defRPr/>
            </a:pPr>
            <a:endParaRPr lang="en-US" sz="2400" dirty="0">
              <a:solidFill>
                <a:srgbClr val="002060"/>
              </a:solidFill>
            </a:endParaRPr>
          </a:p>
        </p:txBody>
      </p:sp>
      <p:sp>
        <p:nvSpPr>
          <p:cNvPr id="4" name="Title 2">
            <a:extLst>
              <a:ext uri="{FF2B5EF4-FFF2-40B4-BE49-F238E27FC236}">
                <a16:creationId xmlns:a16="http://schemas.microsoft.com/office/drawing/2014/main" id="{945FB8E4-840A-48D4-BCD0-9F578AD708BB}"/>
              </a:ext>
            </a:extLst>
          </p:cNvPr>
          <p:cNvSpPr>
            <a:spLocks noGrp="1"/>
          </p:cNvSpPr>
          <p:nvPr>
            <p:ph type="title"/>
          </p:nvPr>
        </p:nvSpPr>
        <p:spPr>
          <a:xfrm>
            <a:off x="230295" y="157758"/>
            <a:ext cx="7731450" cy="797272"/>
          </a:xfrm>
        </p:spPr>
        <p:txBody>
          <a:bodyPr>
            <a:normAutofit/>
          </a:bodyPr>
          <a:lstStyle/>
          <a:p>
            <a:r>
              <a:rPr lang="en-US" dirty="0"/>
              <a:t>Analyses</a:t>
            </a:r>
          </a:p>
        </p:txBody>
      </p:sp>
    </p:spTree>
    <p:extLst>
      <p:ext uri="{BB962C8B-B14F-4D97-AF65-F5344CB8AC3E}">
        <p14:creationId xmlns:p14="http://schemas.microsoft.com/office/powerpoint/2010/main" val="55806683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827B4DAF-238A-41B8-B91D-A9BC2CAA7DE4}"/>
              </a:ext>
            </a:extLst>
          </p:cNvPr>
          <p:cNvSpPr>
            <a:spLocks noGrp="1"/>
          </p:cNvSpPr>
          <p:nvPr>
            <p:ph type="title"/>
          </p:nvPr>
        </p:nvSpPr>
        <p:spPr>
          <a:xfrm>
            <a:off x="230295" y="157758"/>
            <a:ext cx="7731450" cy="797272"/>
          </a:xfrm>
        </p:spPr>
        <p:txBody>
          <a:bodyPr>
            <a:normAutofit/>
          </a:bodyPr>
          <a:lstStyle/>
          <a:p>
            <a:r>
              <a:rPr lang="en-US" dirty="0"/>
              <a:t>Survey Sample</a:t>
            </a:r>
          </a:p>
        </p:txBody>
      </p:sp>
      <p:graphicFrame>
        <p:nvGraphicFramePr>
          <p:cNvPr id="4" name="Table 3">
            <a:extLst>
              <a:ext uri="{FF2B5EF4-FFF2-40B4-BE49-F238E27FC236}">
                <a16:creationId xmlns:a16="http://schemas.microsoft.com/office/drawing/2014/main" id="{12C089B5-D957-45CB-A158-BA15711FE32D}"/>
              </a:ext>
            </a:extLst>
          </p:cNvPr>
          <p:cNvGraphicFramePr>
            <a:graphicFrameLocks noGrp="1"/>
          </p:cNvGraphicFramePr>
          <p:nvPr>
            <p:extLst/>
          </p:nvPr>
        </p:nvGraphicFramePr>
        <p:xfrm>
          <a:off x="202165" y="1089602"/>
          <a:ext cx="8739670" cy="5638800"/>
        </p:xfrm>
        <a:graphic>
          <a:graphicData uri="http://schemas.openxmlformats.org/drawingml/2006/table">
            <a:tbl>
              <a:tblPr firstRow="1" bandRow="1">
                <a:tableStyleId>{2D5ABB26-0587-4C30-8999-92F81FD0307C}</a:tableStyleId>
              </a:tblPr>
              <a:tblGrid>
                <a:gridCol w="2312435">
                  <a:extLst>
                    <a:ext uri="{9D8B030D-6E8A-4147-A177-3AD203B41FA5}">
                      <a16:colId xmlns:a16="http://schemas.microsoft.com/office/drawing/2014/main" val="4196471067"/>
                    </a:ext>
                  </a:extLst>
                </a:gridCol>
                <a:gridCol w="762000">
                  <a:extLst>
                    <a:ext uri="{9D8B030D-6E8A-4147-A177-3AD203B41FA5}">
                      <a16:colId xmlns:a16="http://schemas.microsoft.com/office/drawing/2014/main" val="3548228499"/>
                    </a:ext>
                  </a:extLst>
                </a:gridCol>
                <a:gridCol w="914400">
                  <a:extLst>
                    <a:ext uri="{9D8B030D-6E8A-4147-A177-3AD203B41FA5}">
                      <a16:colId xmlns:a16="http://schemas.microsoft.com/office/drawing/2014/main" val="1103350044"/>
                    </a:ext>
                  </a:extLst>
                </a:gridCol>
                <a:gridCol w="1524000">
                  <a:extLst>
                    <a:ext uri="{9D8B030D-6E8A-4147-A177-3AD203B41FA5}">
                      <a16:colId xmlns:a16="http://schemas.microsoft.com/office/drawing/2014/main" val="1946580019"/>
                    </a:ext>
                  </a:extLst>
                </a:gridCol>
                <a:gridCol w="1524000">
                  <a:extLst>
                    <a:ext uri="{9D8B030D-6E8A-4147-A177-3AD203B41FA5}">
                      <a16:colId xmlns:a16="http://schemas.microsoft.com/office/drawing/2014/main" val="2996109700"/>
                    </a:ext>
                  </a:extLst>
                </a:gridCol>
                <a:gridCol w="1702835">
                  <a:extLst>
                    <a:ext uri="{9D8B030D-6E8A-4147-A177-3AD203B41FA5}">
                      <a16:colId xmlns:a16="http://schemas.microsoft.com/office/drawing/2014/main" val="2576555246"/>
                    </a:ext>
                  </a:extLst>
                </a:gridCol>
              </a:tblGrid>
              <a:tr h="533400">
                <a:tc>
                  <a:txBody>
                    <a:bodyPr/>
                    <a:lstStyle/>
                    <a:p>
                      <a:endParaRPr lang="en-US" sz="1500" dirty="0">
                        <a:solidFill>
                          <a:srgbClr val="0020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1500" b="1" dirty="0">
                          <a:solidFill>
                            <a:srgbClr val="002060"/>
                          </a:solidFill>
                        </a:rPr>
                        <a:t>All Sites </a:t>
                      </a:r>
                    </a:p>
                    <a:p>
                      <a:pPr algn="ctr"/>
                      <a:r>
                        <a:rPr lang="en-US" sz="1500" b="0" dirty="0">
                          <a:solidFill>
                            <a:srgbClr val="002060"/>
                          </a:solidFill>
                        </a:rPr>
                        <a:t>(N=2,629 patients)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600" b="1" dirty="0"/>
                    </a:p>
                  </a:txBody>
                  <a:tcPr anchor="b">
                    <a:lnB w="12700" cap="flat" cmpd="sng" algn="ctr">
                      <a:solidFill>
                        <a:schemeClr val="tx1"/>
                      </a:solidFill>
                      <a:prstDash val="solid"/>
                      <a:round/>
                      <a:headEnd type="none" w="med" len="med"/>
                      <a:tailEnd type="none" w="med" len="med"/>
                    </a:lnB>
                  </a:tcPr>
                </a:tc>
                <a:tc>
                  <a:txBody>
                    <a:bodyPr/>
                    <a:lstStyle/>
                    <a:p>
                      <a:pPr algn="ctr"/>
                      <a:r>
                        <a:rPr lang="en-US" sz="1500" b="1" dirty="0">
                          <a:solidFill>
                            <a:srgbClr val="002060"/>
                          </a:solidFill>
                        </a:rPr>
                        <a:t>Usual Care/ Prep</a:t>
                      </a:r>
                    </a:p>
                    <a:p>
                      <a:pPr algn="ctr"/>
                      <a:r>
                        <a:rPr lang="en-US" sz="1500" b="0" dirty="0">
                          <a:solidFill>
                            <a:srgbClr val="002060"/>
                          </a:solidFill>
                        </a:rPr>
                        <a:t>(N=643 patients)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b="1" dirty="0">
                          <a:solidFill>
                            <a:srgbClr val="002060"/>
                          </a:solidFill>
                        </a:rPr>
                        <a:t>Active Imp.</a:t>
                      </a:r>
                    </a:p>
                    <a:p>
                      <a:pPr algn="ctr"/>
                      <a:r>
                        <a:rPr lang="en-US" sz="1500" b="0" dirty="0">
                          <a:solidFill>
                            <a:srgbClr val="002060"/>
                          </a:solidFill>
                        </a:rPr>
                        <a:t>(N=375 patients)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b="1" dirty="0">
                          <a:solidFill>
                            <a:srgbClr val="002060"/>
                          </a:solidFill>
                        </a:rPr>
                        <a:t>Sustainment </a:t>
                      </a:r>
                      <a:r>
                        <a:rPr lang="en-US" sz="1500" b="0" dirty="0">
                          <a:solidFill>
                            <a:srgbClr val="002060"/>
                          </a:solidFill>
                        </a:rPr>
                        <a:t>(N=1,611 patients)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336050"/>
                  </a:ext>
                </a:extLst>
              </a:tr>
              <a:tr h="0">
                <a:tc>
                  <a:txBody>
                    <a:bodyPr/>
                    <a:lstStyle/>
                    <a:p>
                      <a:endParaRPr lang="en-US" sz="1600" dirty="0">
                        <a:solidFill>
                          <a:srgbClr val="0020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dirty="0">
                          <a:solidFill>
                            <a:srgbClr val="002060"/>
                          </a:solidFill>
                        </a:rPr>
                        <a:t>N</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dirty="0">
                          <a:solidFill>
                            <a:srgbClr val="002060"/>
                          </a:solidFill>
                        </a:rPr>
                        <a:t>%</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dirty="0">
                          <a:solidFill>
                            <a:srgbClr val="002060"/>
                          </a:solidFill>
                        </a:rPr>
                        <a:t>%</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dirty="0">
                          <a:solidFill>
                            <a:srgbClr val="002060"/>
                          </a:solidFill>
                        </a:rPr>
                        <a:t>%</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dirty="0">
                          <a:solidFill>
                            <a:srgbClr val="002060"/>
                          </a:solidFill>
                        </a:rPr>
                        <a:t>%</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1585671"/>
                  </a:ext>
                </a:extLst>
              </a:tr>
              <a:tr h="620007">
                <a:tc>
                  <a:txBody>
                    <a:bodyPr/>
                    <a:lstStyle/>
                    <a:p>
                      <a:r>
                        <a:rPr lang="en-US" sz="1600" b="1" dirty="0">
                          <a:solidFill>
                            <a:srgbClr val="002060"/>
                          </a:solidFill>
                        </a:rPr>
                        <a:t>Gender</a:t>
                      </a:r>
                    </a:p>
                    <a:p>
                      <a:r>
                        <a:rPr lang="en-US" sz="1600" b="0" dirty="0">
                          <a:solidFill>
                            <a:srgbClr val="002060"/>
                          </a:solidFill>
                        </a:rPr>
                        <a:t>   Female</a:t>
                      </a:r>
                    </a:p>
                    <a:p>
                      <a:r>
                        <a:rPr lang="en-US" sz="1600" b="0" dirty="0">
                          <a:solidFill>
                            <a:srgbClr val="002060"/>
                          </a:solidFill>
                        </a:rPr>
                        <a:t>   Male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dirty="0">
                        <a:solidFill>
                          <a:srgbClr val="002060"/>
                        </a:solidFill>
                        <a:highlight>
                          <a:srgbClr val="FFFF00"/>
                        </a:highlight>
                      </a:endParaRPr>
                    </a:p>
                    <a:p>
                      <a:pPr algn="ctr"/>
                      <a:r>
                        <a:rPr lang="en-US" sz="1600" dirty="0">
                          <a:solidFill>
                            <a:srgbClr val="002060"/>
                          </a:solidFill>
                        </a:rPr>
                        <a:t>1,656</a:t>
                      </a:r>
                    </a:p>
                    <a:p>
                      <a:pPr algn="ctr"/>
                      <a:r>
                        <a:rPr lang="en-US" sz="1600" dirty="0">
                          <a:solidFill>
                            <a:srgbClr val="002060"/>
                          </a:solidFill>
                        </a:rPr>
                        <a:t>973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dirty="0">
                        <a:solidFill>
                          <a:srgbClr val="002060"/>
                        </a:solidFill>
                        <a:highlight>
                          <a:srgbClr val="FFFF00"/>
                        </a:highlight>
                      </a:endParaRPr>
                    </a:p>
                    <a:p>
                      <a:pPr algn="ctr"/>
                      <a:r>
                        <a:rPr lang="en-US" sz="1600" dirty="0">
                          <a:solidFill>
                            <a:srgbClr val="002060"/>
                          </a:solidFill>
                        </a:rPr>
                        <a:t>63.0</a:t>
                      </a:r>
                    </a:p>
                    <a:p>
                      <a:pPr algn="ctr"/>
                      <a:r>
                        <a:rPr lang="en-US" sz="1600" dirty="0">
                          <a:solidFill>
                            <a:srgbClr val="002060"/>
                          </a:solidFill>
                        </a:rPr>
                        <a:t>37.0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dirty="0">
                        <a:solidFill>
                          <a:srgbClr val="002060"/>
                        </a:solidFill>
                      </a:endParaRPr>
                    </a:p>
                    <a:p>
                      <a:pPr algn="ctr"/>
                      <a:r>
                        <a:rPr lang="en-US" sz="1600" dirty="0">
                          <a:solidFill>
                            <a:srgbClr val="002060"/>
                          </a:solidFill>
                        </a:rPr>
                        <a:t>61.9</a:t>
                      </a:r>
                    </a:p>
                    <a:p>
                      <a:pPr algn="ctr"/>
                      <a:r>
                        <a:rPr lang="en-US" sz="1600" dirty="0">
                          <a:solidFill>
                            <a:srgbClr val="002060"/>
                          </a:solidFill>
                        </a:rPr>
                        <a:t>38.1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dirty="0">
                        <a:solidFill>
                          <a:srgbClr val="002060"/>
                        </a:solidFill>
                      </a:endParaRPr>
                    </a:p>
                    <a:p>
                      <a:pPr algn="ctr"/>
                      <a:r>
                        <a:rPr lang="en-US" sz="1600" dirty="0">
                          <a:solidFill>
                            <a:srgbClr val="002060"/>
                          </a:solidFill>
                        </a:rPr>
                        <a:t>58.1</a:t>
                      </a:r>
                    </a:p>
                    <a:p>
                      <a:pPr algn="ctr"/>
                      <a:r>
                        <a:rPr lang="en-US" sz="1600" dirty="0">
                          <a:solidFill>
                            <a:srgbClr val="002060"/>
                          </a:solidFill>
                        </a:rPr>
                        <a:t>41.9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dirty="0">
                        <a:solidFill>
                          <a:srgbClr val="002060"/>
                        </a:solidFill>
                      </a:endParaRPr>
                    </a:p>
                    <a:p>
                      <a:pPr algn="ctr"/>
                      <a:r>
                        <a:rPr lang="en-US" sz="1600" dirty="0">
                          <a:solidFill>
                            <a:srgbClr val="002060"/>
                          </a:solidFill>
                        </a:rPr>
                        <a:t>64.6</a:t>
                      </a:r>
                    </a:p>
                    <a:p>
                      <a:pPr algn="ctr"/>
                      <a:r>
                        <a:rPr lang="en-US" sz="1600" dirty="0">
                          <a:solidFill>
                            <a:srgbClr val="002060"/>
                          </a:solidFill>
                        </a:rPr>
                        <a:t>35.4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6012412"/>
                  </a:ext>
                </a:extLst>
              </a:tr>
              <a:tr h="620007">
                <a:tc>
                  <a:txBody>
                    <a:bodyPr/>
                    <a:lstStyle/>
                    <a:p>
                      <a:r>
                        <a:rPr lang="en-US" sz="1600" b="1" dirty="0">
                          <a:solidFill>
                            <a:srgbClr val="002060"/>
                          </a:solidFill>
                        </a:rPr>
                        <a:t>Age Group</a:t>
                      </a:r>
                    </a:p>
                    <a:p>
                      <a:r>
                        <a:rPr lang="en-US" sz="1600" b="0" dirty="0">
                          <a:solidFill>
                            <a:srgbClr val="002060"/>
                          </a:solidFill>
                        </a:rPr>
                        <a:t>   25-34</a:t>
                      </a:r>
                    </a:p>
                    <a:p>
                      <a:r>
                        <a:rPr lang="en-US" sz="1600" b="0" dirty="0">
                          <a:solidFill>
                            <a:srgbClr val="002060"/>
                          </a:solidFill>
                        </a:rPr>
                        <a:t>   35-44</a:t>
                      </a:r>
                    </a:p>
                    <a:p>
                      <a:r>
                        <a:rPr lang="en-US" sz="1600" b="0" dirty="0">
                          <a:solidFill>
                            <a:srgbClr val="002060"/>
                          </a:solidFill>
                        </a:rPr>
                        <a:t>   45-54</a:t>
                      </a:r>
                    </a:p>
                    <a:p>
                      <a:r>
                        <a:rPr lang="en-US" sz="1600" b="0" dirty="0">
                          <a:solidFill>
                            <a:srgbClr val="002060"/>
                          </a:solidFill>
                        </a:rPr>
                        <a:t>   55-64</a:t>
                      </a:r>
                    </a:p>
                    <a:p>
                      <a:r>
                        <a:rPr lang="en-US" sz="1600" b="0" dirty="0">
                          <a:solidFill>
                            <a:srgbClr val="002060"/>
                          </a:solidFill>
                        </a:rPr>
                        <a:t>   56-74</a:t>
                      </a:r>
                    </a:p>
                    <a:p>
                      <a:r>
                        <a:rPr lang="en-US" sz="1600" b="0" dirty="0">
                          <a:solidFill>
                            <a:srgbClr val="002060"/>
                          </a:solidFill>
                        </a:rPr>
                        <a:t>   75+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dirty="0">
                        <a:solidFill>
                          <a:srgbClr val="002060"/>
                        </a:solidFill>
                      </a:endParaRPr>
                    </a:p>
                    <a:p>
                      <a:pPr algn="ctr"/>
                      <a:r>
                        <a:rPr lang="en-US" sz="1600" dirty="0">
                          <a:solidFill>
                            <a:srgbClr val="002060"/>
                          </a:solidFill>
                        </a:rPr>
                        <a:t>159</a:t>
                      </a:r>
                    </a:p>
                    <a:p>
                      <a:pPr algn="ctr"/>
                      <a:r>
                        <a:rPr lang="en-US" sz="1600" dirty="0">
                          <a:solidFill>
                            <a:srgbClr val="002060"/>
                          </a:solidFill>
                        </a:rPr>
                        <a:t>254</a:t>
                      </a:r>
                    </a:p>
                    <a:p>
                      <a:pPr algn="ctr"/>
                      <a:r>
                        <a:rPr lang="en-US" sz="1600" dirty="0">
                          <a:solidFill>
                            <a:srgbClr val="002060"/>
                          </a:solidFill>
                        </a:rPr>
                        <a:t>459</a:t>
                      </a:r>
                    </a:p>
                    <a:p>
                      <a:pPr algn="ctr"/>
                      <a:r>
                        <a:rPr lang="en-US" sz="1600" dirty="0">
                          <a:solidFill>
                            <a:srgbClr val="002060"/>
                          </a:solidFill>
                        </a:rPr>
                        <a:t>1,094</a:t>
                      </a:r>
                    </a:p>
                    <a:p>
                      <a:pPr algn="ctr"/>
                      <a:r>
                        <a:rPr lang="en-US" sz="1600" dirty="0">
                          <a:solidFill>
                            <a:srgbClr val="002060"/>
                          </a:solidFill>
                        </a:rPr>
                        <a:t>509</a:t>
                      </a:r>
                    </a:p>
                    <a:p>
                      <a:pPr algn="ctr"/>
                      <a:r>
                        <a:rPr lang="en-US" sz="1600" dirty="0">
                          <a:solidFill>
                            <a:srgbClr val="002060"/>
                          </a:solidFill>
                        </a:rPr>
                        <a:t>151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dirty="0">
                        <a:solidFill>
                          <a:srgbClr val="002060"/>
                        </a:solidFill>
                      </a:endParaRPr>
                    </a:p>
                    <a:p>
                      <a:pPr algn="ctr"/>
                      <a:r>
                        <a:rPr lang="en-US" sz="1600" dirty="0">
                          <a:solidFill>
                            <a:srgbClr val="002060"/>
                          </a:solidFill>
                        </a:rPr>
                        <a:t>6.1</a:t>
                      </a:r>
                    </a:p>
                    <a:p>
                      <a:pPr algn="ctr"/>
                      <a:r>
                        <a:rPr lang="en-US" sz="1600" dirty="0">
                          <a:solidFill>
                            <a:srgbClr val="002060"/>
                          </a:solidFill>
                        </a:rPr>
                        <a:t>9.7</a:t>
                      </a:r>
                    </a:p>
                    <a:p>
                      <a:pPr algn="ctr"/>
                      <a:r>
                        <a:rPr lang="en-US" sz="1600" dirty="0">
                          <a:solidFill>
                            <a:srgbClr val="002060"/>
                          </a:solidFill>
                        </a:rPr>
                        <a:t>17.5</a:t>
                      </a:r>
                    </a:p>
                    <a:p>
                      <a:pPr algn="ctr"/>
                      <a:r>
                        <a:rPr lang="en-US" sz="1600" dirty="0">
                          <a:solidFill>
                            <a:srgbClr val="002060"/>
                          </a:solidFill>
                        </a:rPr>
                        <a:t>41.7</a:t>
                      </a:r>
                    </a:p>
                    <a:p>
                      <a:pPr algn="ctr"/>
                      <a:r>
                        <a:rPr lang="en-US" sz="1600" dirty="0">
                          <a:solidFill>
                            <a:srgbClr val="002060"/>
                          </a:solidFill>
                        </a:rPr>
                        <a:t>19.4</a:t>
                      </a:r>
                    </a:p>
                    <a:p>
                      <a:pPr algn="ctr"/>
                      <a:r>
                        <a:rPr lang="en-US" sz="1600" dirty="0">
                          <a:solidFill>
                            <a:srgbClr val="002060"/>
                          </a:solidFill>
                        </a:rPr>
                        <a:t>5.8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dirty="0">
                        <a:solidFill>
                          <a:srgbClr val="002060"/>
                        </a:solidFill>
                      </a:endParaRPr>
                    </a:p>
                    <a:p>
                      <a:pPr algn="ctr"/>
                      <a:r>
                        <a:rPr lang="en-US" sz="1600" dirty="0">
                          <a:solidFill>
                            <a:srgbClr val="002060"/>
                          </a:solidFill>
                        </a:rPr>
                        <a:t>5.3</a:t>
                      </a:r>
                    </a:p>
                    <a:p>
                      <a:pPr algn="ctr"/>
                      <a:r>
                        <a:rPr lang="en-US" sz="1600" dirty="0">
                          <a:solidFill>
                            <a:srgbClr val="002060"/>
                          </a:solidFill>
                        </a:rPr>
                        <a:t>8.3</a:t>
                      </a:r>
                    </a:p>
                    <a:p>
                      <a:pPr algn="ctr"/>
                      <a:r>
                        <a:rPr lang="en-US" sz="1600" dirty="0">
                          <a:solidFill>
                            <a:srgbClr val="002060"/>
                          </a:solidFill>
                        </a:rPr>
                        <a:t>17.3</a:t>
                      </a:r>
                    </a:p>
                    <a:p>
                      <a:pPr algn="ctr"/>
                      <a:r>
                        <a:rPr lang="en-US" sz="1600" dirty="0">
                          <a:solidFill>
                            <a:srgbClr val="002060"/>
                          </a:solidFill>
                        </a:rPr>
                        <a:t>40.3</a:t>
                      </a:r>
                    </a:p>
                    <a:p>
                      <a:pPr algn="ctr"/>
                      <a:r>
                        <a:rPr lang="en-US" sz="1600" dirty="0">
                          <a:solidFill>
                            <a:srgbClr val="002060"/>
                          </a:solidFill>
                        </a:rPr>
                        <a:t>22.6</a:t>
                      </a:r>
                    </a:p>
                    <a:p>
                      <a:pPr algn="ctr"/>
                      <a:r>
                        <a:rPr lang="en-US" sz="1600" dirty="0">
                          <a:solidFill>
                            <a:srgbClr val="002060"/>
                          </a:solidFill>
                        </a:rPr>
                        <a:t>6.2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dirty="0">
                        <a:solidFill>
                          <a:srgbClr val="002060"/>
                        </a:solidFill>
                      </a:endParaRPr>
                    </a:p>
                    <a:p>
                      <a:pPr algn="ctr"/>
                      <a:r>
                        <a:rPr lang="en-US" sz="1600" dirty="0">
                          <a:solidFill>
                            <a:srgbClr val="002060"/>
                          </a:solidFill>
                        </a:rPr>
                        <a:t>7.7</a:t>
                      </a:r>
                    </a:p>
                    <a:p>
                      <a:pPr algn="ctr"/>
                      <a:r>
                        <a:rPr lang="en-US" sz="1600" dirty="0">
                          <a:solidFill>
                            <a:srgbClr val="002060"/>
                          </a:solidFill>
                        </a:rPr>
                        <a:t>9.1</a:t>
                      </a:r>
                    </a:p>
                    <a:p>
                      <a:pPr algn="ctr"/>
                      <a:r>
                        <a:rPr lang="en-US" sz="1600" dirty="0">
                          <a:solidFill>
                            <a:srgbClr val="002060"/>
                          </a:solidFill>
                        </a:rPr>
                        <a:t>20.5</a:t>
                      </a:r>
                    </a:p>
                    <a:p>
                      <a:pPr algn="ctr"/>
                      <a:r>
                        <a:rPr lang="en-US" sz="1600" dirty="0">
                          <a:solidFill>
                            <a:srgbClr val="002060"/>
                          </a:solidFill>
                        </a:rPr>
                        <a:t>42.4</a:t>
                      </a:r>
                    </a:p>
                    <a:p>
                      <a:pPr algn="ctr"/>
                      <a:r>
                        <a:rPr lang="en-US" sz="1600" dirty="0">
                          <a:solidFill>
                            <a:srgbClr val="002060"/>
                          </a:solidFill>
                        </a:rPr>
                        <a:t>15.2</a:t>
                      </a:r>
                    </a:p>
                    <a:p>
                      <a:pPr algn="ctr"/>
                      <a:r>
                        <a:rPr lang="en-US" sz="1600" dirty="0">
                          <a:solidFill>
                            <a:srgbClr val="002060"/>
                          </a:solidFill>
                        </a:rPr>
                        <a:t>5.1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dirty="0">
                        <a:solidFill>
                          <a:srgbClr val="002060"/>
                        </a:solidFill>
                      </a:endParaRPr>
                    </a:p>
                    <a:p>
                      <a:pPr algn="ctr"/>
                      <a:r>
                        <a:rPr lang="en-US" sz="1600" dirty="0">
                          <a:solidFill>
                            <a:srgbClr val="002060"/>
                          </a:solidFill>
                        </a:rPr>
                        <a:t>6.0</a:t>
                      </a:r>
                    </a:p>
                    <a:p>
                      <a:pPr algn="ctr"/>
                      <a:r>
                        <a:rPr lang="en-US" sz="1600" dirty="0">
                          <a:solidFill>
                            <a:srgbClr val="002060"/>
                          </a:solidFill>
                        </a:rPr>
                        <a:t>10.4</a:t>
                      </a:r>
                    </a:p>
                    <a:p>
                      <a:pPr algn="ctr"/>
                      <a:r>
                        <a:rPr lang="en-US" sz="1600" dirty="0">
                          <a:solidFill>
                            <a:srgbClr val="002060"/>
                          </a:solidFill>
                        </a:rPr>
                        <a:t>16.8</a:t>
                      </a:r>
                    </a:p>
                    <a:p>
                      <a:pPr algn="ctr"/>
                      <a:r>
                        <a:rPr lang="en-US" sz="1600" dirty="0">
                          <a:solidFill>
                            <a:srgbClr val="002060"/>
                          </a:solidFill>
                        </a:rPr>
                        <a:t>42.0</a:t>
                      </a:r>
                    </a:p>
                    <a:p>
                      <a:pPr algn="ctr"/>
                      <a:r>
                        <a:rPr lang="en-US" sz="1600" dirty="0">
                          <a:solidFill>
                            <a:srgbClr val="002060"/>
                          </a:solidFill>
                        </a:rPr>
                        <a:t>19.1</a:t>
                      </a:r>
                    </a:p>
                    <a:p>
                      <a:pPr algn="ctr"/>
                      <a:r>
                        <a:rPr lang="en-US" sz="1600" dirty="0">
                          <a:solidFill>
                            <a:srgbClr val="002060"/>
                          </a:solidFill>
                        </a:rPr>
                        <a:t>5.7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134381"/>
                  </a:ext>
                </a:extLst>
              </a:tr>
              <a:tr h="620007">
                <a:tc>
                  <a:txBody>
                    <a:bodyPr/>
                    <a:lstStyle/>
                    <a:p>
                      <a:r>
                        <a:rPr lang="en-US" sz="1600" b="1" dirty="0">
                          <a:solidFill>
                            <a:srgbClr val="002060"/>
                          </a:solidFill>
                        </a:rPr>
                        <a:t>Any past-year drinking</a:t>
                      </a:r>
                    </a:p>
                    <a:p>
                      <a:r>
                        <a:rPr lang="en-US" sz="1600" b="1" dirty="0">
                          <a:solidFill>
                            <a:srgbClr val="002060"/>
                          </a:solidFill>
                        </a:rPr>
                        <a:t>   </a:t>
                      </a:r>
                      <a:r>
                        <a:rPr lang="en-US" sz="1600" b="0" dirty="0">
                          <a:solidFill>
                            <a:srgbClr val="002060"/>
                          </a:solidFill>
                        </a:rPr>
                        <a:t>Overall</a:t>
                      </a:r>
                    </a:p>
                    <a:p>
                      <a:r>
                        <a:rPr lang="en-US" sz="1600" b="0" dirty="0">
                          <a:solidFill>
                            <a:srgbClr val="002060"/>
                          </a:solidFill>
                        </a:rPr>
                        <a:t>   Female*</a:t>
                      </a:r>
                    </a:p>
                    <a:p>
                      <a:r>
                        <a:rPr lang="en-US" sz="1600" b="0" dirty="0">
                          <a:solidFill>
                            <a:srgbClr val="002060"/>
                          </a:solidFill>
                        </a:rPr>
                        <a:t>   Male**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dirty="0">
                        <a:solidFill>
                          <a:srgbClr val="002060"/>
                        </a:solidFill>
                      </a:endParaRPr>
                    </a:p>
                    <a:p>
                      <a:pPr algn="ctr"/>
                      <a:r>
                        <a:rPr lang="en-US" sz="1600" dirty="0">
                          <a:solidFill>
                            <a:srgbClr val="002060"/>
                          </a:solidFill>
                        </a:rPr>
                        <a:t>1,753</a:t>
                      </a:r>
                    </a:p>
                    <a:p>
                      <a:pPr algn="ctr"/>
                      <a:r>
                        <a:rPr lang="en-US" sz="1600" dirty="0">
                          <a:solidFill>
                            <a:srgbClr val="002060"/>
                          </a:solidFill>
                        </a:rPr>
                        <a:t>1,071</a:t>
                      </a:r>
                    </a:p>
                    <a:p>
                      <a:pPr algn="ctr"/>
                      <a:r>
                        <a:rPr lang="en-US" sz="1600" dirty="0">
                          <a:solidFill>
                            <a:srgbClr val="002060"/>
                          </a:solidFill>
                        </a:rPr>
                        <a:t>682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dirty="0">
                        <a:solidFill>
                          <a:srgbClr val="002060"/>
                        </a:solidFill>
                      </a:endParaRPr>
                    </a:p>
                    <a:p>
                      <a:pPr algn="ctr"/>
                      <a:r>
                        <a:rPr lang="en-US" sz="1600" dirty="0">
                          <a:solidFill>
                            <a:srgbClr val="002060"/>
                          </a:solidFill>
                        </a:rPr>
                        <a:t>66.7</a:t>
                      </a:r>
                    </a:p>
                    <a:p>
                      <a:pPr algn="ctr"/>
                      <a:r>
                        <a:rPr lang="en-US" sz="1600" dirty="0">
                          <a:solidFill>
                            <a:srgbClr val="002060"/>
                          </a:solidFill>
                        </a:rPr>
                        <a:t>64.7</a:t>
                      </a:r>
                    </a:p>
                    <a:p>
                      <a:pPr algn="ctr"/>
                      <a:r>
                        <a:rPr lang="en-US" sz="1600" dirty="0">
                          <a:solidFill>
                            <a:srgbClr val="002060"/>
                          </a:solidFill>
                        </a:rPr>
                        <a:t>70.1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dirty="0">
                        <a:solidFill>
                          <a:srgbClr val="002060"/>
                        </a:solidFill>
                      </a:endParaRPr>
                    </a:p>
                    <a:p>
                      <a:pPr algn="ctr"/>
                      <a:r>
                        <a:rPr lang="en-US" sz="1600" dirty="0">
                          <a:solidFill>
                            <a:srgbClr val="002060"/>
                          </a:solidFill>
                        </a:rPr>
                        <a:t>65.9</a:t>
                      </a:r>
                    </a:p>
                    <a:p>
                      <a:pPr algn="ctr"/>
                      <a:r>
                        <a:rPr lang="en-US" sz="1600" dirty="0">
                          <a:solidFill>
                            <a:srgbClr val="002060"/>
                          </a:solidFill>
                        </a:rPr>
                        <a:t>65.3</a:t>
                      </a:r>
                    </a:p>
                    <a:p>
                      <a:pPr algn="ctr"/>
                      <a:r>
                        <a:rPr lang="en-US" sz="1600" dirty="0">
                          <a:solidFill>
                            <a:srgbClr val="002060"/>
                          </a:solidFill>
                        </a:rPr>
                        <a:t>66.9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dirty="0">
                        <a:solidFill>
                          <a:srgbClr val="002060"/>
                        </a:solidFill>
                      </a:endParaRPr>
                    </a:p>
                    <a:p>
                      <a:pPr algn="ctr"/>
                      <a:r>
                        <a:rPr lang="en-US" sz="1600" dirty="0">
                          <a:solidFill>
                            <a:srgbClr val="002060"/>
                          </a:solidFill>
                        </a:rPr>
                        <a:t>69.6</a:t>
                      </a:r>
                    </a:p>
                    <a:p>
                      <a:pPr algn="ctr"/>
                      <a:r>
                        <a:rPr lang="en-US" sz="1600" dirty="0">
                          <a:solidFill>
                            <a:srgbClr val="002060"/>
                          </a:solidFill>
                        </a:rPr>
                        <a:t>67.9</a:t>
                      </a:r>
                    </a:p>
                    <a:p>
                      <a:pPr algn="ctr"/>
                      <a:r>
                        <a:rPr lang="en-US" sz="1600" dirty="0">
                          <a:solidFill>
                            <a:srgbClr val="002060"/>
                          </a:solidFill>
                        </a:rPr>
                        <a:t>72.0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dirty="0">
                        <a:solidFill>
                          <a:srgbClr val="002060"/>
                        </a:solidFill>
                      </a:endParaRPr>
                    </a:p>
                    <a:p>
                      <a:pPr algn="ctr"/>
                      <a:r>
                        <a:rPr lang="en-US" sz="1600" dirty="0">
                          <a:solidFill>
                            <a:srgbClr val="002060"/>
                          </a:solidFill>
                        </a:rPr>
                        <a:t>66.3</a:t>
                      </a:r>
                    </a:p>
                    <a:p>
                      <a:pPr algn="ctr"/>
                      <a:r>
                        <a:rPr lang="en-US" sz="1600" dirty="0">
                          <a:solidFill>
                            <a:srgbClr val="002060"/>
                          </a:solidFill>
                        </a:rPr>
                        <a:t>63.8</a:t>
                      </a:r>
                    </a:p>
                    <a:p>
                      <a:pPr algn="ctr"/>
                      <a:r>
                        <a:rPr lang="en-US" sz="1600" dirty="0">
                          <a:solidFill>
                            <a:srgbClr val="002060"/>
                          </a:solidFill>
                        </a:rPr>
                        <a:t>70.9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33612613"/>
                  </a:ext>
                </a:extLst>
              </a:tr>
              <a:tr h="620007">
                <a:tc>
                  <a:txBody>
                    <a:bodyPr/>
                    <a:lstStyle/>
                    <a:p>
                      <a:r>
                        <a:rPr lang="en-US" sz="1600" b="1" dirty="0">
                          <a:solidFill>
                            <a:srgbClr val="002060"/>
                          </a:solidFill>
                        </a:rPr>
                        <a:t>Any past-year HED</a:t>
                      </a:r>
                    </a:p>
                    <a:p>
                      <a:r>
                        <a:rPr lang="en-US" sz="1600" b="1" dirty="0">
                          <a:solidFill>
                            <a:srgbClr val="002060"/>
                          </a:solidFill>
                        </a:rPr>
                        <a:t>   </a:t>
                      </a:r>
                      <a:r>
                        <a:rPr lang="en-US" sz="1600" b="0" dirty="0">
                          <a:solidFill>
                            <a:srgbClr val="002060"/>
                          </a:solidFill>
                        </a:rPr>
                        <a:t>Overall</a:t>
                      </a:r>
                    </a:p>
                    <a:p>
                      <a:r>
                        <a:rPr lang="en-US" sz="1600" b="0" dirty="0">
                          <a:solidFill>
                            <a:srgbClr val="002060"/>
                          </a:solidFill>
                        </a:rPr>
                        <a:t>   In women</a:t>
                      </a:r>
                    </a:p>
                    <a:p>
                      <a:pPr marL="117475" indent="0"/>
                      <a:r>
                        <a:rPr lang="en-US" sz="1600" b="0" dirty="0">
                          <a:solidFill>
                            <a:srgbClr val="002060"/>
                          </a:solidFill>
                        </a:rPr>
                        <a:t>In men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dirty="0">
                        <a:solidFill>
                          <a:srgbClr val="002060"/>
                        </a:solidFill>
                      </a:endParaRPr>
                    </a:p>
                    <a:p>
                      <a:pPr algn="ctr"/>
                      <a:r>
                        <a:rPr lang="en-US" sz="1600" dirty="0">
                          <a:solidFill>
                            <a:srgbClr val="002060"/>
                          </a:solidFill>
                        </a:rPr>
                        <a:t>441</a:t>
                      </a:r>
                    </a:p>
                    <a:p>
                      <a:pPr algn="ctr"/>
                      <a:r>
                        <a:rPr lang="en-US" sz="1600" dirty="0">
                          <a:solidFill>
                            <a:srgbClr val="002060"/>
                          </a:solidFill>
                        </a:rPr>
                        <a:t>193</a:t>
                      </a:r>
                    </a:p>
                    <a:p>
                      <a:pPr algn="ctr"/>
                      <a:r>
                        <a:rPr lang="en-US" sz="1600" dirty="0">
                          <a:solidFill>
                            <a:srgbClr val="002060"/>
                          </a:solidFill>
                        </a:rPr>
                        <a:t>248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dirty="0">
                        <a:solidFill>
                          <a:srgbClr val="002060"/>
                        </a:solidFill>
                      </a:endParaRPr>
                    </a:p>
                    <a:p>
                      <a:pPr algn="ctr"/>
                      <a:r>
                        <a:rPr lang="en-US" sz="1600" dirty="0">
                          <a:solidFill>
                            <a:srgbClr val="002060"/>
                          </a:solidFill>
                        </a:rPr>
                        <a:t>16.8</a:t>
                      </a:r>
                    </a:p>
                    <a:p>
                      <a:pPr algn="ctr"/>
                      <a:r>
                        <a:rPr lang="en-US" sz="1600" dirty="0">
                          <a:solidFill>
                            <a:srgbClr val="002060"/>
                          </a:solidFill>
                        </a:rPr>
                        <a:t>11.7</a:t>
                      </a:r>
                    </a:p>
                    <a:p>
                      <a:pPr algn="ctr"/>
                      <a:r>
                        <a:rPr lang="en-US" sz="1600" dirty="0">
                          <a:solidFill>
                            <a:srgbClr val="002060"/>
                          </a:solidFill>
                        </a:rPr>
                        <a:t>25.5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dirty="0">
                        <a:solidFill>
                          <a:srgbClr val="002060"/>
                        </a:solidFill>
                      </a:endParaRPr>
                    </a:p>
                    <a:p>
                      <a:pPr algn="ctr"/>
                      <a:r>
                        <a:rPr lang="en-US" sz="1600" dirty="0">
                          <a:solidFill>
                            <a:srgbClr val="002060"/>
                          </a:solidFill>
                        </a:rPr>
                        <a:t>14.5</a:t>
                      </a:r>
                    </a:p>
                    <a:p>
                      <a:pPr algn="ctr"/>
                      <a:r>
                        <a:rPr lang="en-US" sz="1600" dirty="0">
                          <a:solidFill>
                            <a:srgbClr val="002060"/>
                          </a:solidFill>
                        </a:rPr>
                        <a:t>8.8</a:t>
                      </a:r>
                    </a:p>
                    <a:p>
                      <a:pPr algn="ctr"/>
                      <a:r>
                        <a:rPr lang="en-US" sz="1600" dirty="0">
                          <a:solidFill>
                            <a:srgbClr val="002060"/>
                          </a:solidFill>
                        </a:rPr>
                        <a:t>23.7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dirty="0">
                        <a:solidFill>
                          <a:srgbClr val="002060"/>
                        </a:solidFill>
                      </a:endParaRPr>
                    </a:p>
                    <a:p>
                      <a:pPr algn="ctr"/>
                      <a:r>
                        <a:rPr lang="en-US" sz="1600" dirty="0">
                          <a:solidFill>
                            <a:srgbClr val="002060"/>
                          </a:solidFill>
                        </a:rPr>
                        <a:t>19.5</a:t>
                      </a:r>
                    </a:p>
                    <a:p>
                      <a:pPr algn="ctr"/>
                      <a:r>
                        <a:rPr lang="en-US" sz="1600" dirty="0">
                          <a:solidFill>
                            <a:srgbClr val="002060"/>
                          </a:solidFill>
                        </a:rPr>
                        <a:t>14.2</a:t>
                      </a:r>
                    </a:p>
                    <a:p>
                      <a:pPr algn="ctr"/>
                      <a:r>
                        <a:rPr lang="en-US" sz="1600" dirty="0">
                          <a:solidFill>
                            <a:srgbClr val="002060"/>
                          </a:solidFill>
                        </a:rPr>
                        <a:t>26.8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dirty="0">
                        <a:solidFill>
                          <a:srgbClr val="002060"/>
                        </a:solidFill>
                      </a:endParaRPr>
                    </a:p>
                    <a:p>
                      <a:pPr algn="ctr"/>
                      <a:r>
                        <a:rPr lang="en-US" sz="1600" dirty="0">
                          <a:solidFill>
                            <a:srgbClr val="002060"/>
                          </a:solidFill>
                        </a:rPr>
                        <a:t>17.1</a:t>
                      </a:r>
                    </a:p>
                    <a:p>
                      <a:pPr algn="ctr"/>
                      <a:r>
                        <a:rPr lang="en-US" sz="1600" dirty="0">
                          <a:solidFill>
                            <a:srgbClr val="002060"/>
                          </a:solidFill>
                        </a:rPr>
                        <a:t>12.2</a:t>
                      </a:r>
                    </a:p>
                    <a:p>
                      <a:pPr algn="ctr"/>
                      <a:r>
                        <a:rPr lang="en-US" sz="1600" dirty="0">
                          <a:solidFill>
                            <a:srgbClr val="002060"/>
                          </a:solidFill>
                        </a:rPr>
                        <a:t>25.9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6938280"/>
                  </a:ext>
                </a:extLst>
              </a:tr>
            </a:tbl>
          </a:graphicData>
        </a:graphic>
      </p:graphicFrame>
      <p:sp>
        <p:nvSpPr>
          <p:cNvPr id="3" name="Rectangle 2">
            <a:extLst>
              <a:ext uri="{FF2B5EF4-FFF2-40B4-BE49-F238E27FC236}">
                <a16:creationId xmlns:a16="http://schemas.microsoft.com/office/drawing/2014/main" id="{57884C94-C66E-4488-8734-CBF300756A6E}"/>
              </a:ext>
            </a:extLst>
          </p:cNvPr>
          <p:cNvSpPr/>
          <p:nvPr/>
        </p:nvSpPr>
        <p:spPr>
          <a:xfrm>
            <a:off x="4191000" y="1089602"/>
            <a:ext cx="4749663" cy="5648402"/>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221351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827B4DAF-238A-41B8-B91D-A9BC2CAA7DE4}"/>
              </a:ext>
            </a:extLst>
          </p:cNvPr>
          <p:cNvSpPr>
            <a:spLocks noGrp="1"/>
          </p:cNvSpPr>
          <p:nvPr>
            <p:ph type="title"/>
          </p:nvPr>
        </p:nvSpPr>
        <p:spPr>
          <a:xfrm>
            <a:off x="230295" y="157758"/>
            <a:ext cx="7731450" cy="797272"/>
          </a:xfrm>
        </p:spPr>
        <p:txBody>
          <a:bodyPr>
            <a:normAutofit/>
          </a:bodyPr>
          <a:lstStyle/>
          <a:p>
            <a:r>
              <a:rPr lang="en-US" dirty="0"/>
              <a:t>Survey Sample</a:t>
            </a:r>
          </a:p>
        </p:txBody>
      </p:sp>
      <p:graphicFrame>
        <p:nvGraphicFramePr>
          <p:cNvPr id="4" name="Table 3">
            <a:extLst>
              <a:ext uri="{FF2B5EF4-FFF2-40B4-BE49-F238E27FC236}">
                <a16:creationId xmlns:a16="http://schemas.microsoft.com/office/drawing/2014/main" id="{12C089B5-D957-45CB-A158-BA15711FE32D}"/>
              </a:ext>
            </a:extLst>
          </p:cNvPr>
          <p:cNvGraphicFramePr>
            <a:graphicFrameLocks noGrp="1"/>
          </p:cNvGraphicFramePr>
          <p:nvPr>
            <p:extLst>
              <p:ext uri="{D42A27DB-BD31-4B8C-83A1-F6EECF244321}">
                <p14:modId xmlns:p14="http://schemas.microsoft.com/office/powerpoint/2010/main" val="1933596141"/>
              </p:ext>
            </p:extLst>
          </p:nvPr>
        </p:nvGraphicFramePr>
        <p:xfrm>
          <a:off x="202165" y="1089602"/>
          <a:ext cx="8739670" cy="5638800"/>
        </p:xfrm>
        <a:graphic>
          <a:graphicData uri="http://schemas.openxmlformats.org/drawingml/2006/table">
            <a:tbl>
              <a:tblPr firstRow="1" bandRow="1">
                <a:tableStyleId>{2D5ABB26-0587-4C30-8999-92F81FD0307C}</a:tableStyleId>
              </a:tblPr>
              <a:tblGrid>
                <a:gridCol w="2312435">
                  <a:extLst>
                    <a:ext uri="{9D8B030D-6E8A-4147-A177-3AD203B41FA5}">
                      <a16:colId xmlns:a16="http://schemas.microsoft.com/office/drawing/2014/main" val="4196471067"/>
                    </a:ext>
                  </a:extLst>
                </a:gridCol>
                <a:gridCol w="762000">
                  <a:extLst>
                    <a:ext uri="{9D8B030D-6E8A-4147-A177-3AD203B41FA5}">
                      <a16:colId xmlns:a16="http://schemas.microsoft.com/office/drawing/2014/main" val="3548228499"/>
                    </a:ext>
                  </a:extLst>
                </a:gridCol>
                <a:gridCol w="914400">
                  <a:extLst>
                    <a:ext uri="{9D8B030D-6E8A-4147-A177-3AD203B41FA5}">
                      <a16:colId xmlns:a16="http://schemas.microsoft.com/office/drawing/2014/main" val="1103350044"/>
                    </a:ext>
                  </a:extLst>
                </a:gridCol>
                <a:gridCol w="1524000">
                  <a:extLst>
                    <a:ext uri="{9D8B030D-6E8A-4147-A177-3AD203B41FA5}">
                      <a16:colId xmlns:a16="http://schemas.microsoft.com/office/drawing/2014/main" val="1946580019"/>
                    </a:ext>
                  </a:extLst>
                </a:gridCol>
                <a:gridCol w="1524000">
                  <a:extLst>
                    <a:ext uri="{9D8B030D-6E8A-4147-A177-3AD203B41FA5}">
                      <a16:colId xmlns:a16="http://schemas.microsoft.com/office/drawing/2014/main" val="2996109700"/>
                    </a:ext>
                  </a:extLst>
                </a:gridCol>
                <a:gridCol w="1702835">
                  <a:extLst>
                    <a:ext uri="{9D8B030D-6E8A-4147-A177-3AD203B41FA5}">
                      <a16:colId xmlns:a16="http://schemas.microsoft.com/office/drawing/2014/main" val="2576555246"/>
                    </a:ext>
                  </a:extLst>
                </a:gridCol>
              </a:tblGrid>
              <a:tr h="533400">
                <a:tc>
                  <a:txBody>
                    <a:bodyPr/>
                    <a:lstStyle/>
                    <a:p>
                      <a:endParaRPr lang="en-US" sz="1500" dirty="0">
                        <a:solidFill>
                          <a:srgbClr val="0020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1500" b="1" dirty="0">
                          <a:solidFill>
                            <a:srgbClr val="002060"/>
                          </a:solidFill>
                        </a:rPr>
                        <a:t>All Sites </a:t>
                      </a:r>
                    </a:p>
                    <a:p>
                      <a:pPr algn="ctr"/>
                      <a:r>
                        <a:rPr lang="en-US" sz="1500" b="0" dirty="0">
                          <a:solidFill>
                            <a:srgbClr val="002060"/>
                          </a:solidFill>
                        </a:rPr>
                        <a:t>(N=2,629 patients)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600" b="1" dirty="0"/>
                    </a:p>
                  </a:txBody>
                  <a:tcPr anchor="b">
                    <a:lnB w="12700" cap="flat" cmpd="sng" algn="ctr">
                      <a:solidFill>
                        <a:schemeClr val="tx1"/>
                      </a:solidFill>
                      <a:prstDash val="solid"/>
                      <a:round/>
                      <a:headEnd type="none" w="med" len="med"/>
                      <a:tailEnd type="none" w="med" len="med"/>
                    </a:lnB>
                  </a:tcPr>
                </a:tc>
                <a:tc>
                  <a:txBody>
                    <a:bodyPr/>
                    <a:lstStyle/>
                    <a:p>
                      <a:pPr algn="ctr"/>
                      <a:r>
                        <a:rPr lang="en-US" sz="1500" b="1" dirty="0">
                          <a:solidFill>
                            <a:srgbClr val="002060"/>
                          </a:solidFill>
                        </a:rPr>
                        <a:t>Usual Care/ Prep</a:t>
                      </a:r>
                    </a:p>
                    <a:p>
                      <a:pPr algn="ctr"/>
                      <a:r>
                        <a:rPr lang="en-US" sz="1500" b="0" dirty="0">
                          <a:solidFill>
                            <a:srgbClr val="002060"/>
                          </a:solidFill>
                        </a:rPr>
                        <a:t>(N=643 patients)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b="1" dirty="0">
                          <a:solidFill>
                            <a:srgbClr val="002060"/>
                          </a:solidFill>
                        </a:rPr>
                        <a:t>Active Imp.</a:t>
                      </a:r>
                    </a:p>
                    <a:p>
                      <a:pPr algn="ctr"/>
                      <a:r>
                        <a:rPr lang="en-US" sz="1500" b="0" dirty="0">
                          <a:solidFill>
                            <a:srgbClr val="002060"/>
                          </a:solidFill>
                        </a:rPr>
                        <a:t>(N=375 patients)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b="1" dirty="0">
                          <a:solidFill>
                            <a:srgbClr val="002060"/>
                          </a:solidFill>
                        </a:rPr>
                        <a:t>Sustainment </a:t>
                      </a:r>
                      <a:r>
                        <a:rPr lang="en-US" sz="1500" b="0" dirty="0">
                          <a:solidFill>
                            <a:srgbClr val="002060"/>
                          </a:solidFill>
                        </a:rPr>
                        <a:t>(N=1,611 patients)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336050"/>
                  </a:ext>
                </a:extLst>
              </a:tr>
              <a:tr h="0">
                <a:tc>
                  <a:txBody>
                    <a:bodyPr/>
                    <a:lstStyle/>
                    <a:p>
                      <a:endParaRPr lang="en-US" sz="1600" dirty="0">
                        <a:solidFill>
                          <a:srgbClr val="0020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dirty="0">
                          <a:solidFill>
                            <a:srgbClr val="002060"/>
                          </a:solidFill>
                        </a:rPr>
                        <a:t>N</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dirty="0">
                          <a:solidFill>
                            <a:srgbClr val="002060"/>
                          </a:solidFill>
                        </a:rPr>
                        <a:t>%</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dirty="0">
                          <a:solidFill>
                            <a:srgbClr val="002060"/>
                          </a:solidFill>
                        </a:rPr>
                        <a:t>%</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dirty="0">
                          <a:solidFill>
                            <a:srgbClr val="002060"/>
                          </a:solidFill>
                        </a:rPr>
                        <a:t>%</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dirty="0">
                          <a:solidFill>
                            <a:srgbClr val="002060"/>
                          </a:solidFill>
                        </a:rPr>
                        <a:t>%</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1585671"/>
                  </a:ext>
                </a:extLst>
              </a:tr>
              <a:tr h="620007">
                <a:tc>
                  <a:txBody>
                    <a:bodyPr/>
                    <a:lstStyle/>
                    <a:p>
                      <a:r>
                        <a:rPr lang="en-US" sz="1600" b="1" dirty="0">
                          <a:solidFill>
                            <a:srgbClr val="002060"/>
                          </a:solidFill>
                        </a:rPr>
                        <a:t>Gender</a:t>
                      </a:r>
                    </a:p>
                    <a:p>
                      <a:r>
                        <a:rPr lang="en-US" sz="1600" b="0" dirty="0">
                          <a:solidFill>
                            <a:srgbClr val="002060"/>
                          </a:solidFill>
                        </a:rPr>
                        <a:t>   Female</a:t>
                      </a:r>
                    </a:p>
                    <a:p>
                      <a:r>
                        <a:rPr lang="en-US" sz="1600" b="0" dirty="0">
                          <a:solidFill>
                            <a:srgbClr val="002060"/>
                          </a:solidFill>
                        </a:rPr>
                        <a:t>   Male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dirty="0">
                        <a:solidFill>
                          <a:srgbClr val="002060"/>
                        </a:solidFill>
                        <a:highlight>
                          <a:srgbClr val="FFFF00"/>
                        </a:highlight>
                      </a:endParaRPr>
                    </a:p>
                    <a:p>
                      <a:pPr algn="ctr"/>
                      <a:r>
                        <a:rPr lang="en-US" sz="1600" dirty="0">
                          <a:solidFill>
                            <a:srgbClr val="002060"/>
                          </a:solidFill>
                        </a:rPr>
                        <a:t>1,656</a:t>
                      </a:r>
                    </a:p>
                    <a:p>
                      <a:pPr algn="ctr"/>
                      <a:r>
                        <a:rPr lang="en-US" sz="1600" dirty="0">
                          <a:solidFill>
                            <a:srgbClr val="002060"/>
                          </a:solidFill>
                        </a:rPr>
                        <a:t>973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dirty="0">
                        <a:solidFill>
                          <a:srgbClr val="002060"/>
                        </a:solidFill>
                        <a:highlight>
                          <a:srgbClr val="FFFF00"/>
                        </a:highlight>
                      </a:endParaRPr>
                    </a:p>
                    <a:p>
                      <a:pPr algn="ctr"/>
                      <a:r>
                        <a:rPr lang="en-US" sz="1600" dirty="0">
                          <a:solidFill>
                            <a:srgbClr val="002060"/>
                          </a:solidFill>
                        </a:rPr>
                        <a:t>63.0</a:t>
                      </a:r>
                    </a:p>
                    <a:p>
                      <a:pPr algn="ctr"/>
                      <a:r>
                        <a:rPr lang="en-US" sz="1600" dirty="0">
                          <a:solidFill>
                            <a:srgbClr val="002060"/>
                          </a:solidFill>
                        </a:rPr>
                        <a:t>37.0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dirty="0">
                        <a:solidFill>
                          <a:srgbClr val="002060"/>
                        </a:solidFill>
                      </a:endParaRPr>
                    </a:p>
                    <a:p>
                      <a:pPr algn="ctr"/>
                      <a:r>
                        <a:rPr lang="en-US" sz="1600" dirty="0">
                          <a:solidFill>
                            <a:srgbClr val="002060"/>
                          </a:solidFill>
                        </a:rPr>
                        <a:t>61.9</a:t>
                      </a:r>
                    </a:p>
                    <a:p>
                      <a:pPr algn="ctr"/>
                      <a:r>
                        <a:rPr lang="en-US" sz="1600" dirty="0">
                          <a:solidFill>
                            <a:srgbClr val="002060"/>
                          </a:solidFill>
                        </a:rPr>
                        <a:t>38.1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dirty="0">
                        <a:solidFill>
                          <a:srgbClr val="002060"/>
                        </a:solidFill>
                      </a:endParaRPr>
                    </a:p>
                    <a:p>
                      <a:pPr algn="ctr"/>
                      <a:r>
                        <a:rPr lang="en-US" sz="1600" dirty="0">
                          <a:solidFill>
                            <a:srgbClr val="002060"/>
                          </a:solidFill>
                        </a:rPr>
                        <a:t>58.1</a:t>
                      </a:r>
                    </a:p>
                    <a:p>
                      <a:pPr algn="ctr"/>
                      <a:r>
                        <a:rPr lang="en-US" sz="1600" dirty="0">
                          <a:solidFill>
                            <a:srgbClr val="002060"/>
                          </a:solidFill>
                        </a:rPr>
                        <a:t>41.9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dirty="0">
                        <a:solidFill>
                          <a:srgbClr val="002060"/>
                        </a:solidFill>
                      </a:endParaRPr>
                    </a:p>
                    <a:p>
                      <a:pPr algn="ctr"/>
                      <a:r>
                        <a:rPr lang="en-US" sz="1600" dirty="0">
                          <a:solidFill>
                            <a:srgbClr val="002060"/>
                          </a:solidFill>
                        </a:rPr>
                        <a:t>64.6</a:t>
                      </a:r>
                    </a:p>
                    <a:p>
                      <a:pPr algn="ctr"/>
                      <a:r>
                        <a:rPr lang="en-US" sz="1600" dirty="0">
                          <a:solidFill>
                            <a:srgbClr val="002060"/>
                          </a:solidFill>
                        </a:rPr>
                        <a:t>35.4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6012412"/>
                  </a:ext>
                </a:extLst>
              </a:tr>
              <a:tr h="620007">
                <a:tc>
                  <a:txBody>
                    <a:bodyPr/>
                    <a:lstStyle/>
                    <a:p>
                      <a:r>
                        <a:rPr lang="en-US" sz="1600" b="1" dirty="0">
                          <a:solidFill>
                            <a:srgbClr val="002060"/>
                          </a:solidFill>
                        </a:rPr>
                        <a:t>Age Group</a:t>
                      </a:r>
                    </a:p>
                    <a:p>
                      <a:r>
                        <a:rPr lang="en-US" sz="1600" b="0" dirty="0">
                          <a:solidFill>
                            <a:srgbClr val="002060"/>
                          </a:solidFill>
                        </a:rPr>
                        <a:t>   25-34</a:t>
                      </a:r>
                    </a:p>
                    <a:p>
                      <a:r>
                        <a:rPr lang="en-US" sz="1600" b="0" dirty="0">
                          <a:solidFill>
                            <a:srgbClr val="002060"/>
                          </a:solidFill>
                        </a:rPr>
                        <a:t>   35-44</a:t>
                      </a:r>
                    </a:p>
                    <a:p>
                      <a:r>
                        <a:rPr lang="en-US" sz="1600" b="0" dirty="0">
                          <a:solidFill>
                            <a:srgbClr val="002060"/>
                          </a:solidFill>
                        </a:rPr>
                        <a:t>   45-54</a:t>
                      </a:r>
                    </a:p>
                    <a:p>
                      <a:r>
                        <a:rPr lang="en-US" sz="1600" b="0" dirty="0">
                          <a:solidFill>
                            <a:srgbClr val="002060"/>
                          </a:solidFill>
                        </a:rPr>
                        <a:t>   55-64</a:t>
                      </a:r>
                    </a:p>
                    <a:p>
                      <a:r>
                        <a:rPr lang="en-US" sz="1600" b="0" dirty="0">
                          <a:solidFill>
                            <a:srgbClr val="002060"/>
                          </a:solidFill>
                        </a:rPr>
                        <a:t>   56-74</a:t>
                      </a:r>
                    </a:p>
                    <a:p>
                      <a:r>
                        <a:rPr lang="en-US" sz="1600" b="0" dirty="0">
                          <a:solidFill>
                            <a:srgbClr val="002060"/>
                          </a:solidFill>
                        </a:rPr>
                        <a:t>   75+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dirty="0">
                        <a:solidFill>
                          <a:srgbClr val="002060"/>
                        </a:solidFill>
                      </a:endParaRPr>
                    </a:p>
                    <a:p>
                      <a:pPr algn="ctr"/>
                      <a:r>
                        <a:rPr lang="en-US" sz="1600" dirty="0">
                          <a:solidFill>
                            <a:srgbClr val="002060"/>
                          </a:solidFill>
                        </a:rPr>
                        <a:t>159</a:t>
                      </a:r>
                    </a:p>
                    <a:p>
                      <a:pPr algn="ctr"/>
                      <a:r>
                        <a:rPr lang="en-US" sz="1600" dirty="0">
                          <a:solidFill>
                            <a:srgbClr val="002060"/>
                          </a:solidFill>
                        </a:rPr>
                        <a:t>254</a:t>
                      </a:r>
                    </a:p>
                    <a:p>
                      <a:pPr algn="ctr"/>
                      <a:r>
                        <a:rPr lang="en-US" sz="1600" dirty="0">
                          <a:solidFill>
                            <a:srgbClr val="002060"/>
                          </a:solidFill>
                        </a:rPr>
                        <a:t>459</a:t>
                      </a:r>
                    </a:p>
                    <a:p>
                      <a:pPr algn="ctr"/>
                      <a:r>
                        <a:rPr lang="en-US" sz="1600" dirty="0">
                          <a:solidFill>
                            <a:srgbClr val="002060"/>
                          </a:solidFill>
                        </a:rPr>
                        <a:t>1,094</a:t>
                      </a:r>
                    </a:p>
                    <a:p>
                      <a:pPr algn="ctr"/>
                      <a:r>
                        <a:rPr lang="en-US" sz="1600" dirty="0">
                          <a:solidFill>
                            <a:srgbClr val="002060"/>
                          </a:solidFill>
                        </a:rPr>
                        <a:t>509</a:t>
                      </a:r>
                    </a:p>
                    <a:p>
                      <a:pPr algn="ctr"/>
                      <a:r>
                        <a:rPr lang="en-US" sz="1600" dirty="0">
                          <a:solidFill>
                            <a:srgbClr val="002060"/>
                          </a:solidFill>
                        </a:rPr>
                        <a:t>151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dirty="0">
                        <a:solidFill>
                          <a:srgbClr val="002060"/>
                        </a:solidFill>
                      </a:endParaRPr>
                    </a:p>
                    <a:p>
                      <a:pPr algn="ctr"/>
                      <a:r>
                        <a:rPr lang="en-US" sz="1600" dirty="0">
                          <a:solidFill>
                            <a:srgbClr val="002060"/>
                          </a:solidFill>
                        </a:rPr>
                        <a:t>6.1</a:t>
                      </a:r>
                    </a:p>
                    <a:p>
                      <a:pPr algn="ctr"/>
                      <a:r>
                        <a:rPr lang="en-US" sz="1600" dirty="0">
                          <a:solidFill>
                            <a:srgbClr val="002060"/>
                          </a:solidFill>
                        </a:rPr>
                        <a:t>9.7</a:t>
                      </a:r>
                    </a:p>
                    <a:p>
                      <a:pPr algn="ctr"/>
                      <a:r>
                        <a:rPr lang="en-US" sz="1600" dirty="0">
                          <a:solidFill>
                            <a:srgbClr val="002060"/>
                          </a:solidFill>
                        </a:rPr>
                        <a:t>17.5</a:t>
                      </a:r>
                    </a:p>
                    <a:p>
                      <a:pPr algn="ctr"/>
                      <a:r>
                        <a:rPr lang="en-US" sz="1600" dirty="0">
                          <a:solidFill>
                            <a:srgbClr val="002060"/>
                          </a:solidFill>
                        </a:rPr>
                        <a:t>41.7</a:t>
                      </a:r>
                    </a:p>
                    <a:p>
                      <a:pPr algn="ctr"/>
                      <a:r>
                        <a:rPr lang="en-US" sz="1600" dirty="0">
                          <a:solidFill>
                            <a:srgbClr val="002060"/>
                          </a:solidFill>
                        </a:rPr>
                        <a:t>19.4</a:t>
                      </a:r>
                    </a:p>
                    <a:p>
                      <a:pPr algn="ctr"/>
                      <a:r>
                        <a:rPr lang="en-US" sz="1600" dirty="0">
                          <a:solidFill>
                            <a:srgbClr val="002060"/>
                          </a:solidFill>
                        </a:rPr>
                        <a:t>5.8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dirty="0">
                        <a:solidFill>
                          <a:srgbClr val="002060"/>
                        </a:solidFill>
                      </a:endParaRPr>
                    </a:p>
                    <a:p>
                      <a:pPr algn="ctr"/>
                      <a:r>
                        <a:rPr lang="en-US" sz="1600" dirty="0">
                          <a:solidFill>
                            <a:srgbClr val="002060"/>
                          </a:solidFill>
                        </a:rPr>
                        <a:t>5.3</a:t>
                      </a:r>
                    </a:p>
                    <a:p>
                      <a:pPr algn="ctr"/>
                      <a:r>
                        <a:rPr lang="en-US" sz="1600" dirty="0">
                          <a:solidFill>
                            <a:srgbClr val="002060"/>
                          </a:solidFill>
                        </a:rPr>
                        <a:t>8.3</a:t>
                      </a:r>
                    </a:p>
                    <a:p>
                      <a:pPr algn="ctr"/>
                      <a:r>
                        <a:rPr lang="en-US" sz="1600" dirty="0">
                          <a:solidFill>
                            <a:srgbClr val="002060"/>
                          </a:solidFill>
                        </a:rPr>
                        <a:t>17.3</a:t>
                      </a:r>
                    </a:p>
                    <a:p>
                      <a:pPr algn="ctr"/>
                      <a:r>
                        <a:rPr lang="en-US" sz="1600" dirty="0">
                          <a:solidFill>
                            <a:srgbClr val="002060"/>
                          </a:solidFill>
                        </a:rPr>
                        <a:t>40.3</a:t>
                      </a:r>
                    </a:p>
                    <a:p>
                      <a:pPr algn="ctr"/>
                      <a:r>
                        <a:rPr lang="en-US" sz="1600" dirty="0">
                          <a:solidFill>
                            <a:srgbClr val="002060"/>
                          </a:solidFill>
                        </a:rPr>
                        <a:t>22.6</a:t>
                      </a:r>
                    </a:p>
                    <a:p>
                      <a:pPr algn="ctr"/>
                      <a:r>
                        <a:rPr lang="en-US" sz="1600" dirty="0">
                          <a:solidFill>
                            <a:srgbClr val="002060"/>
                          </a:solidFill>
                        </a:rPr>
                        <a:t>6.2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dirty="0">
                        <a:solidFill>
                          <a:srgbClr val="002060"/>
                        </a:solidFill>
                      </a:endParaRPr>
                    </a:p>
                    <a:p>
                      <a:pPr algn="ctr"/>
                      <a:r>
                        <a:rPr lang="en-US" sz="1600" dirty="0">
                          <a:solidFill>
                            <a:srgbClr val="002060"/>
                          </a:solidFill>
                        </a:rPr>
                        <a:t>7.7</a:t>
                      </a:r>
                    </a:p>
                    <a:p>
                      <a:pPr algn="ctr"/>
                      <a:r>
                        <a:rPr lang="en-US" sz="1600" dirty="0">
                          <a:solidFill>
                            <a:srgbClr val="002060"/>
                          </a:solidFill>
                        </a:rPr>
                        <a:t>9.1</a:t>
                      </a:r>
                    </a:p>
                    <a:p>
                      <a:pPr algn="ctr"/>
                      <a:r>
                        <a:rPr lang="en-US" sz="1600" dirty="0">
                          <a:solidFill>
                            <a:srgbClr val="002060"/>
                          </a:solidFill>
                        </a:rPr>
                        <a:t>20.5</a:t>
                      </a:r>
                    </a:p>
                    <a:p>
                      <a:pPr algn="ctr"/>
                      <a:r>
                        <a:rPr lang="en-US" sz="1600" dirty="0">
                          <a:solidFill>
                            <a:srgbClr val="002060"/>
                          </a:solidFill>
                        </a:rPr>
                        <a:t>42.4</a:t>
                      </a:r>
                    </a:p>
                    <a:p>
                      <a:pPr algn="ctr"/>
                      <a:r>
                        <a:rPr lang="en-US" sz="1600" dirty="0">
                          <a:solidFill>
                            <a:srgbClr val="002060"/>
                          </a:solidFill>
                        </a:rPr>
                        <a:t>15.2</a:t>
                      </a:r>
                    </a:p>
                    <a:p>
                      <a:pPr algn="ctr"/>
                      <a:r>
                        <a:rPr lang="en-US" sz="1600" dirty="0">
                          <a:solidFill>
                            <a:srgbClr val="002060"/>
                          </a:solidFill>
                        </a:rPr>
                        <a:t>5.1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dirty="0">
                        <a:solidFill>
                          <a:srgbClr val="002060"/>
                        </a:solidFill>
                      </a:endParaRPr>
                    </a:p>
                    <a:p>
                      <a:pPr algn="ctr"/>
                      <a:r>
                        <a:rPr lang="en-US" sz="1600" dirty="0">
                          <a:solidFill>
                            <a:srgbClr val="002060"/>
                          </a:solidFill>
                        </a:rPr>
                        <a:t>6.0</a:t>
                      </a:r>
                    </a:p>
                    <a:p>
                      <a:pPr algn="ctr"/>
                      <a:r>
                        <a:rPr lang="en-US" sz="1600" dirty="0">
                          <a:solidFill>
                            <a:srgbClr val="002060"/>
                          </a:solidFill>
                        </a:rPr>
                        <a:t>10.4</a:t>
                      </a:r>
                    </a:p>
                    <a:p>
                      <a:pPr algn="ctr"/>
                      <a:r>
                        <a:rPr lang="en-US" sz="1600" dirty="0">
                          <a:solidFill>
                            <a:srgbClr val="002060"/>
                          </a:solidFill>
                        </a:rPr>
                        <a:t>16.8</a:t>
                      </a:r>
                    </a:p>
                    <a:p>
                      <a:pPr algn="ctr"/>
                      <a:r>
                        <a:rPr lang="en-US" sz="1600" dirty="0">
                          <a:solidFill>
                            <a:srgbClr val="002060"/>
                          </a:solidFill>
                        </a:rPr>
                        <a:t>42.0</a:t>
                      </a:r>
                    </a:p>
                    <a:p>
                      <a:pPr algn="ctr"/>
                      <a:r>
                        <a:rPr lang="en-US" sz="1600" dirty="0">
                          <a:solidFill>
                            <a:srgbClr val="002060"/>
                          </a:solidFill>
                        </a:rPr>
                        <a:t>19.1</a:t>
                      </a:r>
                    </a:p>
                    <a:p>
                      <a:pPr algn="ctr"/>
                      <a:r>
                        <a:rPr lang="en-US" sz="1600" dirty="0">
                          <a:solidFill>
                            <a:srgbClr val="002060"/>
                          </a:solidFill>
                        </a:rPr>
                        <a:t>5.7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134381"/>
                  </a:ext>
                </a:extLst>
              </a:tr>
              <a:tr h="620007">
                <a:tc>
                  <a:txBody>
                    <a:bodyPr/>
                    <a:lstStyle/>
                    <a:p>
                      <a:r>
                        <a:rPr lang="en-US" sz="1600" b="1" dirty="0">
                          <a:solidFill>
                            <a:srgbClr val="002060"/>
                          </a:solidFill>
                        </a:rPr>
                        <a:t>Any past-year drinking</a:t>
                      </a:r>
                    </a:p>
                    <a:p>
                      <a:r>
                        <a:rPr lang="en-US" sz="1600" b="1" dirty="0">
                          <a:solidFill>
                            <a:srgbClr val="002060"/>
                          </a:solidFill>
                        </a:rPr>
                        <a:t>   </a:t>
                      </a:r>
                      <a:r>
                        <a:rPr lang="en-US" sz="1600" b="0" dirty="0">
                          <a:solidFill>
                            <a:srgbClr val="002060"/>
                          </a:solidFill>
                        </a:rPr>
                        <a:t>Overall</a:t>
                      </a:r>
                    </a:p>
                    <a:p>
                      <a:r>
                        <a:rPr lang="en-US" sz="1600" b="0" dirty="0">
                          <a:solidFill>
                            <a:srgbClr val="002060"/>
                          </a:solidFill>
                        </a:rPr>
                        <a:t>   Female*</a:t>
                      </a:r>
                    </a:p>
                    <a:p>
                      <a:r>
                        <a:rPr lang="en-US" sz="1600" b="0" dirty="0">
                          <a:solidFill>
                            <a:srgbClr val="002060"/>
                          </a:solidFill>
                        </a:rPr>
                        <a:t>   Male**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dirty="0">
                        <a:solidFill>
                          <a:srgbClr val="002060"/>
                        </a:solidFill>
                      </a:endParaRPr>
                    </a:p>
                    <a:p>
                      <a:pPr algn="ctr"/>
                      <a:r>
                        <a:rPr lang="en-US" sz="1600" dirty="0">
                          <a:solidFill>
                            <a:srgbClr val="002060"/>
                          </a:solidFill>
                        </a:rPr>
                        <a:t>1,753</a:t>
                      </a:r>
                    </a:p>
                    <a:p>
                      <a:pPr algn="ctr"/>
                      <a:r>
                        <a:rPr lang="en-US" sz="1600" dirty="0">
                          <a:solidFill>
                            <a:srgbClr val="002060"/>
                          </a:solidFill>
                        </a:rPr>
                        <a:t>1,071</a:t>
                      </a:r>
                    </a:p>
                    <a:p>
                      <a:pPr algn="ctr"/>
                      <a:r>
                        <a:rPr lang="en-US" sz="1600" dirty="0">
                          <a:solidFill>
                            <a:srgbClr val="002060"/>
                          </a:solidFill>
                        </a:rPr>
                        <a:t>682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dirty="0">
                        <a:solidFill>
                          <a:srgbClr val="002060"/>
                        </a:solidFill>
                      </a:endParaRPr>
                    </a:p>
                    <a:p>
                      <a:pPr algn="ctr"/>
                      <a:r>
                        <a:rPr lang="en-US" sz="1600" dirty="0">
                          <a:solidFill>
                            <a:srgbClr val="002060"/>
                          </a:solidFill>
                        </a:rPr>
                        <a:t>66.7</a:t>
                      </a:r>
                    </a:p>
                    <a:p>
                      <a:pPr algn="ctr"/>
                      <a:r>
                        <a:rPr lang="en-US" sz="1600" dirty="0">
                          <a:solidFill>
                            <a:srgbClr val="002060"/>
                          </a:solidFill>
                        </a:rPr>
                        <a:t>64.7</a:t>
                      </a:r>
                    </a:p>
                    <a:p>
                      <a:pPr algn="ctr"/>
                      <a:r>
                        <a:rPr lang="en-US" sz="1600" dirty="0">
                          <a:solidFill>
                            <a:srgbClr val="002060"/>
                          </a:solidFill>
                        </a:rPr>
                        <a:t>70.1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dirty="0">
                        <a:solidFill>
                          <a:srgbClr val="002060"/>
                        </a:solidFill>
                      </a:endParaRPr>
                    </a:p>
                    <a:p>
                      <a:pPr algn="ctr"/>
                      <a:r>
                        <a:rPr lang="en-US" sz="1600" dirty="0">
                          <a:solidFill>
                            <a:srgbClr val="002060"/>
                          </a:solidFill>
                        </a:rPr>
                        <a:t>65.9</a:t>
                      </a:r>
                    </a:p>
                    <a:p>
                      <a:pPr algn="ctr"/>
                      <a:r>
                        <a:rPr lang="en-US" sz="1600" dirty="0">
                          <a:solidFill>
                            <a:srgbClr val="002060"/>
                          </a:solidFill>
                        </a:rPr>
                        <a:t>65.3</a:t>
                      </a:r>
                    </a:p>
                    <a:p>
                      <a:pPr algn="ctr"/>
                      <a:r>
                        <a:rPr lang="en-US" sz="1600" dirty="0">
                          <a:solidFill>
                            <a:srgbClr val="002060"/>
                          </a:solidFill>
                        </a:rPr>
                        <a:t>66.9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dirty="0">
                        <a:solidFill>
                          <a:srgbClr val="002060"/>
                        </a:solidFill>
                      </a:endParaRPr>
                    </a:p>
                    <a:p>
                      <a:pPr algn="ctr"/>
                      <a:r>
                        <a:rPr lang="en-US" sz="1600" dirty="0">
                          <a:solidFill>
                            <a:srgbClr val="002060"/>
                          </a:solidFill>
                        </a:rPr>
                        <a:t>69.6</a:t>
                      </a:r>
                    </a:p>
                    <a:p>
                      <a:pPr algn="ctr"/>
                      <a:r>
                        <a:rPr lang="en-US" sz="1600" dirty="0">
                          <a:solidFill>
                            <a:srgbClr val="002060"/>
                          </a:solidFill>
                        </a:rPr>
                        <a:t>67.9</a:t>
                      </a:r>
                    </a:p>
                    <a:p>
                      <a:pPr algn="ctr"/>
                      <a:r>
                        <a:rPr lang="en-US" sz="1600" dirty="0">
                          <a:solidFill>
                            <a:srgbClr val="002060"/>
                          </a:solidFill>
                        </a:rPr>
                        <a:t>72.0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dirty="0">
                        <a:solidFill>
                          <a:srgbClr val="002060"/>
                        </a:solidFill>
                      </a:endParaRPr>
                    </a:p>
                    <a:p>
                      <a:pPr algn="ctr"/>
                      <a:r>
                        <a:rPr lang="en-US" sz="1600" dirty="0">
                          <a:solidFill>
                            <a:srgbClr val="002060"/>
                          </a:solidFill>
                        </a:rPr>
                        <a:t>66.3</a:t>
                      </a:r>
                    </a:p>
                    <a:p>
                      <a:pPr algn="ctr"/>
                      <a:r>
                        <a:rPr lang="en-US" sz="1600" dirty="0">
                          <a:solidFill>
                            <a:srgbClr val="002060"/>
                          </a:solidFill>
                        </a:rPr>
                        <a:t>63.8</a:t>
                      </a:r>
                    </a:p>
                    <a:p>
                      <a:pPr algn="ctr"/>
                      <a:r>
                        <a:rPr lang="en-US" sz="1600" dirty="0">
                          <a:solidFill>
                            <a:srgbClr val="002060"/>
                          </a:solidFill>
                        </a:rPr>
                        <a:t>70.9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33612613"/>
                  </a:ext>
                </a:extLst>
              </a:tr>
              <a:tr h="620007">
                <a:tc>
                  <a:txBody>
                    <a:bodyPr/>
                    <a:lstStyle/>
                    <a:p>
                      <a:r>
                        <a:rPr lang="en-US" sz="1600" b="1" dirty="0">
                          <a:solidFill>
                            <a:srgbClr val="002060"/>
                          </a:solidFill>
                        </a:rPr>
                        <a:t>Any past-year HED</a:t>
                      </a:r>
                    </a:p>
                    <a:p>
                      <a:r>
                        <a:rPr lang="en-US" sz="1600" b="1" dirty="0">
                          <a:solidFill>
                            <a:srgbClr val="002060"/>
                          </a:solidFill>
                        </a:rPr>
                        <a:t>   </a:t>
                      </a:r>
                      <a:r>
                        <a:rPr lang="en-US" sz="1600" b="0" dirty="0">
                          <a:solidFill>
                            <a:srgbClr val="002060"/>
                          </a:solidFill>
                        </a:rPr>
                        <a:t>Overall</a:t>
                      </a:r>
                    </a:p>
                    <a:p>
                      <a:r>
                        <a:rPr lang="en-US" sz="1600" b="0" dirty="0">
                          <a:solidFill>
                            <a:srgbClr val="002060"/>
                          </a:solidFill>
                        </a:rPr>
                        <a:t>   In women</a:t>
                      </a:r>
                    </a:p>
                    <a:p>
                      <a:pPr marL="117475" indent="0"/>
                      <a:r>
                        <a:rPr lang="en-US" sz="1600" b="0" dirty="0">
                          <a:solidFill>
                            <a:srgbClr val="002060"/>
                          </a:solidFill>
                        </a:rPr>
                        <a:t>In men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dirty="0">
                        <a:solidFill>
                          <a:srgbClr val="002060"/>
                        </a:solidFill>
                      </a:endParaRPr>
                    </a:p>
                    <a:p>
                      <a:pPr algn="ctr"/>
                      <a:r>
                        <a:rPr lang="en-US" sz="1600" dirty="0">
                          <a:solidFill>
                            <a:srgbClr val="002060"/>
                          </a:solidFill>
                        </a:rPr>
                        <a:t>441</a:t>
                      </a:r>
                    </a:p>
                    <a:p>
                      <a:pPr algn="ctr"/>
                      <a:r>
                        <a:rPr lang="en-US" sz="1600" dirty="0">
                          <a:solidFill>
                            <a:srgbClr val="002060"/>
                          </a:solidFill>
                        </a:rPr>
                        <a:t>193</a:t>
                      </a:r>
                    </a:p>
                    <a:p>
                      <a:pPr algn="ctr"/>
                      <a:r>
                        <a:rPr lang="en-US" sz="1600" dirty="0">
                          <a:solidFill>
                            <a:srgbClr val="002060"/>
                          </a:solidFill>
                        </a:rPr>
                        <a:t>248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dirty="0">
                        <a:solidFill>
                          <a:srgbClr val="002060"/>
                        </a:solidFill>
                      </a:endParaRPr>
                    </a:p>
                    <a:p>
                      <a:pPr algn="ctr"/>
                      <a:r>
                        <a:rPr lang="en-US" sz="1600" dirty="0">
                          <a:solidFill>
                            <a:srgbClr val="002060"/>
                          </a:solidFill>
                        </a:rPr>
                        <a:t>16.8</a:t>
                      </a:r>
                    </a:p>
                    <a:p>
                      <a:pPr algn="ctr"/>
                      <a:r>
                        <a:rPr lang="en-US" sz="1600" dirty="0">
                          <a:solidFill>
                            <a:srgbClr val="002060"/>
                          </a:solidFill>
                        </a:rPr>
                        <a:t>11.7</a:t>
                      </a:r>
                    </a:p>
                    <a:p>
                      <a:pPr algn="ctr"/>
                      <a:r>
                        <a:rPr lang="en-US" sz="1600" dirty="0">
                          <a:solidFill>
                            <a:srgbClr val="002060"/>
                          </a:solidFill>
                        </a:rPr>
                        <a:t>25.5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dirty="0">
                        <a:solidFill>
                          <a:srgbClr val="002060"/>
                        </a:solidFill>
                      </a:endParaRPr>
                    </a:p>
                    <a:p>
                      <a:pPr algn="ctr"/>
                      <a:r>
                        <a:rPr lang="en-US" sz="1600" dirty="0">
                          <a:solidFill>
                            <a:srgbClr val="002060"/>
                          </a:solidFill>
                        </a:rPr>
                        <a:t>14.5</a:t>
                      </a:r>
                    </a:p>
                    <a:p>
                      <a:pPr algn="ctr"/>
                      <a:r>
                        <a:rPr lang="en-US" sz="1600" dirty="0">
                          <a:solidFill>
                            <a:srgbClr val="002060"/>
                          </a:solidFill>
                        </a:rPr>
                        <a:t>8.8</a:t>
                      </a:r>
                    </a:p>
                    <a:p>
                      <a:pPr algn="ctr"/>
                      <a:r>
                        <a:rPr lang="en-US" sz="1600" dirty="0">
                          <a:solidFill>
                            <a:srgbClr val="002060"/>
                          </a:solidFill>
                        </a:rPr>
                        <a:t>23.7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dirty="0">
                        <a:solidFill>
                          <a:srgbClr val="002060"/>
                        </a:solidFill>
                      </a:endParaRPr>
                    </a:p>
                    <a:p>
                      <a:pPr algn="ctr"/>
                      <a:r>
                        <a:rPr lang="en-US" sz="1600" dirty="0">
                          <a:solidFill>
                            <a:srgbClr val="002060"/>
                          </a:solidFill>
                        </a:rPr>
                        <a:t>19.5</a:t>
                      </a:r>
                    </a:p>
                    <a:p>
                      <a:pPr algn="ctr"/>
                      <a:r>
                        <a:rPr lang="en-US" sz="1600" dirty="0">
                          <a:solidFill>
                            <a:srgbClr val="002060"/>
                          </a:solidFill>
                        </a:rPr>
                        <a:t>14.2</a:t>
                      </a:r>
                    </a:p>
                    <a:p>
                      <a:pPr algn="ctr"/>
                      <a:r>
                        <a:rPr lang="en-US" sz="1600" dirty="0">
                          <a:solidFill>
                            <a:srgbClr val="002060"/>
                          </a:solidFill>
                        </a:rPr>
                        <a:t>26.8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dirty="0">
                        <a:solidFill>
                          <a:srgbClr val="002060"/>
                        </a:solidFill>
                      </a:endParaRPr>
                    </a:p>
                    <a:p>
                      <a:pPr algn="ctr"/>
                      <a:r>
                        <a:rPr lang="en-US" sz="1600" dirty="0">
                          <a:solidFill>
                            <a:srgbClr val="002060"/>
                          </a:solidFill>
                        </a:rPr>
                        <a:t>17.1</a:t>
                      </a:r>
                    </a:p>
                    <a:p>
                      <a:pPr algn="ctr"/>
                      <a:r>
                        <a:rPr lang="en-US" sz="1600" dirty="0">
                          <a:solidFill>
                            <a:srgbClr val="002060"/>
                          </a:solidFill>
                        </a:rPr>
                        <a:t>12.2</a:t>
                      </a:r>
                    </a:p>
                    <a:p>
                      <a:pPr algn="ctr"/>
                      <a:r>
                        <a:rPr lang="en-US" sz="1600" dirty="0">
                          <a:solidFill>
                            <a:srgbClr val="002060"/>
                          </a:solidFill>
                        </a:rPr>
                        <a:t>25.9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6938280"/>
                  </a:ext>
                </a:extLst>
              </a:tr>
            </a:tbl>
          </a:graphicData>
        </a:graphic>
      </p:graphicFrame>
    </p:spTree>
    <p:extLst>
      <p:ext uri="{BB962C8B-B14F-4D97-AF65-F5344CB8AC3E}">
        <p14:creationId xmlns:p14="http://schemas.microsoft.com/office/powerpoint/2010/main" val="76538792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C74C3DA6-462B-4E4F-9DE2-2EFE30D47623}"/>
              </a:ext>
            </a:extLst>
          </p:cNvPr>
          <p:cNvSpPr txBox="1">
            <a:spLocks noChangeArrowheads="1"/>
          </p:cNvSpPr>
          <p:nvPr/>
        </p:nvSpPr>
        <p:spPr>
          <a:xfrm>
            <a:off x="415131" y="1773828"/>
            <a:ext cx="8305800" cy="16573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1200"/>
              </a:spcAft>
              <a:buNone/>
              <a:defRPr/>
            </a:pPr>
            <a:endParaRPr lang="en-US" sz="2400" dirty="0">
              <a:solidFill>
                <a:srgbClr val="002060"/>
              </a:solidFill>
              <a:latin typeface="Century Gothic" panose="020B0502020202020204" pitchFamily="34" charset="0"/>
            </a:endParaRPr>
          </a:p>
          <a:p>
            <a:pPr marL="0" indent="0">
              <a:spcAft>
                <a:spcPts val="1200"/>
              </a:spcAft>
              <a:buNone/>
              <a:defRPr/>
            </a:pPr>
            <a:r>
              <a:rPr lang="en-US" sz="2400" dirty="0">
                <a:solidFill>
                  <a:srgbClr val="002060"/>
                </a:solidFill>
                <a:latin typeface="Century Gothic" panose="020B0502020202020204" pitchFamily="34" charset="0"/>
              </a:rPr>
              <a:t>Among all respondents, 6.9% reported BI and heavy episodic drinking </a:t>
            </a:r>
          </a:p>
          <a:p>
            <a:pPr marL="0" indent="0">
              <a:spcAft>
                <a:spcPts val="1200"/>
              </a:spcAft>
              <a:buNone/>
              <a:defRPr/>
            </a:pPr>
            <a:endParaRPr lang="en-US" sz="2800" dirty="0">
              <a:solidFill>
                <a:srgbClr val="002060"/>
              </a:solidFill>
            </a:endParaRPr>
          </a:p>
          <a:p>
            <a:pPr marL="0" indent="0">
              <a:spcAft>
                <a:spcPts val="1200"/>
              </a:spcAft>
              <a:buNone/>
              <a:defRPr/>
            </a:pPr>
            <a:endParaRPr lang="en-US" sz="2800" dirty="0">
              <a:solidFill>
                <a:srgbClr val="002060"/>
              </a:solidFill>
            </a:endParaRPr>
          </a:p>
          <a:p>
            <a:pPr marL="0" indent="0">
              <a:lnSpc>
                <a:spcPct val="80000"/>
              </a:lnSpc>
              <a:spcAft>
                <a:spcPts val="1200"/>
              </a:spcAft>
              <a:buNone/>
              <a:defRPr/>
            </a:pPr>
            <a:endParaRPr lang="en-US" sz="2800" dirty="0">
              <a:solidFill>
                <a:srgbClr val="002060"/>
              </a:solidFill>
            </a:endParaRPr>
          </a:p>
          <a:p>
            <a:pPr>
              <a:lnSpc>
                <a:spcPct val="80000"/>
              </a:lnSpc>
              <a:spcAft>
                <a:spcPts val="1200"/>
              </a:spcAft>
              <a:defRPr/>
            </a:pPr>
            <a:endParaRPr lang="en-US" sz="2800" dirty="0">
              <a:solidFill>
                <a:srgbClr val="002060"/>
              </a:solidFill>
            </a:endParaRPr>
          </a:p>
        </p:txBody>
      </p:sp>
      <p:sp>
        <p:nvSpPr>
          <p:cNvPr id="4" name="Title 2">
            <a:extLst>
              <a:ext uri="{FF2B5EF4-FFF2-40B4-BE49-F238E27FC236}">
                <a16:creationId xmlns:a16="http://schemas.microsoft.com/office/drawing/2014/main" id="{77261490-955A-459F-8E2D-B8E0CCC7EE93}"/>
              </a:ext>
            </a:extLst>
          </p:cNvPr>
          <p:cNvSpPr>
            <a:spLocks noGrp="1"/>
          </p:cNvSpPr>
          <p:nvPr>
            <p:ph type="title"/>
          </p:nvPr>
        </p:nvSpPr>
        <p:spPr>
          <a:xfrm>
            <a:off x="230295" y="628022"/>
            <a:ext cx="7731450" cy="797272"/>
          </a:xfrm>
        </p:spPr>
        <p:txBody>
          <a:bodyPr>
            <a:noAutofit/>
          </a:bodyPr>
          <a:lstStyle/>
          <a:p>
            <a:pPr>
              <a:lnSpc>
                <a:spcPct val="100000"/>
              </a:lnSpc>
            </a:pPr>
            <a:r>
              <a:rPr lang="en-US" dirty="0"/>
              <a:t>Primary Survey Outcome: </a:t>
            </a:r>
            <a:br>
              <a:rPr lang="en-US" dirty="0"/>
            </a:br>
            <a:r>
              <a:rPr lang="en-US" dirty="0"/>
              <a:t>% BI + HED among all respondents</a:t>
            </a:r>
          </a:p>
        </p:txBody>
      </p:sp>
    </p:spTree>
    <p:extLst>
      <p:ext uri="{BB962C8B-B14F-4D97-AF65-F5344CB8AC3E}">
        <p14:creationId xmlns:p14="http://schemas.microsoft.com/office/powerpoint/2010/main" val="54975790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 descr="image002">
            <a:extLst>
              <a:ext uri="{FF2B5EF4-FFF2-40B4-BE49-F238E27FC236}">
                <a16:creationId xmlns:a16="http://schemas.microsoft.com/office/drawing/2014/main" id="{0F1197AC-4A41-45BB-9265-5DA2FD66BB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829336"/>
            <a:ext cx="8955485" cy="581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78AA40FA-FA03-4185-B359-8928CF80170F}"/>
              </a:ext>
            </a:extLst>
          </p:cNvPr>
          <p:cNvGrpSpPr/>
          <p:nvPr/>
        </p:nvGrpSpPr>
        <p:grpSpPr>
          <a:xfrm>
            <a:off x="4002785" y="4097701"/>
            <a:ext cx="4419600" cy="1278528"/>
            <a:chOff x="1066800" y="3903071"/>
            <a:chExt cx="4419600" cy="1278528"/>
          </a:xfrm>
        </p:grpSpPr>
        <p:sp>
          <p:nvSpPr>
            <p:cNvPr id="5" name="TextBox 4">
              <a:extLst>
                <a:ext uri="{FF2B5EF4-FFF2-40B4-BE49-F238E27FC236}">
                  <a16:creationId xmlns:a16="http://schemas.microsoft.com/office/drawing/2014/main" id="{AC3CA254-487A-4CC6-BAFB-579500C61C26}"/>
                </a:ext>
              </a:extLst>
            </p:cNvPr>
            <p:cNvSpPr txBox="1"/>
            <p:nvPr/>
          </p:nvSpPr>
          <p:spPr>
            <a:xfrm>
              <a:off x="2171699" y="3903071"/>
              <a:ext cx="2209800" cy="584775"/>
            </a:xfrm>
            <a:prstGeom prst="rect">
              <a:avLst/>
            </a:prstGeom>
            <a:solidFill>
              <a:schemeClr val="tx2">
                <a:lumMod val="40000"/>
                <a:lumOff val="60000"/>
              </a:schemeClr>
            </a:solidFill>
            <a:ln w="41275">
              <a:solidFill>
                <a:srgbClr val="FF0000"/>
              </a:solidFill>
            </a:ln>
          </p:spPr>
          <p:txBody>
            <a:bodyPr wrap="square" rtlCol="0">
              <a:spAutoFit/>
            </a:bodyPr>
            <a:lstStyle/>
            <a:p>
              <a:pPr algn="ctr"/>
              <a:r>
                <a:rPr lang="en-US" sz="1600" b="1" u="sng" dirty="0">
                  <a:solidFill>
                    <a:srgbClr val="002060"/>
                  </a:solidFill>
                </a:rPr>
                <a:t>Sustainment </a:t>
              </a:r>
            </a:p>
            <a:p>
              <a:pPr algn="ctr"/>
              <a:r>
                <a:rPr lang="en-US" sz="1600" dirty="0">
                  <a:solidFill>
                    <a:srgbClr val="002060"/>
                  </a:solidFill>
                </a:rPr>
                <a:t>6.6% (5.2-8.3)</a:t>
              </a:r>
            </a:p>
          </p:txBody>
        </p:sp>
        <p:sp>
          <p:nvSpPr>
            <p:cNvPr id="4" name="Left Brace 3">
              <a:extLst>
                <a:ext uri="{FF2B5EF4-FFF2-40B4-BE49-F238E27FC236}">
                  <a16:creationId xmlns:a16="http://schemas.microsoft.com/office/drawing/2014/main" id="{9E1AB668-851B-4F94-BACD-33A40D679DA7}"/>
                </a:ext>
              </a:extLst>
            </p:cNvPr>
            <p:cNvSpPr/>
            <p:nvPr/>
          </p:nvSpPr>
          <p:spPr>
            <a:xfrm rot="5400000">
              <a:off x="2943662" y="2638862"/>
              <a:ext cx="665875" cy="4419600"/>
            </a:xfrm>
            <a:prstGeom prst="leftBrace">
              <a:avLst>
                <a:gd name="adj1" fmla="val 0"/>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EF5F45D1-1957-4C03-A800-ACE8FE9247B2}"/>
              </a:ext>
            </a:extLst>
          </p:cNvPr>
          <p:cNvGrpSpPr/>
          <p:nvPr/>
        </p:nvGrpSpPr>
        <p:grpSpPr>
          <a:xfrm>
            <a:off x="2291562" y="3136611"/>
            <a:ext cx="1752600" cy="2117694"/>
            <a:chOff x="5291931" y="2835306"/>
            <a:chExt cx="1752600" cy="2117694"/>
          </a:xfrm>
        </p:grpSpPr>
        <p:sp>
          <p:nvSpPr>
            <p:cNvPr id="8" name="TextBox 7">
              <a:extLst>
                <a:ext uri="{FF2B5EF4-FFF2-40B4-BE49-F238E27FC236}">
                  <a16:creationId xmlns:a16="http://schemas.microsoft.com/office/drawing/2014/main" id="{DDCB0CA1-3D05-4078-AF1A-CFB70AD9FECB}"/>
                </a:ext>
              </a:extLst>
            </p:cNvPr>
            <p:cNvSpPr txBox="1"/>
            <p:nvPr/>
          </p:nvSpPr>
          <p:spPr>
            <a:xfrm>
              <a:off x="5291931" y="2835306"/>
              <a:ext cx="1752600" cy="584775"/>
            </a:xfrm>
            <a:prstGeom prst="rect">
              <a:avLst/>
            </a:prstGeom>
            <a:solidFill>
              <a:schemeClr val="tx2">
                <a:lumMod val="40000"/>
                <a:lumOff val="60000"/>
              </a:schemeClr>
            </a:solidFill>
            <a:ln w="41275">
              <a:solidFill>
                <a:srgbClr val="FF0000"/>
              </a:solidFill>
            </a:ln>
          </p:spPr>
          <p:txBody>
            <a:bodyPr wrap="square" rtlCol="0">
              <a:spAutoFit/>
            </a:bodyPr>
            <a:lstStyle/>
            <a:p>
              <a:pPr algn="ctr"/>
              <a:r>
                <a:rPr lang="en-US" sz="1600" b="1" u="sng" dirty="0">
                  <a:solidFill>
                    <a:srgbClr val="002060"/>
                  </a:solidFill>
                </a:rPr>
                <a:t>Active </a:t>
              </a:r>
            </a:p>
            <a:p>
              <a:pPr algn="ctr"/>
              <a:r>
                <a:rPr lang="en-US" sz="1600" dirty="0">
                  <a:solidFill>
                    <a:srgbClr val="002060"/>
                  </a:solidFill>
                </a:rPr>
                <a:t>9.3% (5.3 – 8.3)</a:t>
              </a:r>
            </a:p>
          </p:txBody>
        </p:sp>
        <p:sp>
          <p:nvSpPr>
            <p:cNvPr id="9" name="Left Brace 8">
              <a:extLst>
                <a:ext uri="{FF2B5EF4-FFF2-40B4-BE49-F238E27FC236}">
                  <a16:creationId xmlns:a16="http://schemas.microsoft.com/office/drawing/2014/main" id="{6728BDBA-4B3A-416A-B8C8-3055B048FB48}"/>
                </a:ext>
              </a:extLst>
            </p:cNvPr>
            <p:cNvSpPr/>
            <p:nvPr/>
          </p:nvSpPr>
          <p:spPr>
            <a:xfrm rot="5400000">
              <a:off x="5490859" y="3662059"/>
              <a:ext cx="1515080" cy="1066801"/>
            </a:xfrm>
            <a:prstGeom prst="leftBrace">
              <a:avLst>
                <a:gd name="adj1" fmla="val 0"/>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 name="TextBox 11">
            <a:extLst>
              <a:ext uri="{FF2B5EF4-FFF2-40B4-BE49-F238E27FC236}">
                <a16:creationId xmlns:a16="http://schemas.microsoft.com/office/drawing/2014/main" id="{3B20E86B-ADC3-4D4B-BB47-03E08175AE29}"/>
              </a:ext>
            </a:extLst>
          </p:cNvPr>
          <p:cNvSpPr txBox="1"/>
          <p:nvPr/>
        </p:nvSpPr>
        <p:spPr>
          <a:xfrm>
            <a:off x="2714629" y="1797800"/>
            <a:ext cx="3234531" cy="584775"/>
          </a:xfrm>
          <a:prstGeom prst="rect">
            <a:avLst/>
          </a:prstGeom>
          <a:solidFill>
            <a:schemeClr val="tx2">
              <a:lumMod val="40000"/>
              <a:lumOff val="60000"/>
            </a:schemeClr>
          </a:solidFill>
          <a:ln w="41275">
            <a:solidFill>
              <a:srgbClr val="FF0000"/>
            </a:solidFill>
          </a:ln>
        </p:spPr>
        <p:txBody>
          <a:bodyPr wrap="square" rtlCol="0">
            <a:spAutoFit/>
          </a:bodyPr>
          <a:lstStyle/>
          <a:p>
            <a:pPr algn="ctr"/>
            <a:r>
              <a:rPr lang="en-US" sz="1600" b="1" dirty="0">
                <a:solidFill>
                  <a:srgbClr val="002060"/>
                </a:solidFill>
              </a:rPr>
              <a:t>*Differences Not Significant </a:t>
            </a:r>
          </a:p>
          <a:p>
            <a:pPr algn="ctr"/>
            <a:r>
              <a:rPr lang="en-US" sz="1600" b="1" dirty="0">
                <a:solidFill>
                  <a:srgbClr val="002060"/>
                </a:solidFill>
              </a:rPr>
              <a:t>Overall p-value =0.06</a:t>
            </a:r>
          </a:p>
        </p:txBody>
      </p:sp>
      <p:grpSp>
        <p:nvGrpSpPr>
          <p:cNvPr id="15" name="Group 14">
            <a:extLst>
              <a:ext uri="{FF2B5EF4-FFF2-40B4-BE49-F238E27FC236}">
                <a16:creationId xmlns:a16="http://schemas.microsoft.com/office/drawing/2014/main" id="{8AB74999-C6B8-4576-A2C9-16B094B09A6E}"/>
              </a:ext>
            </a:extLst>
          </p:cNvPr>
          <p:cNvGrpSpPr/>
          <p:nvPr/>
        </p:nvGrpSpPr>
        <p:grpSpPr>
          <a:xfrm>
            <a:off x="721615" y="4125579"/>
            <a:ext cx="1645153" cy="1178977"/>
            <a:chOff x="721615" y="4125579"/>
            <a:chExt cx="1645153" cy="1178977"/>
          </a:xfrm>
        </p:grpSpPr>
        <p:sp>
          <p:nvSpPr>
            <p:cNvPr id="10" name="TextBox 9">
              <a:extLst>
                <a:ext uri="{FF2B5EF4-FFF2-40B4-BE49-F238E27FC236}">
                  <a16:creationId xmlns:a16="http://schemas.microsoft.com/office/drawing/2014/main" id="{9C30920F-55AC-4A70-928D-5F6A790ECFCA}"/>
                </a:ext>
              </a:extLst>
            </p:cNvPr>
            <p:cNvSpPr txBox="1"/>
            <p:nvPr/>
          </p:nvSpPr>
          <p:spPr>
            <a:xfrm>
              <a:off x="721615" y="4125579"/>
              <a:ext cx="1645153" cy="584775"/>
            </a:xfrm>
            <a:prstGeom prst="rect">
              <a:avLst/>
            </a:prstGeom>
            <a:solidFill>
              <a:schemeClr val="tx2">
                <a:lumMod val="40000"/>
                <a:lumOff val="60000"/>
              </a:schemeClr>
            </a:solidFill>
            <a:ln w="41275">
              <a:solidFill>
                <a:srgbClr val="FF0000"/>
              </a:solidFill>
            </a:ln>
          </p:spPr>
          <p:txBody>
            <a:bodyPr wrap="square" rtlCol="0">
              <a:spAutoFit/>
            </a:bodyPr>
            <a:lstStyle/>
            <a:p>
              <a:pPr algn="ctr"/>
              <a:r>
                <a:rPr lang="en-US" sz="1600" b="1" u="sng" dirty="0">
                  <a:solidFill>
                    <a:srgbClr val="002060"/>
                  </a:solidFill>
                </a:rPr>
                <a:t>Usual Care </a:t>
              </a:r>
              <a:endParaRPr lang="en-US" sz="1600" dirty="0">
                <a:solidFill>
                  <a:srgbClr val="002060"/>
                </a:solidFill>
              </a:endParaRPr>
            </a:p>
            <a:p>
              <a:pPr algn="ctr"/>
              <a:r>
                <a:rPr lang="en-US" sz="1600" dirty="0">
                  <a:solidFill>
                    <a:srgbClr val="002060"/>
                  </a:solidFill>
                </a:rPr>
                <a:t>5.9% (4.3 – 8.1)</a:t>
              </a:r>
            </a:p>
          </p:txBody>
        </p:sp>
        <p:sp>
          <p:nvSpPr>
            <p:cNvPr id="16" name="Left Brace 15">
              <a:extLst>
                <a:ext uri="{FF2B5EF4-FFF2-40B4-BE49-F238E27FC236}">
                  <a16:creationId xmlns:a16="http://schemas.microsoft.com/office/drawing/2014/main" id="{77911171-44EC-408A-9DE7-E3F685C1E8C3}"/>
                </a:ext>
              </a:extLst>
            </p:cNvPr>
            <p:cNvSpPr/>
            <p:nvPr/>
          </p:nvSpPr>
          <p:spPr>
            <a:xfrm rot="5400000">
              <a:off x="1251802" y="4189592"/>
              <a:ext cx="584777" cy="1645152"/>
            </a:xfrm>
            <a:prstGeom prst="leftBrace">
              <a:avLst>
                <a:gd name="adj1" fmla="val 0"/>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grpSp>
      <p:sp>
        <p:nvSpPr>
          <p:cNvPr id="18" name="Title 2">
            <a:extLst>
              <a:ext uri="{FF2B5EF4-FFF2-40B4-BE49-F238E27FC236}">
                <a16:creationId xmlns:a16="http://schemas.microsoft.com/office/drawing/2014/main" id="{9722DBA8-2457-4C23-A95C-CA22E9A14599}"/>
              </a:ext>
            </a:extLst>
          </p:cNvPr>
          <p:cNvSpPr txBox="1">
            <a:spLocks/>
          </p:cNvSpPr>
          <p:nvPr/>
        </p:nvSpPr>
        <p:spPr>
          <a:xfrm>
            <a:off x="230295" y="628022"/>
            <a:ext cx="7731450" cy="797272"/>
          </a:xfrm>
          <a:prstGeom prst="rect">
            <a:avLst/>
          </a:prstGeom>
        </p:spPr>
        <p:txBody>
          <a:bodyPr vert="horz" lIns="86493" tIns="43247" rIns="86493" bIns="43247" rtlCol="0" anchor="b" anchorCtr="0">
            <a:noAutofit/>
          </a:bodyPr>
          <a:lstStyle>
            <a:lvl1pPr algn="l" defTabSz="432465" rtl="0" eaLnBrk="1" latinLnBrk="0" hangingPunct="1">
              <a:lnSpc>
                <a:spcPct val="80000"/>
              </a:lnSpc>
              <a:spcBef>
                <a:spcPct val="0"/>
              </a:spcBef>
              <a:buNone/>
              <a:defRPr sz="3600" b="0" kern="1200">
                <a:solidFill>
                  <a:schemeClr val="accent4">
                    <a:lumMod val="75000"/>
                  </a:schemeClr>
                </a:solidFill>
                <a:latin typeface="Palatino Linotype" panose="02040502050505030304" pitchFamily="18" charset="0"/>
                <a:ea typeface="+mj-ea"/>
                <a:cs typeface="+mj-cs"/>
              </a:defRPr>
            </a:lvl1pPr>
          </a:lstStyle>
          <a:p>
            <a:pPr>
              <a:lnSpc>
                <a:spcPct val="100000"/>
              </a:lnSpc>
            </a:pPr>
            <a:r>
              <a:rPr lang="en-US" dirty="0"/>
              <a:t>Primary Survey Outcome: </a:t>
            </a:r>
            <a:br>
              <a:rPr lang="en-US" dirty="0"/>
            </a:br>
            <a:r>
              <a:rPr lang="en-US" dirty="0"/>
              <a:t>% BI + HED among all respondents</a:t>
            </a:r>
          </a:p>
        </p:txBody>
      </p:sp>
    </p:spTree>
    <p:extLst>
      <p:ext uri="{BB962C8B-B14F-4D97-AF65-F5344CB8AC3E}">
        <p14:creationId xmlns:p14="http://schemas.microsoft.com/office/powerpoint/2010/main" val="660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AE19F48-1F09-4997-B2A1-77C4B015FDB6}"/>
              </a:ext>
            </a:extLst>
          </p:cNvPr>
          <p:cNvGraphicFramePr>
            <a:graphicFrameLocks noGrp="1"/>
          </p:cNvGraphicFramePr>
          <p:nvPr>
            <p:extLst>
              <p:ext uri="{D42A27DB-BD31-4B8C-83A1-F6EECF244321}">
                <p14:modId xmlns:p14="http://schemas.microsoft.com/office/powerpoint/2010/main" val="1502764993"/>
              </p:ext>
            </p:extLst>
          </p:nvPr>
        </p:nvGraphicFramePr>
        <p:xfrm>
          <a:off x="402034" y="3964578"/>
          <a:ext cx="8339931" cy="2219899"/>
        </p:xfrm>
        <a:graphic>
          <a:graphicData uri="http://schemas.openxmlformats.org/drawingml/2006/table">
            <a:tbl>
              <a:tblPr firstRow="1" bandRow="1">
                <a:tableStyleId>{2D5ABB26-0587-4C30-8999-92F81FD0307C}</a:tableStyleId>
              </a:tblPr>
              <a:tblGrid>
                <a:gridCol w="3124200">
                  <a:extLst>
                    <a:ext uri="{9D8B030D-6E8A-4147-A177-3AD203B41FA5}">
                      <a16:colId xmlns:a16="http://schemas.microsoft.com/office/drawing/2014/main" val="354264397"/>
                    </a:ext>
                  </a:extLst>
                </a:gridCol>
                <a:gridCol w="1139031">
                  <a:extLst>
                    <a:ext uri="{9D8B030D-6E8A-4147-A177-3AD203B41FA5}">
                      <a16:colId xmlns:a16="http://schemas.microsoft.com/office/drawing/2014/main" val="1889863753"/>
                    </a:ext>
                  </a:extLst>
                </a:gridCol>
                <a:gridCol w="2038350">
                  <a:extLst>
                    <a:ext uri="{9D8B030D-6E8A-4147-A177-3AD203B41FA5}">
                      <a16:colId xmlns:a16="http://schemas.microsoft.com/office/drawing/2014/main" val="1073845662"/>
                    </a:ext>
                  </a:extLst>
                </a:gridCol>
                <a:gridCol w="2038350">
                  <a:extLst>
                    <a:ext uri="{9D8B030D-6E8A-4147-A177-3AD203B41FA5}">
                      <a16:colId xmlns:a16="http://schemas.microsoft.com/office/drawing/2014/main" val="3793502503"/>
                    </a:ext>
                  </a:extLst>
                </a:gridCol>
              </a:tblGrid>
              <a:tr h="495999">
                <a:tc>
                  <a:txBody>
                    <a:bodyPr/>
                    <a:lstStyle/>
                    <a:p>
                      <a:pPr algn="ctr"/>
                      <a:r>
                        <a:rPr lang="en-US" sz="2000" b="1" dirty="0">
                          <a:solidFill>
                            <a:srgbClr val="002060"/>
                          </a:solidFill>
                        </a:rPr>
                        <a:t>Comparison</a:t>
                      </a:r>
                    </a:p>
                  </a:txBody>
                  <a:tcPr marL="122301" marR="122301" marT="61151" marB="6115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a:solidFill>
                            <a:srgbClr val="002060"/>
                          </a:solidFill>
                        </a:rPr>
                        <a:t>Risk Ratio</a:t>
                      </a:r>
                    </a:p>
                  </a:txBody>
                  <a:tcPr marL="122301" marR="122301" marT="61151" marB="6115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a:solidFill>
                            <a:srgbClr val="002060"/>
                          </a:solidFill>
                        </a:rPr>
                        <a:t>95 % CI</a:t>
                      </a:r>
                    </a:p>
                  </a:txBody>
                  <a:tcPr marL="122301" marR="122301" marT="61151" marB="6115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i="1" dirty="0">
                          <a:solidFill>
                            <a:srgbClr val="002060"/>
                          </a:solidFill>
                        </a:rPr>
                        <a:t>p</a:t>
                      </a:r>
                    </a:p>
                  </a:txBody>
                  <a:tcPr marL="122301" marR="122301" marT="61151" marB="6115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5127983"/>
                  </a:ext>
                </a:extLst>
              </a:tr>
              <a:tr h="495999">
                <a:tc>
                  <a:txBody>
                    <a:bodyPr/>
                    <a:lstStyle/>
                    <a:p>
                      <a:pPr algn="l"/>
                      <a:r>
                        <a:rPr lang="en-US" sz="2000" dirty="0">
                          <a:solidFill>
                            <a:srgbClr val="002060"/>
                          </a:solidFill>
                        </a:rPr>
                        <a:t>Active Imp vs. usual care</a:t>
                      </a:r>
                    </a:p>
                  </a:txBody>
                  <a:tcPr marL="122301" marR="122301" marT="61151" marB="6115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rgbClr val="002060"/>
                          </a:solidFill>
                        </a:rPr>
                        <a:t>1.58</a:t>
                      </a:r>
                    </a:p>
                  </a:txBody>
                  <a:tcPr marL="122301" marR="122301" marT="61151" marB="6115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rgbClr val="002060"/>
                          </a:solidFill>
                        </a:rPr>
                        <a:t>1.05 – 2.39</a:t>
                      </a:r>
                    </a:p>
                  </a:txBody>
                  <a:tcPr marL="122301" marR="122301" marT="61151" marB="6115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rgbClr val="002060"/>
                          </a:solidFill>
                        </a:rPr>
                        <a:t>0.030</a:t>
                      </a:r>
                    </a:p>
                  </a:txBody>
                  <a:tcPr marL="122301" marR="122301" marT="61151" marB="6115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6713430"/>
                  </a:ext>
                </a:extLst>
              </a:tr>
              <a:tr h="495999">
                <a:tc>
                  <a:txBody>
                    <a:bodyPr/>
                    <a:lstStyle/>
                    <a:p>
                      <a:pPr algn="l"/>
                      <a:r>
                        <a:rPr lang="en-US" sz="2000" dirty="0">
                          <a:solidFill>
                            <a:srgbClr val="002060"/>
                          </a:solidFill>
                        </a:rPr>
                        <a:t>Sustainment vs. usual care</a:t>
                      </a:r>
                    </a:p>
                  </a:txBody>
                  <a:tcPr marL="122301" marR="122301" marT="61151" marB="6115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rgbClr val="002060"/>
                          </a:solidFill>
                        </a:rPr>
                        <a:t>1.12</a:t>
                      </a:r>
                    </a:p>
                  </a:txBody>
                  <a:tcPr marL="122301" marR="122301" marT="61151" marB="6115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rgbClr val="002060"/>
                          </a:solidFill>
                        </a:rPr>
                        <a:t>0.77 – 1.65</a:t>
                      </a:r>
                    </a:p>
                  </a:txBody>
                  <a:tcPr marL="122301" marR="122301" marT="61151" marB="6115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rgbClr val="002060"/>
                          </a:solidFill>
                        </a:rPr>
                        <a:t>0.550</a:t>
                      </a:r>
                    </a:p>
                  </a:txBody>
                  <a:tcPr marL="122301" marR="122301" marT="61151" marB="6115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8314483"/>
                  </a:ext>
                </a:extLst>
              </a:tr>
              <a:tr h="495999">
                <a:tc>
                  <a:txBody>
                    <a:bodyPr/>
                    <a:lstStyle/>
                    <a:p>
                      <a:pPr algn="l"/>
                      <a:r>
                        <a:rPr lang="en-US" sz="2000" dirty="0">
                          <a:solidFill>
                            <a:srgbClr val="002060"/>
                          </a:solidFill>
                        </a:rPr>
                        <a:t>Sustainment vs. Active Imp</a:t>
                      </a:r>
                    </a:p>
                  </a:txBody>
                  <a:tcPr marL="122301" marR="122301" marT="61151" marB="6115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rgbClr val="002060"/>
                          </a:solidFill>
                        </a:rPr>
                        <a:t>0.71</a:t>
                      </a:r>
                    </a:p>
                  </a:txBody>
                  <a:tcPr marL="122301" marR="122301" marT="61151" marB="6115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rgbClr val="002060"/>
                          </a:solidFill>
                        </a:rPr>
                        <a:t>0.50 – 1.01</a:t>
                      </a:r>
                    </a:p>
                  </a:txBody>
                  <a:tcPr marL="122301" marR="122301" marT="61151" marB="6115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rgbClr val="002060"/>
                          </a:solidFill>
                        </a:rPr>
                        <a:t>0.054</a:t>
                      </a:r>
                    </a:p>
                  </a:txBody>
                  <a:tcPr marL="122301" marR="122301" marT="61151" marB="6115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8256661"/>
                  </a:ext>
                </a:extLst>
              </a:tr>
            </a:tbl>
          </a:graphicData>
        </a:graphic>
      </p:graphicFrame>
      <p:sp>
        <p:nvSpPr>
          <p:cNvPr id="10" name="TextBox 9">
            <a:extLst>
              <a:ext uri="{FF2B5EF4-FFF2-40B4-BE49-F238E27FC236}">
                <a16:creationId xmlns:a16="http://schemas.microsoft.com/office/drawing/2014/main" id="{A2342068-01C3-4046-9BFE-F21711186766}"/>
              </a:ext>
            </a:extLst>
          </p:cNvPr>
          <p:cNvSpPr txBox="1"/>
          <p:nvPr/>
        </p:nvSpPr>
        <p:spPr>
          <a:xfrm>
            <a:off x="152400" y="1463640"/>
            <a:ext cx="8492331" cy="2708434"/>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sz="2400" dirty="0">
              <a:solidFill>
                <a:srgbClr val="002060"/>
              </a:solidFill>
            </a:endParaRPr>
          </a:p>
          <a:p>
            <a:pPr marL="285750" indent="-285750">
              <a:spcAft>
                <a:spcPts val="1200"/>
              </a:spcAft>
              <a:buFont typeface="Arial" panose="020B0604020202020204" pitchFamily="34" charset="0"/>
              <a:buChar char="•"/>
            </a:pPr>
            <a:r>
              <a:rPr lang="en-US" sz="2400" dirty="0">
                <a:solidFill>
                  <a:srgbClr val="002060"/>
                </a:solidFill>
                <a:latin typeface="Century Gothic" panose="020B0502020202020204" pitchFamily="34" charset="0"/>
              </a:rPr>
              <a:t>Overall differences in the primary outcome across groups of clinics were not significant (p=0.06)</a:t>
            </a:r>
          </a:p>
          <a:p>
            <a:pPr marL="800100" lvl="1" indent="-342900">
              <a:spcAft>
                <a:spcPts val="1200"/>
              </a:spcAft>
              <a:buFont typeface="Courier New"/>
              <a:buChar char="o"/>
            </a:pPr>
            <a:r>
              <a:rPr lang="en-US" sz="2400" dirty="0">
                <a:solidFill>
                  <a:srgbClr val="002060"/>
                </a:solidFill>
                <a:latin typeface="Century Gothic" panose="020B0502020202020204" pitchFamily="34" charset="0"/>
              </a:rPr>
              <a:t>In between-group comparisons, the proportion of reported BI + HED among all respondents was:</a:t>
            </a:r>
          </a:p>
          <a:p>
            <a:pPr marL="800100" lvl="1" indent="-342900">
              <a:spcAft>
                <a:spcPts val="1200"/>
              </a:spcAft>
              <a:buFont typeface="Wingdings" panose="05000000000000000000" pitchFamily="2" charset="2"/>
              <a:buChar char="q"/>
            </a:pPr>
            <a:endParaRPr lang="en-US" sz="2000" dirty="0">
              <a:solidFill>
                <a:srgbClr val="002060"/>
              </a:solidFill>
            </a:endParaRPr>
          </a:p>
        </p:txBody>
      </p:sp>
      <p:sp>
        <p:nvSpPr>
          <p:cNvPr id="5" name="Rectangle 4"/>
          <p:cNvSpPr/>
          <p:nvPr/>
        </p:nvSpPr>
        <p:spPr>
          <a:xfrm>
            <a:off x="381000" y="4765767"/>
            <a:ext cx="8382000" cy="457200"/>
          </a:xfrm>
          <a:prstGeom prst="rect">
            <a:avLst/>
          </a:prstGeom>
          <a:noFill/>
          <a:ln w="381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81000" y="5299167"/>
            <a:ext cx="8382000" cy="8382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FFB04D2C-6323-4569-8479-8EA732F1BDDF}"/>
              </a:ext>
            </a:extLst>
          </p:cNvPr>
          <p:cNvSpPr>
            <a:spLocks noGrp="1"/>
          </p:cNvSpPr>
          <p:nvPr>
            <p:ph type="title"/>
          </p:nvPr>
        </p:nvSpPr>
        <p:spPr>
          <a:xfrm>
            <a:off x="230295" y="628022"/>
            <a:ext cx="7731450" cy="797272"/>
          </a:xfrm>
        </p:spPr>
        <p:txBody>
          <a:bodyPr>
            <a:noAutofit/>
          </a:bodyPr>
          <a:lstStyle/>
          <a:p>
            <a:pPr>
              <a:lnSpc>
                <a:spcPct val="100000"/>
              </a:lnSpc>
            </a:pPr>
            <a:r>
              <a:rPr lang="en-US" dirty="0"/>
              <a:t>Primary Survey Outcome: </a:t>
            </a:r>
            <a:br>
              <a:rPr lang="en-US" dirty="0"/>
            </a:br>
            <a:r>
              <a:rPr lang="en-US" dirty="0"/>
              <a:t>% BI + HED among all respondents</a:t>
            </a:r>
          </a:p>
        </p:txBody>
      </p:sp>
    </p:spTree>
    <p:extLst>
      <p:ext uri="{BB962C8B-B14F-4D97-AF65-F5344CB8AC3E}">
        <p14:creationId xmlns:p14="http://schemas.microsoft.com/office/powerpoint/2010/main" val="417300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Trial: Setting</a:t>
            </a:r>
          </a:p>
        </p:txBody>
      </p:sp>
      <p:sp>
        <p:nvSpPr>
          <p:cNvPr id="4" name="Content Placeholder 3"/>
          <p:cNvSpPr>
            <a:spLocks noGrp="1"/>
          </p:cNvSpPr>
          <p:nvPr>
            <p:ph idx="1"/>
          </p:nvPr>
        </p:nvSpPr>
        <p:spPr>
          <a:xfrm>
            <a:off x="746514" y="1792689"/>
            <a:ext cx="8101653" cy="4839284"/>
          </a:xfrm>
        </p:spPr>
        <p:txBody>
          <a:bodyPr>
            <a:noAutofit/>
          </a:bodyPr>
          <a:lstStyle/>
          <a:p>
            <a:pPr marL="342900" indent="-342900">
              <a:buClr>
                <a:srgbClr val="F57D20"/>
              </a:buClr>
              <a:buSzPct val="80000"/>
              <a:buFont typeface="Wingdings" panose="05000000000000000000" pitchFamily="2" charset="2"/>
              <a:buChar char="§"/>
            </a:pPr>
            <a:endParaRPr lang="en-US" sz="2400" dirty="0"/>
          </a:p>
          <a:p>
            <a:pPr marL="342900" indent="-342900">
              <a:buClr>
                <a:srgbClr val="F57D20"/>
              </a:buClr>
              <a:buSzPct val="80000"/>
              <a:buFont typeface="Wingdings" panose="05000000000000000000" pitchFamily="2" charset="2"/>
              <a:buChar char="§"/>
            </a:pPr>
            <a:endParaRPr lang="en-US" sz="2400" dirty="0"/>
          </a:p>
          <a:p>
            <a:pPr marL="342900" indent="-342900">
              <a:buClr>
                <a:srgbClr val="F57D20"/>
              </a:buClr>
              <a:buSzPct val="80000"/>
              <a:buFont typeface="Wingdings" panose="05000000000000000000" pitchFamily="2" charset="2"/>
              <a:buChar char="§"/>
            </a:pPr>
            <a:r>
              <a:rPr lang="en-US" sz="2400" dirty="0"/>
              <a:t>25 primary care sites</a:t>
            </a:r>
          </a:p>
          <a:p>
            <a:pPr marL="619197" lvl="1" indent="-342900">
              <a:buClr>
                <a:srgbClr val="F57D20"/>
              </a:buClr>
              <a:buFont typeface="Wingdings" panose="05000000000000000000" pitchFamily="2" charset="2"/>
              <a:buChar char="ü"/>
            </a:pPr>
            <a:r>
              <a:rPr lang="en-US" sz="2400" dirty="0"/>
              <a:t>3 site pilot</a:t>
            </a:r>
          </a:p>
          <a:p>
            <a:pPr marL="619197" lvl="1" indent="-342900">
              <a:buClr>
                <a:srgbClr val="F57D20"/>
              </a:buClr>
              <a:buFont typeface="Wingdings" panose="05000000000000000000" pitchFamily="2" charset="2"/>
              <a:buChar char="ü"/>
            </a:pPr>
            <a:r>
              <a:rPr lang="en-US" sz="2400" dirty="0"/>
              <a:t>Stepped-wedge trial: 22 PC sites </a:t>
            </a:r>
          </a:p>
          <a:p>
            <a:pPr marL="342900" indent="-342900">
              <a:buClr>
                <a:srgbClr val="F57D20"/>
              </a:buClr>
              <a:buSzPct val="80000"/>
              <a:buFont typeface="Wingdings" panose="05000000000000000000" pitchFamily="2" charset="2"/>
              <a:buChar char="§"/>
            </a:pPr>
            <a:r>
              <a:rPr lang="en-US" sz="2400" dirty="0"/>
              <a:t>IRB: waivers of consent &amp; HIPAA</a:t>
            </a:r>
          </a:p>
          <a:p>
            <a:pPr lvl="1" indent="0" algn="r">
              <a:spcBef>
                <a:spcPts val="0"/>
              </a:spcBef>
              <a:spcAft>
                <a:spcPts val="0"/>
              </a:spcAft>
              <a:buNone/>
            </a:pPr>
            <a:endParaRPr lang="en-US" sz="2400" dirty="0"/>
          </a:p>
          <a:p>
            <a:pPr lvl="1" indent="0" algn="r">
              <a:spcBef>
                <a:spcPts val="0"/>
              </a:spcBef>
              <a:spcAft>
                <a:spcPts val="0"/>
              </a:spcAft>
              <a:buNone/>
            </a:pPr>
            <a:endParaRPr lang="en-US" sz="2400" dirty="0"/>
          </a:p>
          <a:p>
            <a:pPr lvl="1" indent="0" algn="r">
              <a:spcBef>
                <a:spcPts val="0"/>
              </a:spcBef>
              <a:spcAft>
                <a:spcPts val="0"/>
              </a:spcAft>
              <a:buNone/>
            </a:pPr>
            <a:r>
              <a:rPr lang="en-US" sz="1800" dirty="0"/>
              <a:t>Bobb IJERPH 2017; Glass Implementation Science 2018</a:t>
            </a:r>
          </a:p>
          <a:p>
            <a:pPr marL="396875">
              <a:buClr>
                <a:srgbClr val="F57D20"/>
              </a:buClr>
              <a:buSzPct val="80000"/>
            </a:pPr>
            <a:endParaRPr lang="en-US" sz="2400" dirty="0"/>
          </a:p>
        </p:txBody>
      </p:sp>
      <p:sp>
        <p:nvSpPr>
          <p:cNvPr id="5" name="Slide Number Placeholder 4"/>
          <p:cNvSpPr>
            <a:spLocks noGrp="1"/>
          </p:cNvSpPr>
          <p:nvPr>
            <p:ph type="sldNum" sz="quarter" idx="12"/>
          </p:nvPr>
        </p:nvSpPr>
        <p:spPr/>
        <p:txBody>
          <a:bodyPr/>
          <a:lstStyle/>
          <a:p>
            <a:fld id="{A0C21F26-985F-9D40-A811-D6DE90C3D8D1}" type="slidenum">
              <a:rPr lang="en-US" smtClean="0"/>
              <a:t>11</a:t>
            </a:fld>
            <a:endParaRPr lang="en-US"/>
          </a:p>
        </p:txBody>
      </p:sp>
    </p:spTree>
    <p:extLst>
      <p:ext uri="{BB962C8B-B14F-4D97-AF65-F5344CB8AC3E}">
        <p14:creationId xmlns:p14="http://schemas.microsoft.com/office/powerpoint/2010/main" val="233990912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C74C3DA6-462B-4E4F-9DE2-2EFE30D47623}"/>
              </a:ext>
            </a:extLst>
          </p:cNvPr>
          <p:cNvSpPr txBox="1">
            <a:spLocks noChangeArrowheads="1"/>
          </p:cNvSpPr>
          <p:nvPr/>
        </p:nvSpPr>
        <p:spPr>
          <a:xfrm>
            <a:off x="1005839" y="2283279"/>
            <a:ext cx="7571400" cy="16573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1200"/>
              </a:spcAft>
              <a:buNone/>
              <a:defRPr/>
            </a:pPr>
            <a:r>
              <a:rPr lang="en-US" sz="2800" dirty="0">
                <a:solidFill>
                  <a:srgbClr val="002060"/>
                </a:solidFill>
                <a:latin typeface="Century Gothic" panose="020B0502020202020204" pitchFamily="34" charset="0"/>
              </a:rPr>
              <a:t>Among respondents who reported heavy episodic drinking, 40.8% reported receiving alcohol-related advice (brief intervention)</a:t>
            </a:r>
          </a:p>
          <a:p>
            <a:pPr marL="0" indent="0">
              <a:spcAft>
                <a:spcPts val="1200"/>
              </a:spcAft>
              <a:buNone/>
              <a:defRPr/>
            </a:pPr>
            <a:endParaRPr lang="en-US" sz="2800" dirty="0">
              <a:solidFill>
                <a:srgbClr val="002060"/>
              </a:solidFill>
            </a:endParaRPr>
          </a:p>
          <a:p>
            <a:pPr marL="0" indent="0">
              <a:spcAft>
                <a:spcPts val="1200"/>
              </a:spcAft>
              <a:buNone/>
              <a:defRPr/>
            </a:pPr>
            <a:endParaRPr lang="en-US" sz="2800" dirty="0">
              <a:solidFill>
                <a:srgbClr val="002060"/>
              </a:solidFill>
            </a:endParaRPr>
          </a:p>
          <a:p>
            <a:pPr marL="0" indent="0">
              <a:lnSpc>
                <a:spcPct val="80000"/>
              </a:lnSpc>
              <a:spcAft>
                <a:spcPts val="1200"/>
              </a:spcAft>
              <a:buNone/>
              <a:defRPr/>
            </a:pPr>
            <a:endParaRPr lang="en-US" sz="2800" dirty="0">
              <a:solidFill>
                <a:srgbClr val="002060"/>
              </a:solidFill>
            </a:endParaRPr>
          </a:p>
          <a:p>
            <a:pPr>
              <a:lnSpc>
                <a:spcPct val="80000"/>
              </a:lnSpc>
              <a:spcAft>
                <a:spcPts val="1200"/>
              </a:spcAft>
              <a:defRPr/>
            </a:pPr>
            <a:endParaRPr lang="en-US" sz="2800" dirty="0">
              <a:solidFill>
                <a:srgbClr val="002060"/>
              </a:solidFill>
            </a:endParaRPr>
          </a:p>
        </p:txBody>
      </p:sp>
      <p:sp>
        <p:nvSpPr>
          <p:cNvPr id="11" name="Title 2">
            <a:extLst>
              <a:ext uri="{FF2B5EF4-FFF2-40B4-BE49-F238E27FC236}">
                <a16:creationId xmlns:a16="http://schemas.microsoft.com/office/drawing/2014/main" id="{178738A3-7918-45C5-AD5F-E0B2331464E8}"/>
              </a:ext>
            </a:extLst>
          </p:cNvPr>
          <p:cNvSpPr>
            <a:spLocks noGrp="1"/>
          </p:cNvSpPr>
          <p:nvPr>
            <p:ph type="title"/>
          </p:nvPr>
        </p:nvSpPr>
        <p:spPr>
          <a:xfrm>
            <a:off x="457200" y="248512"/>
            <a:ext cx="8229600" cy="1143000"/>
          </a:xfrm>
        </p:spPr>
        <p:txBody>
          <a:bodyPr>
            <a:normAutofit fontScale="90000"/>
          </a:bodyPr>
          <a:lstStyle/>
          <a:p>
            <a:pPr>
              <a:lnSpc>
                <a:spcPct val="100000"/>
              </a:lnSpc>
            </a:pPr>
            <a:r>
              <a:rPr lang="en-US" dirty="0"/>
              <a:t>Secondary Survey Outcome: </a:t>
            </a:r>
            <a:br>
              <a:rPr lang="en-US" dirty="0"/>
            </a:br>
            <a:r>
              <a:rPr lang="en-US" dirty="0"/>
              <a:t>% BI among all reporting HED</a:t>
            </a:r>
          </a:p>
        </p:txBody>
      </p:sp>
    </p:spTree>
    <p:extLst>
      <p:ext uri="{BB962C8B-B14F-4D97-AF65-F5344CB8AC3E}">
        <p14:creationId xmlns:p14="http://schemas.microsoft.com/office/powerpoint/2010/main" val="173645633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006">
            <a:extLst>
              <a:ext uri="{FF2B5EF4-FFF2-40B4-BE49-F238E27FC236}">
                <a16:creationId xmlns:a16="http://schemas.microsoft.com/office/drawing/2014/main" id="{C1F1E8FB-2AC4-4670-B7C2-5E29BE4D90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79" y="1123407"/>
            <a:ext cx="9069621" cy="589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85B6A03-1381-4232-B640-105B2A5E38A2}"/>
              </a:ext>
            </a:extLst>
          </p:cNvPr>
          <p:cNvSpPr txBox="1"/>
          <p:nvPr/>
        </p:nvSpPr>
        <p:spPr>
          <a:xfrm>
            <a:off x="5227271" y="1624936"/>
            <a:ext cx="2439903" cy="584776"/>
          </a:xfrm>
          <a:prstGeom prst="rect">
            <a:avLst/>
          </a:prstGeom>
          <a:solidFill>
            <a:schemeClr val="tx2">
              <a:lumMod val="40000"/>
              <a:lumOff val="60000"/>
            </a:schemeClr>
          </a:solidFill>
          <a:ln w="41275">
            <a:solidFill>
              <a:srgbClr val="FF0000"/>
            </a:solidFill>
          </a:ln>
        </p:spPr>
        <p:txBody>
          <a:bodyPr wrap="square" rtlCol="0">
            <a:noAutofit/>
          </a:bodyPr>
          <a:lstStyle/>
          <a:p>
            <a:pPr algn="ctr"/>
            <a:r>
              <a:rPr lang="en-US" sz="1600" b="1" u="sng" dirty="0">
                <a:solidFill>
                  <a:srgbClr val="002060"/>
                </a:solidFill>
              </a:rPr>
              <a:t>Sustainment </a:t>
            </a:r>
          </a:p>
          <a:p>
            <a:pPr algn="ctr"/>
            <a:r>
              <a:rPr lang="en-US" sz="1600" dirty="0">
                <a:solidFill>
                  <a:srgbClr val="002060"/>
                </a:solidFill>
              </a:rPr>
              <a:t>38.9 (33.5 – 45.1)</a:t>
            </a:r>
          </a:p>
        </p:txBody>
      </p:sp>
      <p:sp>
        <p:nvSpPr>
          <p:cNvPr id="8" name="Left Brace 7">
            <a:extLst>
              <a:ext uri="{FF2B5EF4-FFF2-40B4-BE49-F238E27FC236}">
                <a16:creationId xmlns:a16="http://schemas.microsoft.com/office/drawing/2014/main" id="{07247E87-B912-4594-BE88-E18CA3813FA9}"/>
              </a:ext>
            </a:extLst>
          </p:cNvPr>
          <p:cNvSpPr/>
          <p:nvPr/>
        </p:nvSpPr>
        <p:spPr>
          <a:xfrm rot="5400000">
            <a:off x="5996758" y="236035"/>
            <a:ext cx="892160" cy="4879805"/>
          </a:xfrm>
          <a:prstGeom prst="leftBrace">
            <a:avLst>
              <a:gd name="adj1" fmla="val 0"/>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3EDC1F2E-B69C-4D15-A7ED-FFB913752645}"/>
              </a:ext>
            </a:extLst>
          </p:cNvPr>
          <p:cNvSpPr txBox="1"/>
          <p:nvPr/>
        </p:nvSpPr>
        <p:spPr>
          <a:xfrm>
            <a:off x="2789051" y="1584275"/>
            <a:ext cx="1752600" cy="584775"/>
          </a:xfrm>
          <a:prstGeom prst="rect">
            <a:avLst/>
          </a:prstGeom>
          <a:solidFill>
            <a:schemeClr val="tx2">
              <a:lumMod val="40000"/>
              <a:lumOff val="60000"/>
            </a:schemeClr>
          </a:solidFill>
          <a:ln w="41275">
            <a:solidFill>
              <a:srgbClr val="FF0000"/>
            </a:solidFill>
          </a:ln>
        </p:spPr>
        <p:txBody>
          <a:bodyPr wrap="square" rtlCol="0">
            <a:spAutoFit/>
          </a:bodyPr>
          <a:lstStyle/>
          <a:p>
            <a:pPr algn="ctr"/>
            <a:r>
              <a:rPr lang="en-US" sz="1600" b="1" u="sng" dirty="0">
                <a:solidFill>
                  <a:srgbClr val="002060"/>
                </a:solidFill>
              </a:rPr>
              <a:t>Active </a:t>
            </a:r>
          </a:p>
          <a:p>
            <a:pPr algn="ctr"/>
            <a:r>
              <a:rPr lang="en-US" sz="1600" dirty="0">
                <a:solidFill>
                  <a:srgbClr val="002060"/>
                </a:solidFill>
              </a:rPr>
              <a:t>49.9 (44.7 – 51.4)</a:t>
            </a:r>
          </a:p>
        </p:txBody>
      </p:sp>
      <p:sp>
        <p:nvSpPr>
          <p:cNvPr id="11" name="Left Brace 10">
            <a:extLst>
              <a:ext uri="{FF2B5EF4-FFF2-40B4-BE49-F238E27FC236}">
                <a16:creationId xmlns:a16="http://schemas.microsoft.com/office/drawing/2014/main" id="{136BD627-67DE-4CC9-A1B1-1F73B80887A6}"/>
              </a:ext>
            </a:extLst>
          </p:cNvPr>
          <p:cNvSpPr/>
          <p:nvPr/>
        </p:nvSpPr>
        <p:spPr>
          <a:xfrm rot="5400000">
            <a:off x="2632887" y="2225761"/>
            <a:ext cx="1180221" cy="1066801"/>
          </a:xfrm>
          <a:prstGeom prst="leftBrace">
            <a:avLst>
              <a:gd name="adj1" fmla="val 0"/>
              <a:gd name="adj2" fmla="val 52449"/>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AED72CB7-92EC-45AE-B188-FE40F766F335}"/>
              </a:ext>
            </a:extLst>
          </p:cNvPr>
          <p:cNvSpPr txBox="1"/>
          <p:nvPr/>
        </p:nvSpPr>
        <p:spPr>
          <a:xfrm>
            <a:off x="579007" y="1589521"/>
            <a:ext cx="1645153" cy="584775"/>
          </a:xfrm>
          <a:prstGeom prst="rect">
            <a:avLst/>
          </a:prstGeom>
          <a:solidFill>
            <a:schemeClr val="tx2">
              <a:lumMod val="40000"/>
              <a:lumOff val="60000"/>
            </a:schemeClr>
          </a:solidFill>
          <a:ln w="41275">
            <a:solidFill>
              <a:srgbClr val="FF0000"/>
            </a:solidFill>
          </a:ln>
        </p:spPr>
        <p:txBody>
          <a:bodyPr wrap="square" rtlCol="0">
            <a:spAutoFit/>
          </a:bodyPr>
          <a:lstStyle/>
          <a:p>
            <a:pPr algn="ctr"/>
            <a:r>
              <a:rPr lang="en-US" sz="1600" b="1" u="sng" dirty="0">
                <a:solidFill>
                  <a:srgbClr val="002060"/>
                </a:solidFill>
              </a:rPr>
              <a:t>Usual Care </a:t>
            </a:r>
            <a:endParaRPr lang="en-US" sz="1600" dirty="0">
              <a:solidFill>
                <a:srgbClr val="002060"/>
              </a:solidFill>
            </a:endParaRPr>
          </a:p>
          <a:p>
            <a:pPr algn="ctr"/>
            <a:r>
              <a:rPr lang="en-US" sz="1600" dirty="0">
                <a:solidFill>
                  <a:srgbClr val="002060"/>
                </a:solidFill>
              </a:rPr>
              <a:t>40.9 (34.0 – 49.1)</a:t>
            </a:r>
          </a:p>
        </p:txBody>
      </p:sp>
      <p:sp>
        <p:nvSpPr>
          <p:cNvPr id="14" name="Left Brace 13">
            <a:extLst>
              <a:ext uri="{FF2B5EF4-FFF2-40B4-BE49-F238E27FC236}">
                <a16:creationId xmlns:a16="http://schemas.microsoft.com/office/drawing/2014/main" id="{5876B8E5-CBC3-4C81-9F0F-669A4681BC19}"/>
              </a:ext>
            </a:extLst>
          </p:cNvPr>
          <p:cNvSpPr/>
          <p:nvPr/>
        </p:nvSpPr>
        <p:spPr>
          <a:xfrm rot="5400000">
            <a:off x="869350" y="1998131"/>
            <a:ext cx="1027758" cy="1432340"/>
          </a:xfrm>
          <a:prstGeom prst="leftBrace">
            <a:avLst>
              <a:gd name="adj1" fmla="val 0"/>
              <a:gd name="adj2" fmla="val 4858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0D3B81B5-B10B-432F-88DC-25C6CA0480BC}"/>
              </a:ext>
            </a:extLst>
          </p:cNvPr>
          <p:cNvSpPr txBox="1"/>
          <p:nvPr/>
        </p:nvSpPr>
        <p:spPr>
          <a:xfrm>
            <a:off x="3352800" y="4628143"/>
            <a:ext cx="3234531" cy="584775"/>
          </a:xfrm>
          <a:prstGeom prst="rect">
            <a:avLst/>
          </a:prstGeom>
          <a:solidFill>
            <a:schemeClr val="tx2">
              <a:lumMod val="40000"/>
              <a:lumOff val="60000"/>
            </a:schemeClr>
          </a:solidFill>
          <a:ln w="41275">
            <a:solidFill>
              <a:srgbClr val="FF0000"/>
            </a:solidFill>
          </a:ln>
        </p:spPr>
        <p:txBody>
          <a:bodyPr wrap="square" rtlCol="0">
            <a:spAutoFit/>
          </a:bodyPr>
          <a:lstStyle/>
          <a:p>
            <a:pPr algn="ctr"/>
            <a:r>
              <a:rPr lang="en-US" sz="1600" b="1" dirty="0">
                <a:solidFill>
                  <a:srgbClr val="002060"/>
                </a:solidFill>
              </a:rPr>
              <a:t>*Differences Significant </a:t>
            </a:r>
          </a:p>
          <a:p>
            <a:pPr algn="ctr"/>
            <a:r>
              <a:rPr lang="en-US" sz="1600" b="1" dirty="0">
                <a:solidFill>
                  <a:srgbClr val="002060"/>
                </a:solidFill>
              </a:rPr>
              <a:t>Overall p-value =0.02</a:t>
            </a:r>
          </a:p>
        </p:txBody>
      </p:sp>
      <p:sp>
        <p:nvSpPr>
          <p:cNvPr id="20" name="Title 2">
            <a:extLst>
              <a:ext uri="{FF2B5EF4-FFF2-40B4-BE49-F238E27FC236}">
                <a16:creationId xmlns:a16="http://schemas.microsoft.com/office/drawing/2014/main" id="{4586A0ED-2D19-42C6-B6D4-25E9EB99FD4B}"/>
              </a:ext>
            </a:extLst>
          </p:cNvPr>
          <p:cNvSpPr>
            <a:spLocks noGrp="1"/>
          </p:cNvSpPr>
          <p:nvPr>
            <p:ph type="title"/>
          </p:nvPr>
        </p:nvSpPr>
        <p:spPr>
          <a:xfrm>
            <a:off x="457200" y="274638"/>
            <a:ext cx="8229600" cy="1143000"/>
          </a:xfrm>
        </p:spPr>
        <p:txBody>
          <a:bodyPr>
            <a:normAutofit fontScale="90000"/>
          </a:bodyPr>
          <a:lstStyle/>
          <a:p>
            <a:pPr>
              <a:lnSpc>
                <a:spcPct val="100000"/>
              </a:lnSpc>
            </a:pPr>
            <a:r>
              <a:rPr lang="en-US" dirty="0"/>
              <a:t>Secondary Survey Outcome: </a:t>
            </a:r>
            <a:br>
              <a:rPr lang="en-US" dirty="0"/>
            </a:br>
            <a:r>
              <a:rPr lang="en-US" dirty="0"/>
              <a:t>% BI among all reporting HED</a:t>
            </a:r>
          </a:p>
        </p:txBody>
      </p:sp>
    </p:spTree>
    <p:extLst>
      <p:ext uri="{BB962C8B-B14F-4D97-AF65-F5344CB8AC3E}">
        <p14:creationId xmlns:p14="http://schemas.microsoft.com/office/powerpoint/2010/main" val="158438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2342068-01C3-4046-9BFE-F21711186766}"/>
              </a:ext>
            </a:extLst>
          </p:cNvPr>
          <p:cNvSpPr txBox="1"/>
          <p:nvPr/>
        </p:nvSpPr>
        <p:spPr>
          <a:xfrm>
            <a:off x="398065" y="1065817"/>
            <a:ext cx="8153400" cy="2185214"/>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sz="2400" dirty="0">
              <a:solidFill>
                <a:srgbClr val="002060"/>
              </a:solidFill>
              <a:latin typeface="Century Gothic" panose="020B0502020202020204" pitchFamily="34" charset="0"/>
            </a:endParaRPr>
          </a:p>
          <a:p>
            <a:pPr marL="285750" indent="-285750">
              <a:spcAft>
                <a:spcPts val="1200"/>
              </a:spcAft>
              <a:buFont typeface="Arial" panose="020B0604020202020204" pitchFamily="34" charset="0"/>
              <a:buChar char="•"/>
            </a:pPr>
            <a:r>
              <a:rPr lang="en-US" sz="2400" dirty="0">
                <a:solidFill>
                  <a:srgbClr val="002060"/>
                </a:solidFill>
                <a:latin typeface="Century Gothic" panose="020B0502020202020204" pitchFamily="34" charset="0"/>
              </a:rPr>
              <a:t>Overall differences in the secondary outcome across groups of sites were significant (p=0.02) </a:t>
            </a:r>
          </a:p>
          <a:p>
            <a:pPr marL="742950" lvl="1" indent="-285750">
              <a:spcAft>
                <a:spcPts val="1200"/>
              </a:spcAft>
              <a:buFont typeface="Courier New"/>
              <a:buChar char="o"/>
            </a:pPr>
            <a:r>
              <a:rPr lang="en-US" sz="2200" dirty="0">
                <a:solidFill>
                  <a:srgbClr val="002060"/>
                </a:solidFill>
                <a:latin typeface="Century Gothic" panose="020B0502020202020204" pitchFamily="34" charset="0"/>
              </a:rPr>
              <a:t>In between-group comparisons, the proportion of reported BI among those with HED:</a:t>
            </a:r>
          </a:p>
        </p:txBody>
      </p:sp>
      <p:graphicFrame>
        <p:nvGraphicFramePr>
          <p:cNvPr id="5" name="Table 4">
            <a:extLst>
              <a:ext uri="{FF2B5EF4-FFF2-40B4-BE49-F238E27FC236}">
                <a16:creationId xmlns:a16="http://schemas.microsoft.com/office/drawing/2014/main" id="{8B7DC20B-F75A-4ECB-80C8-6F557934D1C8}"/>
              </a:ext>
            </a:extLst>
          </p:cNvPr>
          <p:cNvGraphicFramePr>
            <a:graphicFrameLocks noGrp="1"/>
          </p:cNvGraphicFramePr>
          <p:nvPr>
            <p:extLst/>
          </p:nvPr>
        </p:nvGraphicFramePr>
        <p:xfrm>
          <a:off x="402034" y="3657600"/>
          <a:ext cx="8339931" cy="2219899"/>
        </p:xfrm>
        <a:graphic>
          <a:graphicData uri="http://schemas.openxmlformats.org/drawingml/2006/table">
            <a:tbl>
              <a:tblPr firstRow="1" bandRow="1">
                <a:tableStyleId>{2D5ABB26-0587-4C30-8999-92F81FD0307C}</a:tableStyleId>
              </a:tblPr>
              <a:tblGrid>
                <a:gridCol w="3124200">
                  <a:extLst>
                    <a:ext uri="{9D8B030D-6E8A-4147-A177-3AD203B41FA5}">
                      <a16:colId xmlns:a16="http://schemas.microsoft.com/office/drawing/2014/main" val="354264397"/>
                    </a:ext>
                  </a:extLst>
                </a:gridCol>
                <a:gridCol w="1139031">
                  <a:extLst>
                    <a:ext uri="{9D8B030D-6E8A-4147-A177-3AD203B41FA5}">
                      <a16:colId xmlns:a16="http://schemas.microsoft.com/office/drawing/2014/main" val="1889863753"/>
                    </a:ext>
                  </a:extLst>
                </a:gridCol>
                <a:gridCol w="2038350">
                  <a:extLst>
                    <a:ext uri="{9D8B030D-6E8A-4147-A177-3AD203B41FA5}">
                      <a16:colId xmlns:a16="http://schemas.microsoft.com/office/drawing/2014/main" val="1073845662"/>
                    </a:ext>
                  </a:extLst>
                </a:gridCol>
                <a:gridCol w="2038350">
                  <a:extLst>
                    <a:ext uri="{9D8B030D-6E8A-4147-A177-3AD203B41FA5}">
                      <a16:colId xmlns:a16="http://schemas.microsoft.com/office/drawing/2014/main" val="3793502503"/>
                    </a:ext>
                  </a:extLst>
                </a:gridCol>
              </a:tblGrid>
              <a:tr h="495999">
                <a:tc>
                  <a:txBody>
                    <a:bodyPr/>
                    <a:lstStyle/>
                    <a:p>
                      <a:pPr algn="ctr"/>
                      <a:r>
                        <a:rPr lang="en-US" sz="2000" b="1" dirty="0">
                          <a:solidFill>
                            <a:srgbClr val="002060"/>
                          </a:solidFill>
                        </a:rPr>
                        <a:t>Comparison</a:t>
                      </a:r>
                    </a:p>
                  </a:txBody>
                  <a:tcPr marL="122301" marR="122301" marT="61151" marB="6115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a:solidFill>
                            <a:srgbClr val="002060"/>
                          </a:solidFill>
                        </a:rPr>
                        <a:t>Risk Ratio</a:t>
                      </a:r>
                    </a:p>
                  </a:txBody>
                  <a:tcPr marL="122301" marR="122301" marT="61151" marB="6115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a:solidFill>
                            <a:srgbClr val="002060"/>
                          </a:solidFill>
                        </a:rPr>
                        <a:t>95 % CI</a:t>
                      </a:r>
                    </a:p>
                  </a:txBody>
                  <a:tcPr marL="122301" marR="122301" marT="61151" marB="6115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i="1" dirty="0">
                          <a:solidFill>
                            <a:srgbClr val="002060"/>
                          </a:solidFill>
                        </a:rPr>
                        <a:t>p</a:t>
                      </a:r>
                    </a:p>
                  </a:txBody>
                  <a:tcPr marL="122301" marR="122301" marT="61151" marB="6115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5127983"/>
                  </a:ext>
                </a:extLst>
              </a:tr>
              <a:tr h="495999">
                <a:tc>
                  <a:txBody>
                    <a:bodyPr/>
                    <a:lstStyle/>
                    <a:p>
                      <a:pPr algn="l"/>
                      <a:r>
                        <a:rPr lang="en-US" sz="2000" dirty="0">
                          <a:solidFill>
                            <a:srgbClr val="002060"/>
                          </a:solidFill>
                        </a:rPr>
                        <a:t>Active Imp vs. usual care</a:t>
                      </a:r>
                    </a:p>
                  </a:txBody>
                  <a:tcPr marL="122301" marR="122301" marT="61151" marB="6115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rgbClr val="002060"/>
                          </a:solidFill>
                        </a:rPr>
                        <a:t>1.17</a:t>
                      </a:r>
                    </a:p>
                  </a:txBody>
                  <a:tcPr marL="122301" marR="122301" marT="61151" marB="6115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rgbClr val="002060"/>
                          </a:solidFill>
                        </a:rPr>
                        <a:t>0.96-1.43</a:t>
                      </a:r>
                    </a:p>
                  </a:txBody>
                  <a:tcPr marL="122301" marR="122301" marT="61151" marB="6115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rgbClr val="002060"/>
                          </a:solidFill>
                        </a:rPr>
                        <a:t>0.111</a:t>
                      </a:r>
                    </a:p>
                  </a:txBody>
                  <a:tcPr marL="122301" marR="122301" marT="61151" marB="6115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6713430"/>
                  </a:ext>
                </a:extLst>
              </a:tr>
              <a:tr h="495999">
                <a:tc>
                  <a:txBody>
                    <a:bodyPr/>
                    <a:lstStyle/>
                    <a:p>
                      <a:pPr algn="l"/>
                      <a:r>
                        <a:rPr lang="en-US" sz="2000" dirty="0">
                          <a:solidFill>
                            <a:srgbClr val="002060"/>
                          </a:solidFill>
                        </a:rPr>
                        <a:t>Sustainment vs. usual care</a:t>
                      </a:r>
                    </a:p>
                  </a:txBody>
                  <a:tcPr marL="122301" marR="122301" marT="61151" marB="6115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rgbClr val="002060"/>
                          </a:solidFill>
                        </a:rPr>
                        <a:t>0.95</a:t>
                      </a:r>
                    </a:p>
                  </a:txBody>
                  <a:tcPr marL="122301" marR="122301" marT="61151" marB="6115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rgbClr val="002060"/>
                          </a:solidFill>
                        </a:rPr>
                        <a:t>0.75-1.21</a:t>
                      </a:r>
                    </a:p>
                  </a:txBody>
                  <a:tcPr marL="122301" marR="122301" marT="61151" marB="6115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rgbClr val="002060"/>
                          </a:solidFill>
                        </a:rPr>
                        <a:t>0.685</a:t>
                      </a:r>
                    </a:p>
                  </a:txBody>
                  <a:tcPr marL="122301" marR="122301" marT="61151" marB="6115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8314483"/>
                  </a:ext>
                </a:extLst>
              </a:tr>
              <a:tr h="495999">
                <a:tc>
                  <a:txBody>
                    <a:bodyPr/>
                    <a:lstStyle/>
                    <a:p>
                      <a:pPr algn="l"/>
                      <a:r>
                        <a:rPr lang="en-US" sz="2000" dirty="0">
                          <a:solidFill>
                            <a:srgbClr val="002060"/>
                          </a:solidFill>
                        </a:rPr>
                        <a:t>Sustainment vs. Active Imp</a:t>
                      </a:r>
                    </a:p>
                  </a:txBody>
                  <a:tcPr marL="122301" marR="122301" marT="61151" marB="6115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rgbClr val="002060"/>
                          </a:solidFill>
                        </a:rPr>
                        <a:t>0.81</a:t>
                      </a:r>
                    </a:p>
                  </a:txBody>
                  <a:tcPr marL="122301" marR="122301" marT="61151" marB="6115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rgbClr val="002060"/>
                          </a:solidFill>
                        </a:rPr>
                        <a:t>0.69 – 0.96</a:t>
                      </a:r>
                    </a:p>
                  </a:txBody>
                  <a:tcPr marL="122301" marR="122301" marT="61151" marB="6115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rgbClr val="002060"/>
                          </a:solidFill>
                        </a:rPr>
                        <a:t>0.012</a:t>
                      </a:r>
                    </a:p>
                  </a:txBody>
                  <a:tcPr marL="122301" marR="122301" marT="61151" marB="6115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2877168"/>
                  </a:ext>
                </a:extLst>
              </a:tr>
            </a:tbl>
          </a:graphicData>
        </a:graphic>
      </p:graphicFrame>
      <p:sp>
        <p:nvSpPr>
          <p:cNvPr id="7" name="Rectangle 6"/>
          <p:cNvSpPr/>
          <p:nvPr/>
        </p:nvSpPr>
        <p:spPr>
          <a:xfrm>
            <a:off x="381000" y="5410200"/>
            <a:ext cx="8382000" cy="457200"/>
          </a:xfrm>
          <a:prstGeom prst="rect">
            <a:avLst/>
          </a:prstGeom>
          <a:noFill/>
          <a:ln w="381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1000" y="4419600"/>
            <a:ext cx="8382000" cy="9144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2">
            <a:extLst>
              <a:ext uri="{FF2B5EF4-FFF2-40B4-BE49-F238E27FC236}">
                <a16:creationId xmlns:a16="http://schemas.microsoft.com/office/drawing/2014/main" id="{5C6BE569-273F-4633-B8A0-237794D9C67E}"/>
              </a:ext>
            </a:extLst>
          </p:cNvPr>
          <p:cNvSpPr>
            <a:spLocks noGrp="1"/>
          </p:cNvSpPr>
          <p:nvPr>
            <p:ph type="title"/>
          </p:nvPr>
        </p:nvSpPr>
        <p:spPr>
          <a:xfrm>
            <a:off x="457200" y="248512"/>
            <a:ext cx="8229600" cy="1143000"/>
          </a:xfrm>
        </p:spPr>
        <p:txBody>
          <a:bodyPr>
            <a:normAutofit fontScale="90000"/>
          </a:bodyPr>
          <a:lstStyle/>
          <a:p>
            <a:pPr>
              <a:lnSpc>
                <a:spcPct val="100000"/>
              </a:lnSpc>
            </a:pPr>
            <a:r>
              <a:rPr lang="en-US" dirty="0"/>
              <a:t>Secondary Survey Outcome: </a:t>
            </a:r>
            <a:br>
              <a:rPr lang="en-US" dirty="0"/>
            </a:br>
            <a:r>
              <a:rPr lang="en-US" dirty="0"/>
              <a:t>% BI among all reporting HED</a:t>
            </a:r>
          </a:p>
        </p:txBody>
      </p:sp>
    </p:spTree>
    <p:extLst>
      <p:ext uri="{BB962C8B-B14F-4D97-AF65-F5344CB8AC3E}">
        <p14:creationId xmlns:p14="http://schemas.microsoft.com/office/powerpoint/2010/main" val="328000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51753" y="2483557"/>
            <a:ext cx="7869677" cy="2114070"/>
          </a:xfrm>
        </p:spPr>
        <p:txBody>
          <a:bodyPr>
            <a:noAutofit/>
          </a:bodyPr>
          <a:lstStyle/>
          <a:p>
            <a:pPr algn="ctr">
              <a:lnSpc>
                <a:spcPct val="100000"/>
              </a:lnSpc>
            </a:pPr>
            <a:r>
              <a:rPr lang="en-US" altLang="en-US" sz="4800" dirty="0">
                <a:latin typeface="Palatino Linotype" panose="02040502050505030304" pitchFamily="18" charset="0"/>
              </a:rPr>
              <a:t>Conclusions</a:t>
            </a:r>
            <a:endParaRPr lang="en-US" sz="3600" dirty="0">
              <a:latin typeface="Palatino Linotype" panose="02040502050505030304" pitchFamily="18" charset="0"/>
            </a:endParaRPr>
          </a:p>
        </p:txBody>
      </p:sp>
      <p:sp>
        <p:nvSpPr>
          <p:cNvPr id="5" name="Slide Number Placeholder 4"/>
          <p:cNvSpPr>
            <a:spLocks noGrp="1"/>
          </p:cNvSpPr>
          <p:nvPr>
            <p:ph type="sldNum" sz="quarter" idx="4294967295"/>
          </p:nvPr>
        </p:nvSpPr>
        <p:spPr>
          <a:xfrm>
            <a:off x="7010400" y="6553200"/>
            <a:ext cx="2133600" cy="242888"/>
          </a:xfrm>
        </p:spPr>
        <p:txBody>
          <a:bodyPr/>
          <a:lstStyle/>
          <a:p>
            <a:pPr marL="0" marR="0" lvl="0" indent="0" algn="r" defTabSz="457159" rtl="0" eaLnBrk="1" fontAlgn="auto" latinLnBrk="0" hangingPunct="1">
              <a:lnSpc>
                <a:spcPct val="100000"/>
              </a:lnSpc>
              <a:spcBef>
                <a:spcPts val="0"/>
              </a:spcBef>
              <a:spcAft>
                <a:spcPts val="0"/>
              </a:spcAft>
              <a:buClrTx/>
              <a:buSzTx/>
              <a:buFontTx/>
              <a:buNone/>
              <a:tabLst/>
              <a:defRPr/>
            </a:pPr>
            <a:fld id="{59688B50-F209-5A45-8DA6-A40598A1B2D3}" type="slidenum">
              <a:rPr kumimoji="0" lang="en-US" sz="900" b="0" i="0" u="none" strike="noStrike" kern="1200" cap="none" spc="0" normalizeH="0" baseline="0" noProof="0" smtClean="0">
                <a:ln>
                  <a:noFill/>
                </a:ln>
                <a:solidFill>
                  <a:prstClr val="white">
                    <a:lumMod val="50000"/>
                  </a:prstClr>
                </a:solidFill>
                <a:effectLst/>
                <a:uLnTx/>
                <a:uFillTx/>
                <a:latin typeface="Calibri"/>
                <a:ea typeface="+mn-ea"/>
                <a:cs typeface="+mn-cs"/>
              </a:rPr>
              <a:pPr marL="0" marR="0" lvl="0" indent="0" algn="r" defTabSz="457159" rtl="0" eaLnBrk="1" fontAlgn="auto" latinLnBrk="0" hangingPunct="1">
                <a:lnSpc>
                  <a:spcPct val="100000"/>
                </a:lnSpc>
                <a:spcBef>
                  <a:spcPts val="0"/>
                </a:spcBef>
                <a:spcAft>
                  <a:spcPts val="0"/>
                </a:spcAft>
                <a:buClrTx/>
                <a:buSzTx/>
                <a:buFontTx/>
                <a:buNone/>
                <a:tabLst/>
                <a:defRPr/>
              </a:pPr>
              <a:t>113</a:t>
            </a:fld>
            <a:endParaRPr kumimoji="0" lang="en-US" sz="9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Tree>
    <p:extLst>
      <p:ext uri="{BB962C8B-B14F-4D97-AF65-F5344CB8AC3E}">
        <p14:creationId xmlns:p14="http://schemas.microsoft.com/office/powerpoint/2010/main" val="40970933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Trial Achievements </a:t>
            </a:r>
          </a:p>
        </p:txBody>
      </p:sp>
      <p:sp>
        <p:nvSpPr>
          <p:cNvPr id="4" name="Content Placeholder 3"/>
          <p:cNvSpPr>
            <a:spLocks noGrp="1"/>
          </p:cNvSpPr>
          <p:nvPr>
            <p:ph idx="1"/>
          </p:nvPr>
        </p:nvSpPr>
        <p:spPr>
          <a:xfrm>
            <a:off x="692726" y="1341867"/>
            <a:ext cx="7994074" cy="4839284"/>
          </a:xfrm>
        </p:spPr>
        <p:txBody>
          <a:bodyPr>
            <a:noAutofit/>
          </a:bodyPr>
          <a:lstStyle/>
          <a:p>
            <a:pPr marL="342900" indent="-342900">
              <a:buClr>
                <a:srgbClr val="F57D20"/>
              </a:buClr>
              <a:buSzPct val="80000"/>
              <a:buFont typeface="Wingdings" panose="05000000000000000000" pitchFamily="2" charset="2"/>
              <a:buChar char="§"/>
            </a:pPr>
            <a:r>
              <a:rPr lang="en-US" sz="2400" dirty="0"/>
              <a:t>High rates of </a:t>
            </a:r>
            <a:r>
              <a:rPr lang="en-US" sz="2400" i="1" u="sng" dirty="0"/>
              <a:t>sustained</a:t>
            </a:r>
            <a:r>
              <a:rPr lang="en-US" sz="2400" dirty="0"/>
              <a:t> </a:t>
            </a:r>
          </a:p>
          <a:p>
            <a:pPr marL="619197" lvl="1" indent="-342900">
              <a:buClr>
                <a:srgbClr val="F57D20"/>
              </a:buClr>
              <a:buFont typeface="Wingdings" panose="05000000000000000000" pitchFamily="2" charset="2"/>
              <a:buChar char="ü"/>
            </a:pPr>
            <a:r>
              <a:rPr lang="en-US" sz="2400" dirty="0"/>
              <a:t>Alcohol screening – 89%</a:t>
            </a:r>
          </a:p>
          <a:p>
            <a:pPr marL="619197" lvl="1" indent="-342900">
              <a:buClr>
                <a:srgbClr val="F57D20"/>
              </a:buClr>
              <a:buFont typeface="Wingdings" panose="05000000000000000000" pitchFamily="2" charset="2"/>
              <a:buChar char="ü"/>
            </a:pPr>
            <a:r>
              <a:rPr lang="en-US" sz="2400" dirty="0"/>
              <a:t>DSM-5 assessment for AUDs </a:t>
            </a:r>
            <a:r>
              <a:rPr lang="en-US" sz="2400"/>
              <a:t>– 71%</a:t>
            </a:r>
            <a:endParaRPr lang="en-US" sz="2400" dirty="0"/>
          </a:p>
          <a:p>
            <a:pPr marL="342900" indent="-342900">
              <a:buClr>
                <a:srgbClr val="F57D20"/>
              </a:buClr>
              <a:buSzPct val="80000"/>
              <a:buFont typeface="Wingdings" panose="05000000000000000000" pitchFamily="2" charset="2"/>
              <a:buChar char="§"/>
            </a:pPr>
            <a:r>
              <a:rPr lang="en-US" sz="2400" dirty="0"/>
              <a:t>Small increase in BI: 1%</a:t>
            </a:r>
            <a:r>
              <a:rPr lang="en-US" sz="2400" dirty="0">
                <a:sym typeface="Wingdings" panose="05000000000000000000" pitchFamily="2" charset="2"/>
              </a:rPr>
              <a:t> 5%</a:t>
            </a:r>
          </a:p>
          <a:p>
            <a:pPr marL="619197" lvl="1" indent="-342900">
              <a:buClr>
                <a:srgbClr val="F57D20"/>
              </a:buClr>
              <a:buFont typeface="Wingdings" panose="05000000000000000000" pitchFamily="2" charset="2"/>
              <a:buChar char="ü"/>
            </a:pPr>
            <a:r>
              <a:rPr lang="en-US" sz="2400" dirty="0">
                <a:sym typeface="Wingdings" panose="05000000000000000000" pitchFamily="2" charset="2"/>
              </a:rPr>
              <a:t>41% patient report</a:t>
            </a:r>
          </a:p>
          <a:p>
            <a:pPr marL="342900" indent="-342900">
              <a:buClr>
                <a:srgbClr val="F57D20"/>
              </a:buClr>
              <a:buSzPct val="80000"/>
              <a:buFont typeface="Wingdings" panose="05000000000000000000" pitchFamily="2" charset="2"/>
              <a:buChar char="§"/>
            </a:pPr>
            <a:r>
              <a:rPr lang="en-US" sz="2400" dirty="0">
                <a:sym typeface="Wingdings" panose="05000000000000000000" pitchFamily="2" charset="2"/>
              </a:rPr>
              <a:t>No increase in treatment engagement despite</a:t>
            </a:r>
          </a:p>
          <a:p>
            <a:pPr marL="619197" lvl="1" indent="-342900">
              <a:buClr>
                <a:srgbClr val="F57D20"/>
              </a:buClr>
              <a:buFont typeface="Wingdings" panose="05000000000000000000" pitchFamily="2" charset="2"/>
              <a:buChar char="ü"/>
            </a:pPr>
            <a:r>
              <a:rPr lang="en-US" sz="2400" dirty="0">
                <a:sym typeface="Wingdings" panose="05000000000000000000" pitchFamily="2" charset="2"/>
              </a:rPr>
              <a:t>Increased new AUD diagnosis</a:t>
            </a:r>
          </a:p>
          <a:p>
            <a:pPr marL="619197" lvl="1" indent="-342900">
              <a:buClr>
                <a:srgbClr val="F57D20"/>
              </a:buClr>
              <a:buFont typeface="Wingdings" panose="05000000000000000000" pitchFamily="2" charset="2"/>
              <a:buChar char="ü"/>
            </a:pPr>
            <a:r>
              <a:rPr lang="en-US" sz="2400" dirty="0">
                <a:sym typeface="Wingdings" panose="05000000000000000000" pitchFamily="2" charset="2"/>
              </a:rPr>
              <a:t>Increased treatment initiation</a:t>
            </a:r>
          </a:p>
          <a:p>
            <a:pPr marL="342900" indent="-342900">
              <a:buClr>
                <a:srgbClr val="F57D20"/>
              </a:buClr>
              <a:buSzPct val="80000"/>
              <a:buFont typeface="Wingdings" panose="05000000000000000000" pitchFamily="2" charset="2"/>
              <a:buChar char="§"/>
            </a:pPr>
            <a:r>
              <a:rPr lang="en-US" sz="2400" dirty="0">
                <a:sym typeface="Wingdings" panose="05000000000000000000" pitchFamily="2" charset="2"/>
              </a:rPr>
              <a:t>Possible increase in BI during practice coaching</a:t>
            </a:r>
          </a:p>
          <a:p>
            <a:pPr lvl="1" indent="0">
              <a:buClr>
                <a:srgbClr val="F57D20"/>
              </a:buClr>
              <a:buNone/>
            </a:pPr>
            <a:endParaRPr lang="en-US" sz="2400" dirty="0">
              <a:sym typeface="Wingdings" panose="05000000000000000000" pitchFamily="2" charset="2"/>
            </a:endParaRPr>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r>
              <a:rPr lang="en-US" sz="1600" dirty="0"/>
              <a:t>Bobb IJERPH 2017; Glass Implementation Science 2018</a:t>
            </a:r>
          </a:p>
          <a:p>
            <a:pPr marL="396875">
              <a:buClr>
                <a:srgbClr val="F57D20"/>
              </a:buClr>
              <a:buSzPct val="80000"/>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114</a:t>
            </a:fld>
            <a:endParaRPr lang="en-US"/>
          </a:p>
        </p:txBody>
      </p:sp>
    </p:spTree>
    <p:extLst>
      <p:ext uri="{BB962C8B-B14F-4D97-AF65-F5344CB8AC3E}">
        <p14:creationId xmlns:p14="http://schemas.microsoft.com/office/powerpoint/2010/main" val="90457243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Trial Limitations</a:t>
            </a:r>
          </a:p>
        </p:txBody>
      </p:sp>
      <p:sp>
        <p:nvSpPr>
          <p:cNvPr id="4" name="Content Placeholder 3"/>
          <p:cNvSpPr>
            <a:spLocks noGrp="1"/>
          </p:cNvSpPr>
          <p:nvPr>
            <p:ph idx="1"/>
          </p:nvPr>
        </p:nvSpPr>
        <p:spPr>
          <a:xfrm>
            <a:off x="692726" y="1341867"/>
            <a:ext cx="7744364" cy="4797676"/>
          </a:xfrm>
        </p:spPr>
        <p:txBody>
          <a:bodyPr>
            <a:noAutofit/>
          </a:bodyPr>
          <a:lstStyle/>
          <a:p>
            <a:pPr>
              <a:buClr>
                <a:srgbClr val="F57D20"/>
              </a:buClr>
              <a:buSzPct val="80000"/>
            </a:pPr>
            <a:endParaRPr lang="en-US" dirty="0"/>
          </a:p>
          <a:p>
            <a:pPr marL="342900" indent="-342900">
              <a:buClr>
                <a:srgbClr val="F57D20"/>
              </a:buClr>
              <a:buSzPct val="80000"/>
              <a:buFont typeface="Wingdings" panose="05000000000000000000" pitchFamily="2" charset="2"/>
              <a:buChar char="§"/>
            </a:pPr>
            <a:r>
              <a:rPr lang="en-US" sz="2400" dirty="0"/>
              <a:t>Single integrated system</a:t>
            </a:r>
          </a:p>
          <a:p>
            <a:pPr marL="342900" indent="-342900">
              <a:buClr>
                <a:srgbClr val="F57D20"/>
              </a:buClr>
              <a:buSzPct val="80000"/>
              <a:buFont typeface="Wingdings" panose="05000000000000000000" pitchFamily="2" charset="2"/>
              <a:buChar char="§"/>
            </a:pPr>
            <a:r>
              <a:rPr lang="en-US" sz="2400" dirty="0"/>
              <a:t>Research funding</a:t>
            </a:r>
            <a:endParaRPr lang="en-US" sz="2400" dirty="0">
              <a:highlight>
                <a:srgbClr val="FFFF00"/>
              </a:highlight>
            </a:endParaRPr>
          </a:p>
          <a:p>
            <a:pPr marL="342900" indent="-342900">
              <a:buClr>
                <a:srgbClr val="F57D20"/>
              </a:buClr>
              <a:buSzPct val="80000"/>
              <a:buFont typeface="Wingdings" panose="05000000000000000000" pitchFamily="2" charset="2"/>
              <a:buChar char="§"/>
            </a:pPr>
            <a:r>
              <a:rPr lang="en-US" sz="2400" dirty="0"/>
              <a:t>No real time performance feedback on main outcomes</a:t>
            </a:r>
          </a:p>
          <a:p>
            <a:pPr marL="342900" indent="-342900">
              <a:buClr>
                <a:srgbClr val="F57D20"/>
              </a:buClr>
              <a:buSzPct val="80000"/>
              <a:buFont typeface="Wingdings" panose="05000000000000000000" pitchFamily="2" charset="2"/>
              <a:buChar char="§"/>
            </a:pPr>
            <a:r>
              <a:rPr lang="en-US" sz="2400" dirty="0"/>
              <a:t>Only 1 hour allowed for PCP training (all BHI)</a:t>
            </a:r>
          </a:p>
          <a:p>
            <a:pPr marL="342900" indent="-342900">
              <a:buClr>
                <a:srgbClr val="F57D20"/>
              </a:buClr>
              <a:buSzPct val="80000"/>
              <a:buFont typeface="Wingdings" panose="05000000000000000000" pitchFamily="2" charset="2"/>
              <a:buChar char="§"/>
            </a:pPr>
            <a:r>
              <a:rPr lang="en-US" sz="2400" dirty="0"/>
              <a:t>Many alcohol-related discussions likely not documented </a:t>
            </a:r>
            <a:endParaRPr lang="en-US"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r>
              <a:rPr lang="en-US" sz="1600" dirty="0"/>
              <a:t>Bobb IJERPH 2017; Glass Implementation Science 2018</a:t>
            </a:r>
          </a:p>
          <a:p>
            <a:pPr marL="396875">
              <a:buClr>
                <a:srgbClr val="F57D20"/>
              </a:buClr>
              <a:buSzPct val="80000"/>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115</a:t>
            </a:fld>
            <a:endParaRPr lang="en-US"/>
          </a:p>
        </p:txBody>
      </p:sp>
    </p:spTree>
    <p:extLst>
      <p:ext uri="{BB962C8B-B14F-4D97-AF65-F5344CB8AC3E}">
        <p14:creationId xmlns:p14="http://schemas.microsoft.com/office/powerpoint/2010/main" val="385906263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Survey Evaluation Limitations</a:t>
            </a:r>
          </a:p>
        </p:txBody>
      </p:sp>
      <p:sp>
        <p:nvSpPr>
          <p:cNvPr id="4" name="Content Placeholder 3"/>
          <p:cNvSpPr>
            <a:spLocks noGrp="1"/>
          </p:cNvSpPr>
          <p:nvPr>
            <p:ph idx="1"/>
          </p:nvPr>
        </p:nvSpPr>
        <p:spPr>
          <a:xfrm>
            <a:off x="692726" y="1341867"/>
            <a:ext cx="7744364" cy="4839284"/>
          </a:xfrm>
        </p:spPr>
        <p:txBody>
          <a:bodyPr>
            <a:noAutofit/>
          </a:bodyPr>
          <a:lstStyle/>
          <a:p>
            <a:pPr>
              <a:buClr>
                <a:srgbClr val="F57D20"/>
              </a:buClr>
              <a:buSzPct val="80000"/>
            </a:pPr>
            <a:endParaRPr lang="en-US" dirty="0"/>
          </a:p>
          <a:p>
            <a:pPr marL="342900" indent="-342900">
              <a:buClr>
                <a:srgbClr val="F57D20"/>
              </a:buClr>
              <a:buSzPct val="80000"/>
              <a:buFont typeface="Wingdings" panose="05000000000000000000" pitchFamily="2" charset="2"/>
              <a:buChar char="§"/>
            </a:pPr>
            <a:endParaRPr lang="en-US" sz="2400" dirty="0"/>
          </a:p>
          <a:p>
            <a:pPr marL="342900" indent="-342900">
              <a:buClr>
                <a:srgbClr val="F57D20"/>
              </a:buClr>
              <a:buSzPct val="80000"/>
              <a:buFont typeface="Wingdings" panose="05000000000000000000" pitchFamily="2" charset="2"/>
              <a:buChar char="§"/>
            </a:pPr>
            <a:r>
              <a:rPr lang="en-US" sz="2400" dirty="0"/>
              <a:t>Survey response rate low</a:t>
            </a:r>
          </a:p>
          <a:p>
            <a:pPr marL="342900" indent="-342900">
              <a:buClr>
                <a:srgbClr val="F57D20"/>
              </a:buClr>
              <a:buSzPct val="80000"/>
              <a:buFont typeface="Wingdings" panose="05000000000000000000" pitchFamily="2" charset="2"/>
              <a:buChar char="§"/>
            </a:pPr>
            <a:r>
              <a:rPr lang="en-US" sz="2400" dirty="0"/>
              <a:t>41%  ~ VA rate of BI </a:t>
            </a:r>
            <a:r>
              <a:rPr lang="en-US" sz="2400" u="sng" dirty="0"/>
              <a:t>before</a:t>
            </a:r>
            <a:r>
              <a:rPr lang="en-US" sz="2400" dirty="0"/>
              <a:t> implementation </a:t>
            </a:r>
          </a:p>
          <a:p>
            <a:pPr marL="342900" indent="-342900">
              <a:buClr>
                <a:srgbClr val="F57D20"/>
              </a:buClr>
              <a:buSzPct val="80000"/>
              <a:buFont typeface="Wingdings" panose="05000000000000000000" pitchFamily="2" charset="2"/>
              <a:buChar char="§"/>
            </a:pPr>
            <a:r>
              <a:rPr lang="en-US" sz="2400" dirty="0"/>
              <a:t>Survey: no a priori hypothesis re “active” group </a:t>
            </a:r>
          </a:p>
          <a:p>
            <a:pPr marL="342900" lvl="1" indent="-342900">
              <a:buFont typeface="Wingdings" panose="05000000000000000000" pitchFamily="2" charset="2"/>
              <a:buChar char="§"/>
            </a:pPr>
            <a:endParaRPr lang="en-US"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marL="396875">
              <a:buClr>
                <a:srgbClr val="F57D20"/>
              </a:buClr>
              <a:buSzPct val="80000"/>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116</a:t>
            </a:fld>
            <a:endParaRPr lang="en-US"/>
          </a:p>
        </p:txBody>
      </p:sp>
    </p:spTree>
    <p:extLst>
      <p:ext uri="{BB962C8B-B14F-4D97-AF65-F5344CB8AC3E}">
        <p14:creationId xmlns:p14="http://schemas.microsoft.com/office/powerpoint/2010/main" val="153356692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Trial Achievements</a:t>
            </a:r>
          </a:p>
        </p:txBody>
      </p:sp>
      <p:sp>
        <p:nvSpPr>
          <p:cNvPr id="4" name="Content Placeholder 3"/>
          <p:cNvSpPr>
            <a:spLocks noGrp="1"/>
          </p:cNvSpPr>
          <p:nvPr>
            <p:ph idx="1"/>
          </p:nvPr>
        </p:nvSpPr>
        <p:spPr>
          <a:xfrm>
            <a:off x="692726" y="1341867"/>
            <a:ext cx="7994074" cy="4839284"/>
          </a:xfrm>
        </p:spPr>
        <p:txBody>
          <a:bodyPr>
            <a:noAutofit/>
          </a:bodyPr>
          <a:lstStyle/>
          <a:p>
            <a:pPr>
              <a:buClr>
                <a:srgbClr val="F57D20"/>
              </a:buClr>
              <a:buSzPct val="80000"/>
            </a:pPr>
            <a:endParaRPr lang="en-US" dirty="0"/>
          </a:p>
          <a:p>
            <a:pPr>
              <a:buClr>
                <a:srgbClr val="F57D20"/>
              </a:buClr>
              <a:buSzPct val="80000"/>
            </a:pPr>
            <a:endParaRPr lang="en-US" sz="2400" dirty="0">
              <a:sym typeface="Wingdings" panose="05000000000000000000" pitchFamily="2" charset="2"/>
            </a:endParaRPr>
          </a:p>
          <a:p>
            <a:pPr>
              <a:buClr>
                <a:srgbClr val="F57D20"/>
              </a:buClr>
              <a:buSzPct val="80000"/>
            </a:pPr>
            <a:endParaRPr lang="en-US" sz="2400" dirty="0">
              <a:sym typeface="Wingdings" panose="05000000000000000000" pitchFamily="2" charset="2"/>
            </a:endParaRPr>
          </a:p>
          <a:p>
            <a:pPr>
              <a:buClr>
                <a:srgbClr val="F57D20"/>
              </a:buClr>
              <a:buSzPct val="80000"/>
            </a:pPr>
            <a:r>
              <a:rPr lang="en-US" sz="2400" dirty="0">
                <a:sym typeface="Wingdings" panose="05000000000000000000" pitchFamily="2" charset="2"/>
              </a:rPr>
              <a:t>First step in improving alcohol-related care</a:t>
            </a:r>
          </a:p>
          <a:p>
            <a:pPr>
              <a:buClr>
                <a:srgbClr val="F57D20"/>
              </a:buClr>
              <a:buSzPct val="80000"/>
            </a:pPr>
            <a:endParaRPr lang="en-US" sz="2400" dirty="0"/>
          </a:p>
          <a:p>
            <a:pPr>
              <a:buClr>
                <a:srgbClr val="F57D20"/>
              </a:buClr>
              <a:buSzPct val="80000"/>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r>
              <a:rPr lang="en-US" sz="1600" dirty="0"/>
              <a:t>Bobb IJERPH 2017; Glass Implementation Science 2018</a:t>
            </a:r>
          </a:p>
          <a:p>
            <a:pPr marL="396875">
              <a:buClr>
                <a:srgbClr val="F57D20"/>
              </a:buClr>
              <a:buSzPct val="80000"/>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117</a:t>
            </a:fld>
            <a:endParaRPr lang="en-US"/>
          </a:p>
        </p:txBody>
      </p:sp>
    </p:spTree>
    <p:extLst>
      <p:ext uri="{BB962C8B-B14F-4D97-AF65-F5344CB8AC3E}">
        <p14:creationId xmlns:p14="http://schemas.microsoft.com/office/powerpoint/2010/main" val="329717183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Trial: Conclusions</a:t>
            </a:r>
          </a:p>
        </p:txBody>
      </p:sp>
      <p:sp>
        <p:nvSpPr>
          <p:cNvPr id="4" name="Content Placeholder 3"/>
          <p:cNvSpPr>
            <a:spLocks noGrp="1"/>
          </p:cNvSpPr>
          <p:nvPr>
            <p:ph idx="1"/>
          </p:nvPr>
        </p:nvSpPr>
        <p:spPr>
          <a:xfrm>
            <a:off x="692726" y="1341867"/>
            <a:ext cx="7994074" cy="4839284"/>
          </a:xfrm>
        </p:spPr>
        <p:txBody>
          <a:bodyPr>
            <a:noAutofit/>
          </a:bodyPr>
          <a:lstStyle/>
          <a:p>
            <a:pPr>
              <a:buClr>
                <a:srgbClr val="F57D20"/>
              </a:buClr>
              <a:buSzPct val="80000"/>
            </a:pPr>
            <a:endParaRPr lang="en-US" dirty="0"/>
          </a:p>
          <a:p>
            <a:pPr>
              <a:buClr>
                <a:srgbClr val="F57D20"/>
              </a:buClr>
              <a:buSzPct val="80000"/>
            </a:pPr>
            <a:r>
              <a:rPr lang="en-US" sz="2400" dirty="0"/>
              <a:t>4 Key Facilitators</a:t>
            </a:r>
          </a:p>
          <a:p>
            <a:pPr marL="342900" indent="-342900">
              <a:buClr>
                <a:srgbClr val="F57D20"/>
              </a:buClr>
              <a:buSzPct val="80000"/>
              <a:buFont typeface="Wingdings" panose="05000000000000000000" pitchFamily="2" charset="2"/>
              <a:buChar char="§"/>
            </a:pPr>
            <a:r>
              <a:rPr lang="en-US" sz="2400" dirty="0"/>
              <a:t>Practice coaching: target stigma and knowledge </a:t>
            </a:r>
          </a:p>
          <a:p>
            <a:pPr marL="342900" indent="-342900">
              <a:buClr>
                <a:srgbClr val="F57D20"/>
              </a:buClr>
              <a:buSzPct val="80000"/>
              <a:buFont typeface="Wingdings" panose="05000000000000000000" pitchFamily="2" charset="2"/>
              <a:buChar char="§"/>
            </a:pPr>
            <a:r>
              <a:rPr lang="en-US" sz="2400" dirty="0"/>
              <a:t>Using local positive stories to overcome clinician resistance </a:t>
            </a:r>
            <a:r>
              <a:rPr lang="en-US" sz="2400" dirty="0">
                <a:sym typeface="Wingdings" panose="05000000000000000000" pitchFamily="2" charset="2"/>
              </a:rPr>
              <a:t> </a:t>
            </a:r>
            <a:r>
              <a:rPr lang="en-US" sz="2400" dirty="0"/>
              <a:t>tipping point</a:t>
            </a:r>
          </a:p>
          <a:p>
            <a:pPr marL="342900" indent="-342900">
              <a:buClr>
                <a:srgbClr val="F57D20"/>
              </a:buClr>
              <a:buSzPct val="80000"/>
              <a:buFont typeface="Wingdings" panose="05000000000000000000" pitchFamily="2" charset="2"/>
              <a:buChar char="§"/>
            </a:pPr>
            <a:r>
              <a:rPr lang="en-US" sz="2400" dirty="0"/>
              <a:t>Integrate alcohol-related care with other integrated mental health care</a:t>
            </a:r>
          </a:p>
          <a:p>
            <a:pPr marL="342900" indent="-342900">
              <a:buClr>
                <a:srgbClr val="F57D20"/>
              </a:buClr>
              <a:buSzPct val="80000"/>
              <a:buFont typeface="Wingdings" panose="05000000000000000000" pitchFamily="2" charset="2"/>
              <a:buChar char="§"/>
            </a:pPr>
            <a:r>
              <a:rPr lang="en-US" sz="2400" dirty="0"/>
              <a:t>Adding integrated behavioral health clinicians</a:t>
            </a:r>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r>
              <a:rPr lang="en-US" sz="1600" dirty="0"/>
              <a:t>Bobb IJERPH 2017; Glass Implementation Science 2018</a:t>
            </a:r>
          </a:p>
          <a:p>
            <a:pPr marL="396875">
              <a:buClr>
                <a:srgbClr val="F57D20"/>
              </a:buClr>
              <a:buSzPct val="80000"/>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118</a:t>
            </a:fld>
            <a:endParaRPr lang="en-US"/>
          </a:p>
        </p:txBody>
      </p:sp>
    </p:spTree>
    <p:extLst>
      <p:ext uri="{BB962C8B-B14F-4D97-AF65-F5344CB8AC3E}">
        <p14:creationId xmlns:p14="http://schemas.microsoft.com/office/powerpoint/2010/main" val="403063561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Trial Next Steps</a:t>
            </a:r>
          </a:p>
        </p:txBody>
      </p:sp>
      <p:sp>
        <p:nvSpPr>
          <p:cNvPr id="4" name="Content Placeholder 3"/>
          <p:cNvSpPr>
            <a:spLocks noGrp="1"/>
          </p:cNvSpPr>
          <p:nvPr>
            <p:ph idx="1"/>
          </p:nvPr>
        </p:nvSpPr>
        <p:spPr>
          <a:xfrm>
            <a:off x="692726" y="1341867"/>
            <a:ext cx="7994074" cy="4839284"/>
          </a:xfrm>
        </p:spPr>
        <p:txBody>
          <a:bodyPr>
            <a:noAutofit/>
          </a:bodyPr>
          <a:lstStyle/>
          <a:p>
            <a:pPr>
              <a:buClr>
                <a:srgbClr val="F57D20"/>
              </a:buClr>
              <a:buSzPct val="80000"/>
            </a:pPr>
            <a:r>
              <a:rPr lang="en-US" sz="2400" dirty="0"/>
              <a:t>How to increase preventive BIs?</a:t>
            </a:r>
          </a:p>
          <a:p>
            <a:pPr marL="342900" indent="-342900">
              <a:buClr>
                <a:srgbClr val="F57D20"/>
              </a:buClr>
              <a:buSzPct val="80000"/>
              <a:buFont typeface="Wingdings" panose="05000000000000000000" pitchFamily="2" charset="2"/>
              <a:buChar char="§"/>
            </a:pPr>
            <a:r>
              <a:rPr lang="en-US" sz="2400" dirty="0">
                <a:sym typeface="Wingdings" panose="05000000000000000000" pitchFamily="2" charset="2"/>
              </a:rPr>
              <a:t>Education</a:t>
            </a:r>
          </a:p>
          <a:p>
            <a:pPr marL="342900" indent="-342900">
              <a:buClr>
                <a:srgbClr val="F57D20"/>
              </a:buClr>
              <a:buSzPct val="80000"/>
              <a:buFont typeface="Wingdings" panose="05000000000000000000" pitchFamily="2" charset="2"/>
              <a:buChar char="§"/>
            </a:pPr>
            <a:r>
              <a:rPr lang="en-US" sz="2400" dirty="0">
                <a:sym typeface="Wingdings" panose="05000000000000000000" pitchFamily="2" charset="2"/>
              </a:rPr>
              <a:t>Performance measures using patient experience surveys</a:t>
            </a:r>
            <a:endParaRPr lang="en-US" dirty="0"/>
          </a:p>
          <a:p>
            <a:pPr>
              <a:buClr>
                <a:srgbClr val="F57D20"/>
              </a:buClr>
              <a:buSzPct val="80000"/>
            </a:pPr>
            <a:r>
              <a:rPr lang="en-US" sz="2400" dirty="0">
                <a:sym typeface="Wingdings" panose="05000000000000000000" pitchFamily="2" charset="2"/>
              </a:rPr>
              <a:t>How to increasing engagement in AUD care</a:t>
            </a:r>
          </a:p>
          <a:p>
            <a:pPr marL="342900" indent="-342900">
              <a:buClr>
                <a:srgbClr val="F57D20"/>
              </a:buClr>
              <a:buSzPct val="80000"/>
              <a:buFont typeface="Wingdings" panose="05000000000000000000" pitchFamily="2" charset="2"/>
              <a:buChar char="§"/>
            </a:pPr>
            <a:r>
              <a:rPr lang="en-US" sz="2400" dirty="0">
                <a:sym typeface="Wingdings" panose="05000000000000000000" pitchFamily="2" charset="2"/>
              </a:rPr>
              <a:t>Continue de-stigmatization</a:t>
            </a:r>
          </a:p>
          <a:p>
            <a:pPr marL="342900" indent="-342900">
              <a:buClr>
                <a:srgbClr val="F57D20"/>
              </a:buClr>
              <a:buSzPct val="80000"/>
              <a:buFont typeface="Wingdings" panose="05000000000000000000" pitchFamily="2" charset="2"/>
              <a:buChar char="§"/>
            </a:pPr>
            <a:r>
              <a:rPr lang="en-US" sz="2400" dirty="0">
                <a:sym typeface="Wingdings" panose="05000000000000000000" pitchFamily="2" charset="2"/>
              </a:rPr>
              <a:t>Offer options: shared decision-making </a:t>
            </a:r>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r>
              <a:rPr lang="en-US" sz="1600" dirty="0"/>
              <a:t>Bobb IJERPH 2017; Glass Implementation Science 2018</a:t>
            </a:r>
          </a:p>
          <a:p>
            <a:pPr marL="396875">
              <a:buClr>
                <a:srgbClr val="F57D20"/>
              </a:buClr>
              <a:buSzPct val="80000"/>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119</a:t>
            </a:fld>
            <a:endParaRPr lang="en-US"/>
          </a:p>
        </p:txBody>
      </p:sp>
    </p:spTree>
    <p:extLst>
      <p:ext uri="{BB962C8B-B14F-4D97-AF65-F5344CB8AC3E}">
        <p14:creationId xmlns:p14="http://schemas.microsoft.com/office/powerpoint/2010/main" val="220719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Implementation Trial </a:t>
            </a:r>
          </a:p>
        </p:txBody>
      </p:sp>
      <p:sp>
        <p:nvSpPr>
          <p:cNvPr id="4" name="Content Placeholder 3"/>
          <p:cNvSpPr>
            <a:spLocks noGrp="1"/>
          </p:cNvSpPr>
          <p:nvPr>
            <p:ph idx="1"/>
          </p:nvPr>
        </p:nvSpPr>
        <p:spPr>
          <a:xfrm>
            <a:off x="606666" y="1610176"/>
            <a:ext cx="7777018" cy="4839284"/>
          </a:xfrm>
        </p:spPr>
        <p:txBody>
          <a:bodyPr>
            <a:noAutofit/>
          </a:bodyPr>
          <a:lstStyle/>
          <a:p>
            <a:pPr marL="457200" indent="-457200">
              <a:lnSpc>
                <a:spcPct val="150000"/>
              </a:lnSpc>
              <a:spcAft>
                <a:spcPts val="600"/>
              </a:spcAft>
              <a:buClr>
                <a:srgbClr val="F57D20"/>
              </a:buClr>
              <a:buSzPct val="80000"/>
              <a:buFont typeface="+mj-lt"/>
              <a:buAutoNum type="arabicPeriod"/>
            </a:pPr>
            <a:endParaRPr lang="en-US" sz="2400" b="1" dirty="0"/>
          </a:p>
          <a:p>
            <a:pPr marL="457200" indent="-457200">
              <a:lnSpc>
                <a:spcPct val="150000"/>
              </a:lnSpc>
              <a:spcAft>
                <a:spcPts val="600"/>
              </a:spcAft>
              <a:buClr>
                <a:srgbClr val="F57D20"/>
              </a:buClr>
              <a:buSzPct val="80000"/>
              <a:buFont typeface="+mj-lt"/>
              <a:buAutoNum type="arabicPeriod"/>
            </a:pPr>
            <a:r>
              <a:rPr lang="en-US" sz="2400" b="1" dirty="0"/>
              <a:t>Clinical care: </a:t>
            </a:r>
            <a:r>
              <a:rPr lang="en-US" sz="2400" dirty="0"/>
              <a:t>Alcohol-related clinical care we were aiming to increase</a:t>
            </a:r>
          </a:p>
          <a:p>
            <a:pPr marL="457200" indent="-457200">
              <a:lnSpc>
                <a:spcPct val="150000"/>
              </a:lnSpc>
              <a:spcAft>
                <a:spcPts val="600"/>
              </a:spcAft>
              <a:buClr>
                <a:srgbClr val="F57D20"/>
              </a:buClr>
              <a:buSzPct val="80000"/>
              <a:buFont typeface="+mj-lt"/>
              <a:buAutoNum type="arabicPeriod"/>
            </a:pPr>
            <a:r>
              <a:rPr lang="en-US" sz="2400" b="1" dirty="0"/>
              <a:t>SPARC intervention: </a:t>
            </a:r>
            <a:r>
              <a:rPr lang="en-US" sz="2400" dirty="0"/>
              <a:t>implementation strategies we used to implement that clinical care</a:t>
            </a:r>
          </a:p>
          <a:p>
            <a:pPr lvl="1" indent="0">
              <a:buNone/>
            </a:pPr>
            <a:endParaRPr lang="en-US" dirty="0"/>
          </a:p>
          <a:p>
            <a:pPr lvl="1" indent="0">
              <a:buNone/>
            </a:pPr>
            <a:endParaRPr lang="en-US" dirty="0"/>
          </a:p>
          <a:p>
            <a:pPr lvl="1" indent="0">
              <a:buNone/>
            </a:pPr>
            <a:endParaRPr lang="en-US" dirty="0"/>
          </a:p>
          <a:p>
            <a:pPr lvl="1" indent="0">
              <a:buNone/>
            </a:pPr>
            <a:endParaRPr lang="en-US" dirty="0"/>
          </a:p>
          <a:p>
            <a:pPr marL="619197" lvl="1" indent="-342900">
              <a:buFont typeface="Wingdings" panose="05000000000000000000" pitchFamily="2" charset="2"/>
              <a:buChar char="ü"/>
            </a:pPr>
            <a:endParaRPr lang="en-US" dirty="0"/>
          </a:p>
          <a:p>
            <a:pPr marL="619197" lvl="1" indent="-342900">
              <a:buFont typeface="Wingdings" panose="05000000000000000000" pitchFamily="2" charset="2"/>
              <a:buChar char="ü"/>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12</a:t>
            </a:fld>
            <a:endParaRPr lang="en-US"/>
          </a:p>
        </p:txBody>
      </p:sp>
      <p:sp>
        <p:nvSpPr>
          <p:cNvPr id="2" name="Rectangle 1">
            <a:extLst>
              <a:ext uri="{FF2B5EF4-FFF2-40B4-BE49-F238E27FC236}">
                <a16:creationId xmlns:a16="http://schemas.microsoft.com/office/drawing/2014/main" id="{D419708B-EA74-472C-9688-CBDD881574E4}"/>
              </a:ext>
            </a:extLst>
          </p:cNvPr>
          <p:cNvSpPr/>
          <p:nvPr/>
        </p:nvSpPr>
        <p:spPr>
          <a:xfrm>
            <a:off x="760316" y="5318354"/>
            <a:ext cx="7982174" cy="1354217"/>
          </a:xfrm>
          <a:prstGeom prst="rect">
            <a:avLst/>
          </a:prstGeom>
        </p:spPr>
        <p:txBody>
          <a:bodyPr wrap="square">
            <a:spAutoFit/>
          </a:bodyPr>
          <a:lstStyle/>
          <a:p>
            <a:pPr lvl="1" indent="0" algn="r">
              <a:spcBef>
                <a:spcPts val="0"/>
              </a:spcBef>
              <a:spcAft>
                <a:spcPts val="0"/>
              </a:spcAft>
              <a:buNone/>
            </a:pPr>
            <a:endParaRPr lang="en-US" sz="1600" dirty="0">
              <a:highlight>
                <a:srgbClr val="FFFF00"/>
              </a:highlight>
              <a:latin typeface="Century Gothic" panose="020B0502020202020204" pitchFamily="34" charset="0"/>
            </a:endParaRPr>
          </a:p>
          <a:p>
            <a:pPr lvl="1" indent="0" algn="r">
              <a:spcBef>
                <a:spcPts val="0"/>
              </a:spcBef>
              <a:spcAft>
                <a:spcPts val="0"/>
              </a:spcAft>
              <a:buNone/>
            </a:pPr>
            <a:r>
              <a:rPr lang="en-US" sz="1600" dirty="0">
                <a:latin typeface="Century Gothic" panose="020B0502020202020204" pitchFamily="34" charset="0"/>
              </a:rPr>
              <a:t>Bobb IJERPH 2017; Glass Implementation Science 2018</a:t>
            </a:r>
          </a:p>
          <a:p>
            <a:pPr lvl="1" indent="0" algn="r">
              <a:spcBef>
                <a:spcPts val="0"/>
              </a:spcBef>
              <a:spcAft>
                <a:spcPts val="0"/>
              </a:spcAft>
              <a:buNone/>
            </a:pPr>
            <a:r>
              <a:rPr lang="en-US" dirty="0">
                <a:latin typeface="Century Gothic" panose="020B0502020202020204" pitchFamily="34" charset="0"/>
                <a:hlinkClick r:id="rId2"/>
              </a:rPr>
              <a:t>https://www.youtube.com/watch?v=tbKbq2IytC4</a:t>
            </a:r>
            <a:endParaRPr lang="en-US" sz="2400" dirty="0">
              <a:latin typeface="Century Gothic" panose="020B0502020202020204" pitchFamily="34" charset="0"/>
            </a:endParaRPr>
          </a:p>
          <a:p>
            <a:pPr lvl="1" algn="r"/>
            <a:endParaRPr lang="en-US" sz="1600" dirty="0">
              <a:latin typeface="Century Gothic" panose="020B0502020202020204" pitchFamily="34" charset="0"/>
            </a:endParaRPr>
          </a:p>
          <a:p>
            <a:pPr lvl="1" indent="0" algn="r">
              <a:spcBef>
                <a:spcPts val="0"/>
              </a:spcBef>
              <a:spcAft>
                <a:spcPts val="0"/>
              </a:spcAft>
              <a:buNone/>
            </a:pPr>
            <a:r>
              <a:rPr lang="en-US" sz="1600" dirty="0">
                <a:latin typeface="Century Gothic" panose="020B0502020202020204" pitchFamily="34" charset="0"/>
              </a:rPr>
              <a:t>   </a:t>
            </a:r>
          </a:p>
        </p:txBody>
      </p:sp>
    </p:spTree>
    <p:extLst>
      <p:ext uri="{BB962C8B-B14F-4D97-AF65-F5344CB8AC3E}">
        <p14:creationId xmlns:p14="http://schemas.microsoft.com/office/powerpoint/2010/main" val="167951041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AB349F-20E0-4C8B-9D8C-EA853C10744F}"/>
              </a:ext>
            </a:extLst>
          </p:cNvPr>
          <p:cNvPicPr>
            <a:picLocks noChangeAspect="1"/>
          </p:cNvPicPr>
          <p:nvPr/>
        </p:nvPicPr>
        <p:blipFill>
          <a:blip r:embed="rId3"/>
          <a:stretch>
            <a:fillRect/>
          </a:stretch>
        </p:blipFill>
        <p:spPr>
          <a:xfrm>
            <a:off x="3950005" y="191559"/>
            <a:ext cx="4945801" cy="6552285"/>
          </a:xfrm>
          <a:prstGeom prst="rect">
            <a:avLst/>
          </a:prstGeom>
          <a:ln>
            <a:solidFill>
              <a:schemeClr val="bg1">
                <a:lumMod val="65000"/>
              </a:schemeClr>
            </a:solidFill>
          </a:ln>
        </p:spPr>
      </p:pic>
      <p:sp>
        <p:nvSpPr>
          <p:cNvPr id="10" name="Title 2">
            <a:extLst>
              <a:ext uri="{FF2B5EF4-FFF2-40B4-BE49-F238E27FC236}">
                <a16:creationId xmlns:a16="http://schemas.microsoft.com/office/drawing/2014/main" id="{8861906C-A275-4E9E-9790-1D5F9EB0279C}"/>
              </a:ext>
            </a:extLst>
          </p:cNvPr>
          <p:cNvSpPr>
            <a:spLocks noGrp="1"/>
          </p:cNvSpPr>
          <p:nvPr>
            <p:ph type="title"/>
          </p:nvPr>
        </p:nvSpPr>
        <p:spPr>
          <a:xfrm>
            <a:off x="248194" y="3030364"/>
            <a:ext cx="7731450" cy="797272"/>
          </a:xfrm>
        </p:spPr>
        <p:txBody>
          <a:bodyPr>
            <a:normAutofit fontScale="90000"/>
          </a:bodyPr>
          <a:lstStyle/>
          <a:p>
            <a:pPr marL="509588" indent="-457200"/>
            <a:r>
              <a:rPr lang="en-US" dirty="0"/>
              <a:t>Options Study:</a:t>
            </a:r>
            <a:br>
              <a:rPr lang="en-US" dirty="0"/>
            </a:br>
            <a:r>
              <a:rPr lang="en-US" dirty="0"/>
              <a:t>Patient </a:t>
            </a:r>
            <a:br>
              <a:rPr lang="en-US" dirty="0"/>
            </a:br>
            <a:r>
              <a:rPr lang="en-US" dirty="0"/>
              <a:t>Decision </a:t>
            </a:r>
            <a:br>
              <a:rPr lang="en-US" dirty="0"/>
            </a:br>
            <a:r>
              <a:rPr lang="en-US" dirty="0"/>
              <a:t>Aid</a:t>
            </a:r>
          </a:p>
        </p:txBody>
      </p:sp>
      <p:sp>
        <p:nvSpPr>
          <p:cNvPr id="2" name="TextBox 1">
            <a:extLst>
              <a:ext uri="{FF2B5EF4-FFF2-40B4-BE49-F238E27FC236}">
                <a16:creationId xmlns:a16="http://schemas.microsoft.com/office/drawing/2014/main" id="{3D8906A3-0A65-4F31-A670-C8387A3D6AC9}"/>
              </a:ext>
            </a:extLst>
          </p:cNvPr>
          <p:cNvSpPr txBox="1"/>
          <p:nvPr/>
        </p:nvSpPr>
        <p:spPr>
          <a:xfrm>
            <a:off x="509451" y="6149034"/>
            <a:ext cx="2560316" cy="369332"/>
          </a:xfrm>
          <a:prstGeom prst="rect">
            <a:avLst/>
          </a:prstGeom>
          <a:noFill/>
        </p:spPr>
        <p:txBody>
          <a:bodyPr wrap="none" rtlCol="0">
            <a:spAutoFit/>
          </a:bodyPr>
          <a:lstStyle/>
          <a:p>
            <a:r>
              <a:rPr lang="en-US" dirty="0">
                <a:solidFill>
                  <a:prstClr val="black"/>
                </a:solidFill>
                <a:latin typeface="Century Gothic" panose="020B0502020202020204" pitchFamily="34" charset="0"/>
              </a:rPr>
              <a:t>NIAAA R21 </a:t>
            </a:r>
            <a:r>
              <a:rPr lang="en-US" dirty="0">
                <a:latin typeface="Century Gothic" panose="020B0502020202020204" pitchFamily="34" charset="0"/>
              </a:rPr>
              <a:t>AA023037</a:t>
            </a:r>
            <a:endParaRPr lang="en-US" dirty="0"/>
          </a:p>
        </p:txBody>
      </p:sp>
    </p:spTree>
    <p:extLst>
      <p:ext uri="{BB962C8B-B14F-4D97-AF65-F5344CB8AC3E}">
        <p14:creationId xmlns:p14="http://schemas.microsoft.com/office/powerpoint/2010/main" val="309093715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1DDADAB-48E7-4049-9A71-96F7A102C56B}"/>
              </a:ext>
            </a:extLst>
          </p:cNvPr>
          <p:cNvPicPr>
            <a:picLocks noChangeAspect="1"/>
          </p:cNvPicPr>
          <p:nvPr/>
        </p:nvPicPr>
        <p:blipFill rotWithShape="1">
          <a:blip r:embed="rId3"/>
          <a:srcRect l="5597" t="4448" r="5667" b="1089"/>
          <a:stretch/>
        </p:blipFill>
        <p:spPr>
          <a:xfrm>
            <a:off x="3487583" y="1973706"/>
            <a:ext cx="2510483" cy="3502303"/>
          </a:xfrm>
          <a:prstGeom prst="rect">
            <a:avLst/>
          </a:prstGeom>
          <a:ln>
            <a:solidFill>
              <a:schemeClr val="bg1">
                <a:lumMod val="65000"/>
              </a:schemeClr>
            </a:solidFill>
          </a:ln>
        </p:spPr>
      </p:pic>
      <p:pic>
        <p:nvPicPr>
          <p:cNvPr id="11" name="Picture 10">
            <a:extLst>
              <a:ext uri="{FF2B5EF4-FFF2-40B4-BE49-F238E27FC236}">
                <a16:creationId xmlns:a16="http://schemas.microsoft.com/office/drawing/2014/main" id="{F4B67140-4458-4CF4-B888-E43E7274402D}"/>
              </a:ext>
            </a:extLst>
          </p:cNvPr>
          <p:cNvPicPr>
            <a:picLocks noChangeAspect="1"/>
          </p:cNvPicPr>
          <p:nvPr/>
        </p:nvPicPr>
        <p:blipFill rotWithShape="1">
          <a:blip r:embed="rId4"/>
          <a:srcRect l="2977" r="2630"/>
          <a:stretch/>
        </p:blipFill>
        <p:spPr>
          <a:xfrm>
            <a:off x="592609" y="803019"/>
            <a:ext cx="2510482" cy="3502301"/>
          </a:xfrm>
          <a:prstGeom prst="rect">
            <a:avLst/>
          </a:prstGeom>
          <a:ln>
            <a:solidFill>
              <a:schemeClr val="bg1">
                <a:lumMod val="65000"/>
              </a:schemeClr>
            </a:solidFill>
          </a:ln>
        </p:spPr>
      </p:pic>
      <p:sp>
        <p:nvSpPr>
          <p:cNvPr id="6" name="Title 2">
            <a:extLst>
              <a:ext uri="{FF2B5EF4-FFF2-40B4-BE49-F238E27FC236}">
                <a16:creationId xmlns:a16="http://schemas.microsoft.com/office/drawing/2014/main" id="{9B8E884E-4353-4D2C-802A-A11E411624D0}"/>
              </a:ext>
            </a:extLst>
          </p:cNvPr>
          <p:cNvSpPr>
            <a:spLocks noGrp="1"/>
          </p:cNvSpPr>
          <p:nvPr>
            <p:ph type="title"/>
          </p:nvPr>
        </p:nvSpPr>
        <p:spPr>
          <a:xfrm>
            <a:off x="418009" y="5208952"/>
            <a:ext cx="7731450" cy="797272"/>
          </a:xfrm>
        </p:spPr>
        <p:txBody>
          <a:bodyPr>
            <a:normAutofit fontScale="90000"/>
          </a:bodyPr>
          <a:lstStyle/>
          <a:p>
            <a:pPr marL="509588" indent="-457200"/>
            <a:r>
              <a:rPr lang="en-US" dirty="0"/>
              <a:t>Stories</a:t>
            </a:r>
            <a:br>
              <a:rPr lang="en-US" dirty="0"/>
            </a:br>
            <a:r>
              <a:rPr lang="en-US" dirty="0"/>
              <a:t>Destigmatize </a:t>
            </a:r>
            <a:br>
              <a:rPr lang="en-US" dirty="0"/>
            </a:br>
            <a:r>
              <a:rPr lang="en-US" dirty="0"/>
              <a:t>&amp; Engage </a:t>
            </a:r>
            <a:br>
              <a:rPr lang="en-US" dirty="0"/>
            </a:br>
            <a:endParaRPr lang="en-US" dirty="0"/>
          </a:p>
        </p:txBody>
      </p:sp>
      <p:sp>
        <p:nvSpPr>
          <p:cNvPr id="8" name="Title 2">
            <a:extLst>
              <a:ext uri="{FF2B5EF4-FFF2-40B4-BE49-F238E27FC236}">
                <a16:creationId xmlns:a16="http://schemas.microsoft.com/office/drawing/2014/main" id="{7AF660A3-013F-488F-91E9-0E232D2CD2BB}"/>
              </a:ext>
            </a:extLst>
          </p:cNvPr>
          <p:cNvSpPr txBox="1">
            <a:spLocks/>
          </p:cNvSpPr>
          <p:nvPr/>
        </p:nvSpPr>
        <p:spPr>
          <a:xfrm>
            <a:off x="3300548" y="734287"/>
            <a:ext cx="4850676" cy="2246811"/>
          </a:xfrm>
          <a:prstGeom prst="rect">
            <a:avLst/>
          </a:prstGeom>
        </p:spPr>
        <p:txBody>
          <a:bodyPr vert="horz" lIns="86493" tIns="43247" rIns="86493" bIns="43247" rtlCol="0" anchor="b" anchorCtr="0">
            <a:normAutofit fontScale="97500" lnSpcReduction="10000"/>
          </a:bodyPr>
          <a:lstStyle>
            <a:lvl1pPr algn="l" defTabSz="432465" rtl="0" eaLnBrk="1" latinLnBrk="0" hangingPunct="1">
              <a:lnSpc>
                <a:spcPct val="80000"/>
              </a:lnSpc>
              <a:spcBef>
                <a:spcPct val="0"/>
              </a:spcBef>
              <a:buNone/>
              <a:defRPr sz="3600" b="0" kern="1200" baseline="0">
                <a:solidFill>
                  <a:schemeClr val="accent4">
                    <a:lumMod val="75000"/>
                  </a:schemeClr>
                </a:solidFill>
                <a:latin typeface="Palatino Linotype" panose="02040502050505030304" pitchFamily="18" charset="0"/>
                <a:ea typeface="+mj-ea"/>
                <a:cs typeface="+mj-cs"/>
              </a:defRPr>
            </a:lvl1pPr>
          </a:lstStyle>
          <a:p>
            <a:pPr marL="509588" indent="-457200"/>
            <a:r>
              <a:rPr lang="en-US" sz="3300" dirty="0"/>
              <a:t>Option Grid: </a:t>
            </a:r>
          </a:p>
          <a:p>
            <a:pPr marL="509588" indent="-457200"/>
            <a:r>
              <a:rPr lang="en-US" sz="3300" dirty="0"/>
              <a:t>	5 Types of </a:t>
            </a:r>
          </a:p>
          <a:p>
            <a:pPr marL="509588" indent="-457200"/>
            <a:r>
              <a:rPr lang="en-US" sz="3300" dirty="0"/>
              <a:t>	Treatment</a:t>
            </a:r>
          </a:p>
          <a:p>
            <a:pPr marL="509588" indent="-457200"/>
            <a:r>
              <a:rPr lang="en-US" sz="3300" dirty="0"/>
              <a:t>	</a:t>
            </a:r>
            <a:br>
              <a:rPr lang="en-US" dirty="0"/>
            </a:br>
            <a:br>
              <a:rPr lang="en-US" dirty="0"/>
            </a:br>
            <a:endParaRPr lang="en-US" dirty="0"/>
          </a:p>
        </p:txBody>
      </p:sp>
      <p:sp>
        <p:nvSpPr>
          <p:cNvPr id="2" name="Rectangle 1">
            <a:extLst>
              <a:ext uri="{FF2B5EF4-FFF2-40B4-BE49-F238E27FC236}">
                <a16:creationId xmlns:a16="http://schemas.microsoft.com/office/drawing/2014/main" id="{14912ACD-2BEA-4CAD-90A6-655D539F50C6}"/>
              </a:ext>
            </a:extLst>
          </p:cNvPr>
          <p:cNvSpPr/>
          <p:nvPr/>
        </p:nvSpPr>
        <p:spPr>
          <a:xfrm>
            <a:off x="6362313" y="1798575"/>
            <a:ext cx="3134384" cy="1678921"/>
          </a:xfrm>
          <a:prstGeom prst="rect">
            <a:avLst/>
          </a:prstGeom>
        </p:spPr>
        <p:txBody>
          <a:bodyPr wrap="square">
            <a:spAutoFit/>
          </a:bodyPr>
          <a:lstStyle/>
          <a:p>
            <a:pPr marL="509588" indent="-457200" defTabSz="432465">
              <a:lnSpc>
                <a:spcPct val="80000"/>
              </a:lnSpc>
              <a:spcBef>
                <a:spcPct val="0"/>
              </a:spcBef>
            </a:pPr>
            <a:r>
              <a:rPr lang="en-US" sz="3200" dirty="0">
                <a:solidFill>
                  <a:schemeClr val="accent4">
                    <a:lumMod val="75000"/>
                  </a:schemeClr>
                </a:solidFill>
                <a:latin typeface="Palatino Linotype" panose="02040502050505030304" pitchFamily="18" charset="0"/>
                <a:ea typeface="+mj-ea"/>
                <a:cs typeface="+mj-cs"/>
              </a:rPr>
              <a:t>Worksheet </a:t>
            </a:r>
          </a:p>
          <a:p>
            <a:pPr marL="509588" indent="-457200" defTabSz="432465">
              <a:lnSpc>
                <a:spcPct val="80000"/>
              </a:lnSpc>
              <a:spcBef>
                <a:spcPct val="0"/>
              </a:spcBef>
            </a:pPr>
            <a:r>
              <a:rPr lang="en-US" sz="3200" dirty="0">
                <a:solidFill>
                  <a:schemeClr val="accent4">
                    <a:lumMod val="75000"/>
                  </a:schemeClr>
                </a:solidFill>
                <a:latin typeface="Palatino Linotype" panose="02040502050505030304" pitchFamily="18" charset="0"/>
                <a:ea typeface="+mj-ea"/>
                <a:cs typeface="+mj-cs"/>
              </a:rPr>
              <a:t>	Share with PCP</a:t>
            </a:r>
          </a:p>
          <a:p>
            <a:pPr marL="509588" indent="-457200" defTabSz="432465">
              <a:lnSpc>
                <a:spcPct val="80000"/>
              </a:lnSpc>
              <a:spcBef>
                <a:spcPct val="0"/>
              </a:spcBef>
            </a:pPr>
            <a:r>
              <a:rPr lang="en-US" sz="3200" dirty="0">
                <a:solidFill>
                  <a:schemeClr val="accent4">
                    <a:lumMod val="75000"/>
                  </a:schemeClr>
                </a:solidFill>
                <a:latin typeface="Palatino Linotype" panose="02040502050505030304" pitchFamily="18" charset="0"/>
                <a:ea typeface="+mj-ea"/>
                <a:cs typeface="+mj-cs"/>
              </a:rPr>
              <a:t>	</a:t>
            </a:r>
          </a:p>
        </p:txBody>
      </p:sp>
      <p:pic>
        <p:nvPicPr>
          <p:cNvPr id="14" name="Picture 13">
            <a:extLst>
              <a:ext uri="{FF2B5EF4-FFF2-40B4-BE49-F238E27FC236}">
                <a16:creationId xmlns:a16="http://schemas.microsoft.com/office/drawing/2014/main" id="{CE87C2BC-15DD-44E5-86B5-4EAB328AACE6}"/>
              </a:ext>
            </a:extLst>
          </p:cNvPr>
          <p:cNvPicPr>
            <a:picLocks noChangeAspect="1"/>
          </p:cNvPicPr>
          <p:nvPr/>
        </p:nvPicPr>
        <p:blipFill>
          <a:blip r:embed="rId5"/>
          <a:stretch>
            <a:fillRect/>
          </a:stretch>
        </p:blipFill>
        <p:spPr>
          <a:xfrm>
            <a:off x="6299201" y="2981098"/>
            <a:ext cx="2510482" cy="3502303"/>
          </a:xfrm>
          <a:prstGeom prst="rect">
            <a:avLst/>
          </a:prstGeom>
          <a:effectLst>
            <a:outerShdw blurRad="50800" dist="38100" dir="10800000" algn="r" rotWithShape="0">
              <a:prstClr val="black">
                <a:alpha val="40000"/>
              </a:prstClr>
            </a:outerShdw>
          </a:effectLst>
        </p:spPr>
      </p:pic>
      <p:sp>
        <p:nvSpPr>
          <p:cNvPr id="9" name="TextBox 8">
            <a:extLst>
              <a:ext uri="{FF2B5EF4-FFF2-40B4-BE49-F238E27FC236}">
                <a16:creationId xmlns:a16="http://schemas.microsoft.com/office/drawing/2014/main" id="{7B9C891C-2A3A-4B9B-B595-686B2FF8F144}"/>
              </a:ext>
            </a:extLst>
          </p:cNvPr>
          <p:cNvSpPr txBox="1"/>
          <p:nvPr/>
        </p:nvSpPr>
        <p:spPr>
          <a:xfrm>
            <a:off x="509451" y="6149034"/>
            <a:ext cx="2560316" cy="369332"/>
          </a:xfrm>
          <a:prstGeom prst="rect">
            <a:avLst/>
          </a:prstGeom>
          <a:noFill/>
        </p:spPr>
        <p:txBody>
          <a:bodyPr wrap="none" rtlCol="0">
            <a:spAutoFit/>
          </a:bodyPr>
          <a:lstStyle/>
          <a:p>
            <a:r>
              <a:rPr lang="en-US" dirty="0">
                <a:solidFill>
                  <a:prstClr val="black"/>
                </a:solidFill>
                <a:latin typeface="Century Gothic" panose="020B0502020202020204" pitchFamily="34" charset="0"/>
              </a:rPr>
              <a:t>NIAAA R21 </a:t>
            </a:r>
            <a:r>
              <a:rPr lang="en-US" dirty="0">
                <a:latin typeface="Century Gothic" panose="020B0502020202020204" pitchFamily="34" charset="0"/>
              </a:rPr>
              <a:t>AA023037</a:t>
            </a:r>
            <a:endParaRPr lang="en-US" dirty="0"/>
          </a:p>
        </p:txBody>
      </p:sp>
    </p:spTree>
    <p:extLst>
      <p:ext uri="{BB962C8B-B14F-4D97-AF65-F5344CB8AC3E}">
        <p14:creationId xmlns:p14="http://schemas.microsoft.com/office/powerpoint/2010/main" val="139604247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Trial Next Steps</a:t>
            </a:r>
          </a:p>
        </p:txBody>
      </p:sp>
      <p:sp>
        <p:nvSpPr>
          <p:cNvPr id="4" name="Content Placeholder 3"/>
          <p:cNvSpPr>
            <a:spLocks noGrp="1"/>
          </p:cNvSpPr>
          <p:nvPr>
            <p:ph idx="1"/>
          </p:nvPr>
        </p:nvSpPr>
        <p:spPr>
          <a:xfrm>
            <a:off x="692725" y="1341867"/>
            <a:ext cx="7970011" cy="4839284"/>
          </a:xfrm>
        </p:spPr>
        <p:txBody>
          <a:bodyPr>
            <a:noAutofit/>
          </a:bodyPr>
          <a:lstStyle/>
          <a:p>
            <a:pPr marL="342900" indent="-342900">
              <a:spcAft>
                <a:spcPts val="0"/>
              </a:spcAft>
              <a:buClr>
                <a:srgbClr val="F57D20"/>
              </a:buClr>
              <a:buSzPct val="80000"/>
              <a:buFont typeface="Wingdings" panose="05000000000000000000" pitchFamily="2" charset="2"/>
              <a:buChar char="§"/>
            </a:pPr>
            <a:endParaRPr lang="en-US" sz="2400" dirty="0"/>
          </a:p>
          <a:p>
            <a:pPr marL="342900" indent="-342900">
              <a:spcAft>
                <a:spcPts val="0"/>
              </a:spcAft>
              <a:buClr>
                <a:srgbClr val="F57D20"/>
              </a:buClr>
              <a:buSzPct val="80000"/>
              <a:buFont typeface="Wingdings" panose="05000000000000000000" pitchFamily="2" charset="2"/>
              <a:buChar char="§"/>
            </a:pPr>
            <a:r>
              <a:rPr lang="en-US" sz="2400" dirty="0"/>
              <a:t>Michigan SPARC</a:t>
            </a:r>
          </a:p>
          <a:p>
            <a:pPr marL="342900" indent="-342900">
              <a:spcAft>
                <a:spcPts val="0"/>
              </a:spcAft>
              <a:buClr>
                <a:srgbClr val="F57D20"/>
              </a:buClr>
              <a:buSzPct val="80000"/>
              <a:buFont typeface="Wingdings" panose="05000000000000000000" pitchFamily="2" charset="2"/>
              <a:buChar char="§"/>
            </a:pPr>
            <a:r>
              <a:rPr lang="en-US" sz="2400" dirty="0"/>
              <a:t>Partnered with </a:t>
            </a:r>
            <a:r>
              <a:rPr lang="en-US" sz="2400" dirty="0" err="1"/>
              <a:t>Altarum</a:t>
            </a:r>
            <a:endParaRPr lang="en-US" sz="2400" dirty="0"/>
          </a:p>
          <a:p>
            <a:pPr marL="342900" indent="-342900">
              <a:spcAft>
                <a:spcPts val="0"/>
              </a:spcAft>
              <a:buClr>
                <a:srgbClr val="F57D20"/>
              </a:buClr>
              <a:buSzPct val="80000"/>
              <a:buFont typeface="Wingdings" panose="05000000000000000000" pitchFamily="2" charset="2"/>
              <a:buChar char="§"/>
            </a:pPr>
            <a:r>
              <a:rPr lang="en-US" sz="2400" dirty="0"/>
              <a:t>Stepped-wedge trial in 125 PC clinics: </a:t>
            </a:r>
          </a:p>
          <a:p>
            <a:pPr marL="619125" lvl="1" indent="-282575">
              <a:spcAft>
                <a:spcPts val="0"/>
              </a:spcAft>
              <a:buClr>
                <a:srgbClr val="F57D20"/>
              </a:buClr>
              <a:buFont typeface="Wingdings" panose="05000000000000000000" pitchFamily="2" charset="2"/>
              <a:buChar char="ü"/>
            </a:pPr>
            <a:r>
              <a:rPr lang="en-US" sz="2400" dirty="0"/>
              <a:t>1-10 PC providers</a:t>
            </a:r>
          </a:p>
          <a:p>
            <a:pPr marL="619125" lvl="1" indent="-282575">
              <a:spcAft>
                <a:spcPts val="0"/>
              </a:spcAft>
              <a:buClr>
                <a:srgbClr val="F57D20"/>
              </a:buClr>
              <a:buFont typeface="Wingdings" panose="05000000000000000000" pitchFamily="2" charset="2"/>
              <a:buChar char="ü"/>
            </a:pPr>
            <a:r>
              <a:rPr lang="en-US" sz="2400" dirty="0"/>
              <a:t>Not part of integrated system</a:t>
            </a:r>
          </a:p>
          <a:p>
            <a:pPr marL="619125" lvl="1" indent="-282575">
              <a:spcAft>
                <a:spcPts val="0"/>
              </a:spcAft>
              <a:buClr>
                <a:srgbClr val="F57D20"/>
              </a:buClr>
              <a:buFont typeface="Wingdings" panose="05000000000000000000" pitchFamily="2" charset="2"/>
              <a:buChar char="ü"/>
            </a:pPr>
            <a:r>
              <a:rPr lang="en-US" sz="2400" dirty="0"/>
              <a:t>No screening </a:t>
            </a:r>
          </a:p>
          <a:p>
            <a:pPr marL="619125" lvl="1" indent="-282575">
              <a:spcAft>
                <a:spcPts val="0"/>
              </a:spcAft>
              <a:buClr>
                <a:srgbClr val="F57D20"/>
              </a:buClr>
              <a:buFont typeface="Wingdings" panose="05000000000000000000" pitchFamily="2" charset="2"/>
              <a:buChar char="ü"/>
            </a:pPr>
            <a:r>
              <a:rPr lang="en-US" sz="2400" dirty="0"/>
              <a:t>No co-located mental health</a:t>
            </a:r>
          </a:p>
          <a:p>
            <a:pPr marL="619125" lvl="1" indent="-282575">
              <a:spcAft>
                <a:spcPts val="0"/>
              </a:spcAft>
              <a:buClr>
                <a:srgbClr val="F57D20"/>
              </a:buClr>
              <a:buFont typeface="Wingdings" panose="05000000000000000000" pitchFamily="2" charset="2"/>
              <a:buChar char="ü"/>
            </a:pPr>
            <a:r>
              <a:rPr lang="en-US" sz="2400" dirty="0"/>
              <a:t>~10 EHRs</a:t>
            </a:r>
          </a:p>
          <a:p>
            <a:pPr marL="396875">
              <a:spcAft>
                <a:spcPts val="0"/>
              </a:spcAft>
              <a:buClr>
                <a:srgbClr val="F57D20"/>
              </a:buClr>
              <a:buSzPct val="80000"/>
            </a:pPr>
            <a:endParaRPr lang="en-US" sz="2400" dirty="0"/>
          </a:p>
        </p:txBody>
      </p:sp>
      <p:sp>
        <p:nvSpPr>
          <p:cNvPr id="5" name="Slide Number Placeholder 4"/>
          <p:cNvSpPr>
            <a:spLocks noGrp="1"/>
          </p:cNvSpPr>
          <p:nvPr>
            <p:ph type="sldNum" sz="quarter" idx="12"/>
          </p:nvPr>
        </p:nvSpPr>
        <p:spPr/>
        <p:txBody>
          <a:bodyPr/>
          <a:lstStyle/>
          <a:p>
            <a:fld id="{A0C21F26-985F-9D40-A811-D6DE90C3D8D1}" type="slidenum">
              <a:rPr lang="en-US" smtClean="0"/>
              <a:t>122</a:t>
            </a:fld>
            <a:endParaRPr lang="en-US"/>
          </a:p>
        </p:txBody>
      </p:sp>
      <p:sp>
        <p:nvSpPr>
          <p:cNvPr id="6" name="TextBox 5">
            <a:extLst>
              <a:ext uri="{FF2B5EF4-FFF2-40B4-BE49-F238E27FC236}">
                <a16:creationId xmlns:a16="http://schemas.microsoft.com/office/drawing/2014/main" id="{4DF4E4E3-412C-4705-8184-00F0DC123C69}"/>
              </a:ext>
            </a:extLst>
          </p:cNvPr>
          <p:cNvSpPr txBox="1"/>
          <p:nvPr/>
        </p:nvSpPr>
        <p:spPr>
          <a:xfrm>
            <a:off x="509451" y="6149034"/>
            <a:ext cx="2598788" cy="369332"/>
          </a:xfrm>
          <a:prstGeom prst="rect">
            <a:avLst/>
          </a:prstGeom>
          <a:noFill/>
        </p:spPr>
        <p:txBody>
          <a:bodyPr wrap="none" rtlCol="0">
            <a:spAutoFit/>
          </a:bodyPr>
          <a:lstStyle/>
          <a:p>
            <a:r>
              <a:rPr lang="en-US" dirty="0">
                <a:solidFill>
                  <a:prstClr val="black"/>
                </a:solidFill>
                <a:latin typeface="Century Gothic" panose="020B0502020202020204" pitchFamily="34" charset="0"/>
              </a:rPr>
              <a:t>AHRQ – R18 </a:t>
            </a:r>
            <a:r>
              <a:rPr lang="en-US" dirty="0">
                <a:latin typeface="Century Gothic" panose="020B0502020202020204" pitchFamily="34" charset="0"/>
              </a:rPr>
              <a:t>HS027076</a:t>
            </a:r>
            <a:endParaRPr lang="en-US" dirty="0"/>
          </a:p>
        </p:txBody>
      </p:sp>
    </p:spTree>
    <p:extLst>
      <p:ext uri="{BB962C8B-B14F-4D97-AF65-F5344CB8AC3E}">
        <p14:creationId xmlns:p14="http://schemas.microsoft.com/office/powerpoint/2010/main" val="313682130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Trial Next Steps</a:t>
            </a:r>
          </a:p>
        </p:txBody>
      </p:sp>
      <p:sp>
        <p:nvSpPr>
          <p:cNvPr id="4" name="Content Placeholder 3"/>
          <p:cNvSpPr>
            <a:spLocks noGrp="1"/>
          </p:cNvSpPr>
          <p:nvPr>
            <p:ph idx="1"/>
          </p:nvPr>
        </p:nvSpPr>
        <p:spPr>
          <a:xfrm>
            <a:off x="692725" y="1341867"/>
            <a:ext cx="7970011" cy="4839284"/>
          </a:xfrm>
        </p:spPr>
        <p:txBody>
          <a:bodyPr>
            <a:noAutofit/>
          </a:bodyPr>
          <a:lstStyle/>
          <a:p>
            <a:pPr marL="342900" indent="-342900">
              <a:spcAft>
                <a:spcPts val="0"/>
              </a:spcAft>
              <a:buClr>
                <a:srgbClr val="F57D20"/>
              </a:buClr>
              <a:buSzPct val="80000"/>
              <a:buFont typeface="Wingdings" panose="05000000000000000000" pitchFamily="2" charset="2"/>
              <a:buChar char="§"/>
            </a:pPr>
            <a:endParaRPr lang="en-US" sz="2400" dirty="0"/>
          </a:p>
          <a:p>
            <a:pPr>
              <a:spcAft>
                <a:spcPts val="0"/>
              </a:spcAft>
              <a:buClr>
                <a:srgbClr val="F57D20"/>
              </a:buClr>
              <a:buSzPct val="80000"/>
            </a:pPr>
            <a:r>
              <a:rPr lang="en-US" sz="2400" dirty="0"/>
              <a:t>Michigan SPARC: 125 clinics – 6 waves </a:t>
            </a:r>
          </a:p>
          <a:p>
            <a:pPr marL="342900" indent="-342900">
              <a:spcAft>
                <a:spcPts val="0"/>
              </a:spcAft>
              <a:buClr>
                <a:srgbClr val="F57D20"/>
              </a:buClr>
              <a:buSzPct val="80000"/>
              <a:buFont typeface="Wingdings" panose="05000000000000000000" pitchFamily="2" charset="2"/>
              <a:buChar char="§"/>
            </a:pPr>
            <a:r>
              <a:rPr lang="en-US" sz="2400" dirty="0"/>
              <a:t>Adds approaches to PCP engagement</a:t>
            </a:r>
          </a:p>
          <a:p>
            <a:pPr marL="619125" lvl="1" indent="-282575">
              <a:spcAft>
                <a:spcPts val="0"/>
              </a:spcAft>
              <a:buClr>
                <a:srgbClr val="F57D20"/>
              </a:buClr>
              <a:buFont typeface="Wingdings" panose="05000000000000000000" pitchFamily="2" charset="2"/>
              <a:buChar char="ü"/>
            </a:pPr>
            <a:r>
              <a:rPr lang="en-US" sz="2400" dirty="0"/>
              <a:t>Continuing education credit</a:t>
            </a:r>
          </a:p>
          <a:p>
            <a:pPr marL="619125" lvl="1" indent="-282575">
              <a:spcAft>
                <a:spcPts val="0"/>
              </a:spcAft>
              <a:buClr>
                <a:srgbClr val="F57D20"/>
              </a:buClr>
              <a:buFont typeface="Wingdings" panose="05000000000000000000" pitchFamily="2" charset="2"/>
              <a:buChar char="ü"/>
            </a:pPr>
            <a:r>
              <a:rPr lang="en-US" sz="2400" dirty="0"/>
              <a:t>Maintenance of certification credit (required quality improvement for credentialing)</a:t>
            </a:r>
          </a:p>
          <a:p>
            <a:pPr marL="619125" lvl="1" indent="-282575">
              <a:spcAft>
                <a:spcPts val="0"/>
              </a:spcAft>
              <a:buClr>
                <a:srgbClr val="F57D20"/>
              </a:buClr>
              <a:buFont typeface="Wingdings" panose="05000000000000000000" pitchFamily="2" charset="2"/>
              <a:buChar char="ü"/>
            </a:pPr>
            <a:r>
              <a:rPr lang="en-US" sz="2400" dirty="0"/>
              <a:t>Align with national quality improvement metrics that have financial incentives</a:t>
            </a:r>
          </a:p>
          <a:p>
            <a:pPr marL="342900" indent="-342900">
              <a:spcAft>
                <a:spcPts val="0"/>
              </a:spcAft>
              <a:buClr>
                <a:srgbClr val="F57D20"/>
              </a:buClr>
              <a:buSzPct val="80000"/>
              <a:buFont typeface="Wingdings" panose="05000000000000000000" pitchFamily="2" charset="2"/>
              <a:buChar char="§"/>
            </a:pPr>
            <a:r>
              <a:rPr lang="en-US" sz="2400" dirty="0"/>
              <a:t>Decision aid tested in random 50% of sites</a:t>
            </a:r>
          </a:p>
          <a:p>
            <a:pPr marL="396875">
              <a:spcAft>
                <a:spcPts val="0"/>
              </a:spcAft>
              <a:buClr>
                <a:srgbClr val="F57D20"/>
              </a:buClr>
              <a:buSzPct val="80000"/>
            </a:pPr>
            <a:endParaRPr lang="en-US" sz="2400" dirty="0"/>
          </a:p>
        </p:txBody>
      </p:sp>
      <p:sp>
        <p:nvSpPr>
          <p:cNvPr id="5" name="Slide Number Placeholder 4"/>
          <p:cNvSpPr>
            <a:spLocks noGrp="1"/>
          </p:cNvSpPr>
          <p:nvPr>
            <p:ph type="sldNum" sz="quarter" idx="12"/>
          </p:nvPr>
        </p:nvSpPr>
        <p:spPr/>
        <p:txBody>
          <a:bodyPr/>
          <a:lstStyle/>
          <a:p>
            <a:fld id="{A0C21F26-985F-9D40-A811-D6DE90C3D8D1}" type="slidenum">
              <a:rPr lang="en-US" smtClean="0"/>
              <a:t>123</a:t>
            </a:fld>
            <a:endParaRPr lang="en-US"/>
          </a:p>
        </p:txBody>
      </p:sp>
      <p:sp>
        <p:nvSpPr>
          <p:cNvPr id="6" name="TextBox 5">
            <a:extLst>
              <a:ext uri="{FF2B5EF4-FFF2-40B4-BE49-F238E27FC236}">
                <a16:creationId xmlns:a16="http://schemas.microsoft.com/office/drawing/2014/main" id="{4DF4E4E3-412C-4705-8184-00F0DC123C69}"/>
              </a:ext>
            </a:extLst>
          </p:cNvPr>
          <p:cNvSpPr txBox="1"/>
          <p:nvPr/>
        </p:nvSpPr>
        <p:spPr>
          <a:xfrm>
            <a:off x="509451" y="6149034"/>
            <a:ext cx="2598788" cy="369332"/>
          </a:xfrm>
          <a:prstGeom prst="rect">
            <a:avLst/>
          </a:prstGeom>
          <a:noFill/>
        </p:spPr>
        <p:txBody>
          <a:bodyPr wrap="none" rtlCol="0">
            <a:spAutoFit/>
          </a:bodyPr>
          <a:lstStyle/>
          <a:p>
            <a:r>
              <a:rPr lang="en-US" dirty="0">
                <a:solidFill>
                  <a:prstClr val="black"/>
                </a:solidFill>
                <a:latin typeface="Century Gothic" panose="020B0502020202020204" pitchFamily="34" charset="0"/>
              </a:rPr>
              <a:t>AHRQ – R18 </a:t>
            </a:r>
            <a:r>
              <a:rPr lang="en-US" dirty="0">
                <a:latin typeface="Century Gothic" panose="020B0502020202020204" pitchFamily="34" charset="0"/>
              </a:rPr>
              <a:t>HS027076</a:t>
            </a:r>
            <a:endParaRPr lang="en-US" dirty="0"/>
          </a:p>
        </p:txBody>
      </p:sp>
    </p:spTree>
    <p:extLst>
      <p:ext uri="{BB962C8B-B14F-4D97-AF65-F5344CB8AC3E}">
        <p14:creationId xmlns:p14="http://schemas.microsoft.com/office/powerpoint/2010/main" val="222714300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87079" y="2483557"/>
            <a:ext cx="8484781" cy="2114070"/>
          </a:xfrm>
        </p:spPr>
        <p:txBody>
          <a:bodyPr>
            <a:noAutofit/>
          </a:bodyPr>
          <a:lstStyle/>
          <a:p>
            <a:pPr algn="ctr">
              <a:lnSpc>
                <a:spcPct val="100000"/>
              </a:lnSpc>
            </a:pPr>
            <a:br>
              <a:rPr lang="en-US" altLang="en-US" sz="4800" dirty="0">
                <a:latin typeface="Palatino Linotype" panose="02040502050505030304" pitchFamily="18" charset="0"/>
              </a:rPr>
            </a:br>
            <a:r>
              <a:rPr lang="en-US" altLang="en-US" sz="4800" dirty="0">
                <a:latin typeface="Palatino Linotype" panose="02040502050505030304" pitchFamily="18" charset="0"/>
              </a:rPr>
              <a:t>Thank You! </a:t>
            </a:r>
            <a:br>
              <a:rPr lang="en-US" altLang="en-US" sz="4800" dirty="0">
                <a:latin typeface="Palatino Linotype" panose="02040502050505030304" pitchFamily="18" charset="0"/>
              </a:rPr>
            </a:br>
            <a:r>
              <a:rPr lang="en-US" altLang="en-US" sz="4800" dirty="0">
                <a:latin typeface="Palatino Linotype" panose="02040502050505030304" pitchFamily="18" charset="0"/>
              </a:rPr>
              <a:t> Questions and Comments?</a:t>
            </a:r>
            <a:endParaRPr lang="en-US" sz="4800" dirty="0">
              <a:latin typeface="Palatino Linotype" panose="02040502050505030304" pitchFamily="18" charset="0"/>
            </a:endParaRPr>
          </a:p>
        </p:txBody>
      </p:sp>
      <p:sp>
        <p:nvSpPr>
          <p:cNvPr id="5" name="Slide Number Placeholder 4"/>
          <p:cNvSpPr>
            <a:spLocks noGrp="1"/>
          </p:cNvSpPr>
          <p:nvPr>
            <p:ph type="sldNum" sz="quarter" idx="4294967295"/>
          </p:nvPr>
        </p:nvSpPr>
        <p:spPr>
          <a:xfrm>
            <a:off x="7010400" y="6553200"/>
            <a:ext cx="2133600" cy="242888"/>
          </a:xfrm>
        </p:spPr>
        <p:txBody>
          <a:bodyPr/>
          <a:lstStyle/>
          <a:p>
            <a:pPr marL="0" marR="0" lvl="0" indent="0" algn="r" defTabSz="457159" rtl="0" eaLnBrk="1" fontAlgn="auto" latinLnBrk="0" hangingPunct="1">
              <a:lnSpc>
                <a:spcPct val="100000"/>
              </a:lnSpc>
              <a:spcBef>
                <a:spcPts val="0"/>
              </a:spcBef>
              <a:spcAft>
                <a:spcPts val="0"/>
              </a:spcAft>
              <a:buClrTx/>
              <a:buSzTx/>
              <a:buFontTx/>
              <a:buNone/>
              <a:tabLst/>
              <a:defRPr/>
            </a:pPr>
            <a:fld id="{59688B50-F209-5A45-8DA6-A40598A1B2D3}" type="slidenum">
              <a:rPr kumimoji="0" lang="en-US" sz="900" b="0" i="0" u="none" strike="noStrike" kern="1200" cap="none" spc="0" normalizeH="0" baseline="0" noProof="0" smtClean="0">
                <a:ln>
                  <a:noFill/>
                </a:ln>
                <a:solidFill>
                  <a:prstClr val="white">
                    <a:lumMod val="50000"/>
                  </a:prstClr>
                </a:solidFill>
                <a:effectLst/>
                <a:uLnTx/>
                <a:uFillTx/>
                <a:latin typeface="Calibri"/>
                <a:ea typeface="+mn-ea"/>
                <a:cs typeface="+mn-cs"/>
              </a:rPr>
              <a:pPr marL="0" marR="0" lvl="0" indent="0" algn="r" defTabSz="457159" rtl="0" eaLnBrk="1" fontAlgn="auto" latinLnBrk="0" hangingPunct="1">
                <a:lnSpc>
                  <a:spcPct val="100000"/>
                </a:lnSpc>
                <a:spcBef>
                  <a:spcPts val="0"/>
                </a:spcBef>
                <a:spcAft>
                  <a:spcPts val="0"/>
                </a:spcAft>
                <a:buClrTx/>
                <a:buSzTx/>
                <a:buFontTx/>
                <a:buNone/>
                <a:tabLst/>
                <a:defRPr/>
              </a:pPr>
              <a:t>124</a:t>
            </a:fld>
            <a:endParaRPr kumimoji="0" lang="en-US" sz="9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Tree>
    <p:extLst>
      <p:ext uri="{BB962C8B-B14F-4D97-AF65-F5344CB8AC3E}">
        <p14:creationId xmlns:p14="http://schemas.microsoft.com/office/powerpoint/2010/main" val="34286420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Results: AUD Assessment Cascade</a:t>
            </a:r>
          </a:p>
        </p:txBody>
      </p:sp>
      <p:sp>
        <p:nvSpPr>
          <p:cNvPr id="5" name="Slide Number Placeholder 4"/>
          <p:cNvSpPr>
            <a:spLocks noGrp="1"/>
          </p:cNvSpPr>
          <p:nvPr>
            <p:ph type="sldNum" sz="quarter" idx="12"/>
          </p:nvPr>
        </p:nvSpPr>
        <p:spPr/>
        <p:txBody>
          <a:bodyPr/>
          <a:lstStyle/>
          <a:p>
            <a:fld id="{A0C21F26-985F-9D40-A811-D6DE90C3D8D1}" type="slidenum">
              <a:rPr lang="en-US" smtClean="0"/>
              <a:t>125</a:t>
            </a:fld>
            <a:endParaRPr lang="en-US"/>
          </a:p>
        </p:txBody>
      </p:sp>
      <p:graphicFrame>
        <p:nvGraphicFramePr>
          <p:cNvPr id="6" name="Chart 5">
            <a:extLst>
              <a:ext uri="{FF2B5EF4-FFF2-40B4-BE49-F238E27FC236}">
                <a16:creationId xmlns:a16="http://schemas.microsoft.com/office/drawing/2014/main" id="{A1AD495B-33FC-4FFC-9402-1C0A3D3A7055}"/>
              </a:ext>
            </a:extLst>
          </p:cNvPr>
          <p:cNvGraphicFramePr/>
          <p:nvPr>
            <p:extLst/>
          </p:nvPr>
        </p:nvGraphicFramePr>
        <p:xfrm>
          <a:off x="230295" y="1397000"/>
          <a:ext cx="8417316" cy="49384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831993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Main Outcome: Prevention</a:t>
            </a:r>
          </a:p>
        </p:txBody>
      </p:sp>
      <p:sp>
        <p:nvSpPr>
          <p:cNvPr id="5" name="Slide Number Placeholder 4"/>
          <p:cNvSpPr>
            <a:spLocks noGrp="1"/>
          </p:cNvSpPr>
          <p:nvPr>
            <p:ph type="sldNum" sz="quarter" idx="12"/>
          </p:nvPr>
        </p:nvSpPr>
        <p:spPr/>
        <p:txBody>
          <a:bodyPr/>
          <a:lstStyle/>
          <a:p>
            <a:fld id="{A0C21F26-985F-9D40-A811-D6DE90C3D8D1}" type="slidenum">
              <a:rPr lang="en-US" smtClean="0"/>
              <a:t>126</a:t>
            </a:fld>
            <a:endParaRPr lang="en-US"/>
          </a:p>
        </p:txBody>
      </p:sp>
      <p:graphicFrame>
        <p:nvGraphicFramePr>
          <p:cNvPr id="9" name="Content Placeholder 8">
            <a:extLst>
              <a:ext uri="{FF2B5EF4-FFF2-40B4-BE49-F238E27FC236}">
                <a16:creationId xmlns:a16="http://schemas.microsoft.com/office/drawing/2014/main" id="{D08523E4-5FB2-4110-92F9-0437194FE1A6}"/>
              </a:ext>
            </a:extLst>
          </p:cNvPr>
          <p:cNvGraphicFramePr>
            <a:graphicFrameLocks noGrp="1"/>
          </p:cNvGraphicFramePr>
          <p:nvPr>
            <p:ph idx="1"/>
            <p:extLst/>
          </p:nvPr>
        </p:nvGraphicFramePr>
        <p:xfrm>
          <a:off x="0" y="1639824"/>
          <a:ext cx="9144000" cy="2390968"/>
        </p:xfrm>
        <a:graphic>
          <a:graphicData uri="http://schemas.openxmlformats.org/drawingml/2006/table">
            <a:tbl>
              <a:tblPr firstRow="1" bandRow="1">
                <a:tableStyleId>{5C22544A-7EE6-4342-B048-85BDC9FD1C3A}</a:tableStyleId>
              </a:tblPr>
              <a:tblGrid>
                <a:gridCol w="3383280">
                  <a:extLst>
                    <a:ext uri="{9D8B030D-6E8A-4147-A177-3AD203B41FA5}">
                      <a16:colId xmlns:a16="http://schemas.microsoft.com/office/drawing/2014/main" val="4147597603"/>
                    </a:ext>
                  </a:extLst>
                </a:gridCol>
                <a:gridCol w="2821577">
                  <a:extLst>
                    <a:ext uri="{9D8B030D-6E8A-4147-A177-3AD203B41FA5}">
                      <a16:colId xmlns:a16="http://schemas.microsoft.com/office/drawing/2014/main" val="843293295"/>
                    </a:ext>
                  </a:extLst>
                </a:gridCol>
                <a:gridCol w="2939143">
                  <a:extLst>
                    <a:ext uri="{9D8B030D-6E8A-4147-A177-3AD203B41FA5}">
                      <a16:colId xmlns:a16="http://schemas.microsoft.com/office/drawing/2014/main" val="2601851370"/>
                    </a:ext>
                  </a:extLst>
                </a:gridCol>
              </a:tblGrid>
              <a:tr h="0">
                <a:tc gridSpan="3">
                  <a:txBody>
                    <a:bodyPr/>
                    <a:lstStyle/>
                    <a:p>
                      <a:pPr marL="0" marR="0" algn="ctr">
                        <a:lnSpc>
                          <a:spcPct val="115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Percent of Eligible</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12492383"/>
                  </a:ext>
                </a:extLst>
              </a:tr>
              <a:tr h="370840">
                <a:tc>
                  <a:txBody>
                    <a:bodyPr/>
                    <a:lstStyle/>
                    <a:p>
                      <a:pPr marL="0" marR="0">
                        <a:lnSpc>
                          <a:spcPct val="15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gn="ctr">
                        <a:lnSpc>
                          <a:spcPct val="15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Usual Care</a:t>
                      </a:r>
                    </a:p>
                  </a:txBody>
                  <a:tcPr marL="68580" marR="68580" marT="0" marB="0"/>
                </a:tc>
                <a:tc>
                  <a:txBody>
                    <a:bodyPr/>
                    <a:lstStyle/>
                    <a:p>
                      <a:pPr marL="0" marR="0" algn="ctr">
                        <a:lnSpc>
                          <a:spcPct val="15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Intervention</a:t>
                      </a:r>
                    </a:p>
                  </a:txBody>
                  <a:tcPr marL="68580" marR="68580" marT="0" marB="0"/>
                </a:tc>
                <a:extLst>
                  <a:ext uri="{0D108BD9-81ED-4DB2-BD59-A6C34878D82A}">
                    <a16:rowId xmlns:a16="http://schemas.microsoft.com/office/drawing/2014/main" val="570340305"/>
                  </a:ext>
                </a:extLst>
              </a:tr>
              <a:tr h="370840">
                <a:tc>
                  <a:txBody>
                    <a:bodyPr/>
                    <a:lstStyle/>
                    <a:p>
                      <a:pPr marL="114300" marR="0">
                        <a:lnSpc>
                          <a:spcPct val="15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Screened</a:t>
                      </a:r>
                    </a:p>
                  </a:txBody>
                  <a:tcPr marL="68580" marR="68580" marT="0" marB="0"/>
                </a:tc>
                <a:tc>
                  <a:txBody>
                    <a:bodyPr/>
                    <a:lstStyle/>
                    <a:p>
                      <a:pPr marL="0" marR="0" algn="ctr">
                        <a:lnSpc>
                          <a:spcPct val="15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27.3</a:t>
                      </a:r>
                    </a:p>
                  </a:txBody>
                  <a:tcPr marL="68580" marR="68580" marT="0" marB="0"/>
                </a:tc>
                <a:tc>
                  <a:txBody>
                    <a:bodyPr/>
                    <a:lstStyle/>
                    <a:p>
                      <a:pPr marL="0" marR="0" algn="ctr">
                        <a:lnSpc>
                          <a:spcPct val="15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86.0</a:t>
                      </a:r>
                    </a:p>
                  </a:txBody>
                  <a:tcPr marL="68580" marR="68580" marT="0" marB="0"/>
                </a:tc>
                <a:extLst>
                  <a:ext uri="{0D108BD9-81ED-4DB2-BD59-A6C34878D82A}">
                    <a16:rowId xmlns:a16="http://schemas.microsoft.com/office/drawing/2014/main" val="2132384777"/>
                  </a:ext>
                </a:extLst>
              </a:tr>
              <a:tr h="370840">
                <a:tc>
                  <a:txBody>
                    <a:bodyPr/>
                    <a:lstStyle/>
                    <a:p>
                      <a:pPr marL="114300" marR="0">
                        <a:lnSpc>
                          <a:spcPct val="15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High Positive  </a:t>
                      </a:r>
                    </a:p>
                  </a:txBody>
                  <a:tcPr marL="68580" marR="68580" marT="0" marB="0"/>
                </a:tc>
                <a:tc>
                  <a:txBody>
                    <a:bodyPr/>
                    <a:lstStyle/>
                    <a:p>
                      <a:pPr marL="0" marR="0" algn="ctr">
                        <a:lnSpc>
                          <a:spcPct val="15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35.2</a:t>
                      </a:r>
                    </a:p>
                  </a:txBody>
                  <a:tcPr marL="68580" marR="68580" marT="0" marB="0"/>
                </a:tc>
                <a:tc>
                  <a:txBody>
                    <a:bodyPr/>
                    <a:lstStyle/>
                    <a:p>
                      <a:pPr marL="0" marR="0" algn="ctr">
                        <a:lnSpc>
                          <a:spcPct val="15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29.1</a:t>
                      </a:r>
                    </a:p>
                  </a:txBody>
                  <a:tcPr marL="68580" marR="68580" marT="0" marB="0"/>
                </a:tc>
                <a:extLst>
                  <a:ext uri="{0D108BD9-81ED-4DB2-BD59-A6C34878D82A}">
                    <a16:rowId xmlns:a16="http://schemas.microsoft.com/office/drawing/2014/main" val="3157625512"/>
                  </a:ext>
                </a:extLst>
              </a:tr>
              <a:tr h="53031">
                <a:tc>
                  <a:txBody>
                    <a:bodyPr/>
                    <a:lstStyle/>
                    <a:p>
                      <a:pPr marL="114300" marR="0">
                        <a:lnSpc>
                          <a:spcPct val="15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Brief intervention</a:t>
                      </a:r>
                    </a:p>
                  </a:txBody>
                  <a:tcPr marL="68580" marR="68580" marT="0" marB="0"/>
                </a:tc>
                <a:tc>
                  <a:txBody>
                    <a:bodyPr/>
                    <a:lstStyle/>
                    <a:p>
                      <a:pPr marL="0" marR="0" algn="ctr">
                        <a:lnSpc>
                          <a:spcPct val="15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11.6</a:t>
                      </a:r>
                    </a:p>
                  </a:txBody>
                  <a:tcPr marL="68580" marR="68580" marT="0" marB="0"/>
                </a:tc>
                <a:tc>
                  <a:txBody>
                    <a:bodyPr/>
                    <a:lstStyle/>
                    <a:p>
                      <a:pPr marL="0" marR="0" algn="ctr">
                        <a:lnSpc>
                          <a:spcPct val="15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4.6</a:t>
                      </a:r>
                    </a:p>
                  </a:txBody>
                  <a:tcPr marL="68580" marR="68580" marT="0" marB="0"/>
                </a:tc>
                <a:extLst>
                  <a:ext uri="{0D108BD9-81ED-4DB2-BD59-A6C34878D82A}">
                    <a16:rowId xmlns:a16="http://schemas.microsoft.com/office/drawing/2014/main" val="1061670348"/>
                  </a:ext>
                </a:extLst>
              </a:tr>
            </a:tbl>
          </a:graphicData>
        </a:graphic>
      </p:graphicFrame>
    </p:spTree>
    <p:extLst>
      <p:ext uri="{BB962C8B-B14F-4D97-AF65-F5344CB8AC3E}">
        <p14:creationId xmlns:p14="http://schemas.microsoft.com/office/powerpoint/2010/main" val="181162965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Sensitivity Analyses</a:t>
            </a:r>
          </a:p>
        </p:txBody>
      </p:sp>
      <p:sp>
        <p:nvSpPr>
          <p:cNvPr id="4" name="Content Placeholder 3"/>
          <p:cNvSpPr>
            <a:spLocks noGrp="1"/>
          </p:cNvSpPr>
          <p:nvPr>
            <p:ph idx="1"/>
          </p:nvPr>
        </p:nvSpPr>
        <p:spPr>
          <a:xfrm>
            <a:off x="692726" y="1341867"/>
            <a:ext cx="7994074" cy="4839284"/>
          </a:xfrm>
        </p:spPr>
        <p:txBody>
          <a:bodyPr>
            <a:noAutofit/>
          </a:bodyPr>
          <a:lstStyle/>
          <a:p>
            <a:pPr marL="342900" indent="-342900">
              <a:buClr>
                <a:srgbClr val="F57D20"/>
              </a:buClr>
              <a:buSzPct val="80000"/>
              <a:buFont typeface="Wingdings" panose="05000000000000000000" pitchFamily="2" charset="2"/>
              <a:buChar char="§"/>
            </a:pPr>
            <a:endParaRPr lang="en-US" sz="2400" dirty="0"/>
          </a:p>
          <a:p>
            <a:pPr marL="342900" indent="-342900">
              <a:buClr>
                <a:srgbClr val="F57D20"/>
              </a:buClr>
              <a:buSzPct val="80000"/>
              <a:buFont typeface="Wingdings" panose="05000000000000000000" pitchFamily="2" charset="2"/>
              <a:buChar char="§"/>
            </a:pPr>
            <a:endParaRPr lang="en-US" sz="2400" dirty="0"/>
          </a:p>
          <a:p>
            <a:pPr>
              <a:buClr>
                <a:srgbClr val="F57D20"/>
              </a:buClr>
              <a:buSzPct val="80000"/>
            </a:pPr>
            <a:r>
              <a:rPr lang="en-US" sz="2400" dirty="0">
                <a:solidFill>
                  <a:srgbClr val="FF0000"/>
                </a:solidFill>
              </a:rPr>
              <a:t>BI in patients with positive AUDIT-C  (&gt; 2 W; &gt;3 men)													UC			I	</a:t>
            </a:r>
          </a:p>
          <a:p>
            <a:pPr>
              <a:buClr>
                <a:srgbClr val="F57D20"/>
              </a:buClr>
              <a:buSzPct val="80000"/>
            </a:pPr>
            <a:r>
              <a:rPr lang="en-US" sz="2400" dirty="0">
                <a:solidFill>
                  <a:srgbClr val="FF0000"/>
                </a:solidFill>
              </a:rPr>
              <a:t>												%				%</a:t>
            </a:r>
          </a:p>
          <a:p>
            <a:pPr marL="342900" indent="-342900">
              <a:buClr>
                <a:srgbClr val="F57D20"/>
              </a:buClr>
              <a:buSzPct val="80000"/>
              <a:buFont typeface="Wingdings" panose="05000000000000000000" pitchFamily="2" charset="2"/>
              <a:buChar char="§"/>
            </a:pPr>
            <a:r>
              <a:rPr lang="en-US" sz="2400" dirty="0">
                <a:solidFill>
                  <a:srgbClr val="FF0000"/>
                </a:solidFill>
              </a:rPr>
              <a:t>BI: Main within 14 days				</a:t>
            </a:r>
            <a:r>
              <a:rPr lang="fr-FR" sz="2400" dirty="0">
                <a:solidFill>
                  <a:srgbClr val="FF0000"/>
                </a:solidFill>
              </a:rPr>
              <a:t>5.30 			39.8 </a:t>
            </a:r>
            <a:endParaRPr lang="en-US" sz="2400" dirty="0">
              <a:solidFill>
                <a:srgbClr val="FF0000"/>
              </a:solidFill>
            </a:endParaRPr>
          </a:p>
          <a:p>
            <a:pPr marL="342900" indent="-342900">
              <a:buClr>
                <a:srgbClr val="F57D20"/>
              </a:buClr>
              <a:buSzPct val="80000"/>
              <a:buFont typeface="Wingdings" panose="05000000000000000000" pitchFamily="2" charset="2"/>
              <a:buChar char="§"/>
            </a:pPr>
            <a:r>
              <a:rPr lang="en-US" sz="2400" dirty="0">
                <a:solidFill>
                  <a:srgbClr val="FF0000"/>
                </a:solidFill>
              </a:rPr>
              <a:t>BI main within 60 days 				</a:t>
            </a:r>
            <a:r>
              <a:rPr lang="fr-FR" sz="2400" dirty="0">
                <a:solidFill>
                  <a:srgbClr val="FF0000"/>
                </a:solidFill>
              </a:rPr>
              <a:t>5.31 			39.9</a:t>
            </a:r>
            <a:endParaRPr lang="en-US" sz="2400" dirty="0">
              <a:solidFill>
                <a:srgbClr val="FF0000"/>
              </a:solidFill>
            </a:endParaRPr>
          </a:p>
          <a:p>
            <a:pPr marL="342900" indent="-342900">
              <a:buClr>
                <a:srgbClr val="F57D20"/>
              </a:buClr>
              <a:buSzPct val="80000"/>
              <a:buFont typeface="Wingdings" panose="05000000000000000000" pitchFamily="2" charset="2"/>
              <a:buChar char="§"/>
            </a:pPr>
            <a:r>
              <a:rPr lang="en-US" sz="2400" dirty="0">
                <a:solidFill>
                  <a:srgbClr val="FF0000"/>
                </a:solidFill>
              </a:rPr>
              <a:t>BI in PC within 14 days 				</a:t>
            </a:r>
            <a:r>
              <a:rPr lang="fr-FR" sz="2400" dirty="0">
                <a:solidFill>
                  <a:srgbClr val="FF0000"/>
                </a:solidFill>
              </a:rPr>
              <a:t>5.30 			39.7 </a:t>
            </a:r>
            <a:endParaRPr lang="en-US" sz="2400" dirty="0">
              <a:solidFill>
                <a:srgbClr val="FF0000"/>
              </a:solidFill>
            </a:endParaRPr>
          </a:p>
          <a:p>
            <a:pPr marL="342900" indent="-342900">
              <a:buClr>
                <a:srgbClr val="F57D20"/>
              </a:buClr>
              <a:buSzPct val="80000"/>
              <a:buFont typeface="Wingdings" panose="05000000000000000000" pitchFamily="2" charset="2"/>
              <a:buChar char="§"/>
            </a:pPr>
            <a:r>
              <a:rPr lang="en-US" sz="2400" dirty="0">
                <a:solidFill>
                  <a:srgbClr val="FF0000"/>
                </a:solidFill>
              </a:rPr>
              <a:t>NCQA definition within 60 days 	</a:t>
            </a:r>
            <a:r>
              <a:rPr lang="fr-FR" sz="2400" dirty="0">
                <a:solidFill>
                  <a:srgbClr val="FF0000"/>
                </a:solidFill>
              </a:rPr>
              <a:t>2.96 			38.5 </a:t>
            </a:r>
          </a:p>
          <a:p>
            <a:pPr>
              <a:buClr>
                <a:srgbClr val="F57D20"/>
              </a:buClr>
              <a:buSzPct val="80000"/>
            </a:pPr>
            <a:endParaRPr lang="en-US" sz="2400" dirty="0"/>
          </a:p>
          <a:p>
            <a:pPr marL="553210" lvl="2" indent="0" algn="r">
              <a:spcBef>
                <a:spcPts val="0"/>
              </a:spcBef>
              <a:spcAft>
                <a:spcPts val="0"/>
              </a:spcAft>
              <a:buNone/>
            </a:pPr>
            <a:endParaRPr lang="en-US" sz="2400" dirty="0"/>
          </a:p>
          <a:p>
            <a:pPr marL="553210" lvl="2" indent="0" algn="r">
              <a:spcBef>
                <a:spcPts val="0"/>
              </a:spcBef>
              <a:spcAft>
                <a:spcPts val="0"/>
              </a:spcAft>
              <a:buNone/>
            </a:pPr>
            <a:endParaRPr lang="en-US" sz="2400" dirty="0"/>
          </a:p>
          <a:p>
            <a:pPr marL="553210" lvl="2" indent="0" algn="r">
              <a:spcBef>
                <a:spcPts val="0"/>
              </a:spcBef>
              <a:spcAft>
                <a:spcPts val="0"/>
              </a:spcAft>
              <a:buNone/>
            </a:pPr>
            <a:endParaRPr lang="en-US" sz="2400" dirty="0"/>
          </a:p>
          <a:p>
            <a:pPr marL="396875">
              <a:buClr>
                <a:srgbClr val="F57D20"/>
              </a:buClr>
              <a:buSzPct val="80000"/>
            </a:pPr>
            <a:endParaRPr lang="en-US" sz="2400" dirty="0"/>
          </a:p>
        </p:txBody>
      </p:sp>
      <p:sp>
        <p:nvSpPr>
          <p:cNvPr id="5" name="Slide Number Placeholder 4"/>
          <p:cNvSpPr>
            <a:spLocks noGrp="1"/>
          </p:cNvSpPr>
          <p:nvPr>
            <p:ph type="sldNum" sz="quarter" idx="12"/>
          </p:nvPr>
        </p:nvSpPr>
        <p:spPr/>
        <p:txBody>
          <a:bodyPr/>
          <a:lstStyle/>
          <a:p>
            <a:fld id="{A0C21F26-985F-9D40-A811-D6DE90C3D8D1}" type="slidenum">
              <a:rPr lang="en-US" smtClean="0"/>
              <a:t>127</a:t>
            </a:fld>
            <a:endParaRPr lang="en-US"/>
          </a:p>
        </p:txBody>
      </p:sp>
    </p:spTree>
    <p:extLst>
      <p:ext uri="{BB962C8B-B14F-4D97-AF65-F5344CB8AC3E}">
        <p14:creationId xmlns:p14="http://schemas.microsoft.com/office/powerpoint/2010/main" val="18206665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Descriptive Results: Treatment</a:t>
            </a:r>
          </a:p>
        </p:txBody>
      </p:sp>
      <p:sp>
        <p:nvSpPr>
          <p:cNvPr id="5" name="Slide Number Placeholder 4"/>
          <p:cNvSpPr>
            <a:spLocks noGrp="1"/>
          </p:cNvSpPr>
          <p:nvPr>
            <p:ph type="sldNum" sz="quarter" idx="12"/>
          </p:nvPr>
        </p:nvSpPr>
        <p:spPr/>
        <p:txBody>
          <a:bodyPr/>
          <a:lstStyle/>
          <a:p>
            <a:fld id="{A0C21F26-985F-9D40-A811-D6DE90C3D8D1}" type="slidenum">
              <a:rPr lang="en-US" smtClean="0"/>
              <a:t>128</a:t>
            </a:fld>
            <a:endParaRPr lang="en-US"/>
          </a:p>
        </p:txBody>
      </p:sp>
      <p:graphicFrame>
        <p:nvGraphicFramePr>
          <p:cNvPr id="7" name="Chart 6">
            <a:extLst>
              <a:ext uri="{FF2B5EF4-FFF2-40B4-BE49-F238E27FC236}">
                <a16:creationId xmlns:a16="http://schemas.microsoft.com/office/drawing/2014/main" id="{46E01A78-0AF3-4B59-B9FB-DC306D6C9598}"/>
              </a:ext>
            </a:extLst>
          </p:cNvPr>
          <p:cNvGraphicFramePr/>
          <p:nvPr>
            <p:extLst/>
          </p:nvPr>
        </p:nvGraphicFramePr>
        <p:xfrm>
          <a:off x="488894" y="1495313"/>
          <a:ext cx="7988132" cy="48947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540084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C74C3DA6-462B-4E4F-9DE2-2EFE30D47623}"/>
              </a:ext>
            </a:extLst>
          </p:cNvPr>
          <p:cNvSpPr txBox="1">
            <a:spLocks noChangeArrowheads="1"/>
          </p:cNvSpPr>
          <p:nvPr/>
        </p:nvSpPr>
        <p:spPr>
          <a:xfrm>
            <a:off x="415131" y="762000"/>
            <a:ext cx="8305800" cy="601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spcBef>
                <a:spcPts val="0"/>
              </a:spcBef>
              <a:buFont typeface="Arial" panose="020B0604020202020204" pitchFamily="34" charset="0"/>
              <a:buNone/>
              <a:defRPr/>
            </a:pPr>
            <a:endParaRPr lang="en-US" sz="2800" dirty="0">
              <a:solidFill>
                <a:srgbClr val="002060"/>
              </a:solidFill>
            </a:endParaRPr>
          </a:p>
          <a:p>
            <a:pPr>
              <a:spcBef>
                <a:spcPts val="0"/>
              </a:spcBef>
              <a:spcAft>
                <a:spcPts val="1200"/>
              </a:spcAft>
              <a:defRPr/>
            </a:pPr>
            <a:r>
              <a:rPr lang="en-US" sz="2800" dirty="0">
                <a:solidFill>
                  <a:srgbClr val="002060"/>
                </a:solidFill>
              </a:rPr>
              <a:t>Repeated analyses moving sites that were “almost done” with implementation from the sustainment to the active implementation group.</a:t>
            </a:r>
          </a:p>
          <a:p>
            <a:pPr lvl="1">
              <a:spcBef>
                <a:spcPts val="0"/>
              </a:spcBef>
              <a:defRPr/>
            </a:pPr>
            <a:r>
              <a:rPr lang="en-US" sz="2400" dirty="0">
                <a:solidFill>
                  <a:srgbClr val="002060"/>
                </a:solidFill>
              </a:rPr>
              <a:t>For both primary and secondary outcomes, there were no significant differences across the 3 phases, and no significant between-group comparisons.</a:t>
            </a:r>
          </a:p>
          <a:p>
            <a:pPr marL="457200" lvl="1" indent="0">
              <a:spcBef>
                <a:spcPts val="0"/>
              </a:spcBef>
              <a:buNone/>
              <a:defRPr/>
            </a:pPr>
            <a:endParaRPr lang="en-US" sz="2400" dirty="0">
              <a:solidFill>
                <a:srgbClr val="002060"/>
              </a:solidFill>
            </a:endParaRPr>
          </a:p>
          <a:p>
            <a:pPr>
              <a:spcBef>
                <a:spcPts val="0"/>
              </a:spcBef>
              <a:spcAft>
                <a:spcPts val="1200"/>
              </a:spcAft>
              <a:defRPr/>
            </a:pPr>
            <a:r>
              <a:rPr lang="en-US" sz="2800" dirty="0">
                <a:solidFill>
                  <a:srgbClr val="002060"/>
                </a:solidFill>
              </a:rPr>
              <a:t>Repeated analyses comparing sites in sustainment + active implementation sites to sites in usual care/preparation (2 groups instead of 3).</a:t>
            </a:r>
          </a:p>
          <a:p>
            <a:pPr lvl="1">
              <a:spcBef>
                <a:spcPts val="0"/>
              </a:spcBef>
              <a:defRPr/>
            </a:pPr>
            <a:r>
              <a:rPr lang="en-US" sz="2400" dirty="0">
                <a:solidFill>
                  <a:srgbClr val="002060"/>
                </a:solidFill>
              </a:rPr>
              <a:t>For both primary and secondary outcomes, there were no significant differences across the 2 phases, and no significant between group differences.</a:t>
            </a:r>
          </a:p>
          <a:p>
            <a:pPr marL="457200" lvl="1" indent="0">
              <a:spcBef>
                <a:spcPts val="0"/>
              </a:spcBef>
              <a:buNone/>
              <a:defRPr/>
            </a:pPr>
            <a:endParaRPr lang="en-US" sz="2400" dirty="0">
              <a:solidFill>
                <a:srgbClr val="002060"/>
              </a:solidFill>
            </a:endParaRPr>
          </a:p>
          <a:p>
            <a:pPr lvl="2">
              <a:spcBef>
                <a:spcPts val="0"/>
              </a:spcBef>
              <a:defRPr/>
            </a:pPr>
            <a:endParaRPr lang="en-US" sz="2000" dirty="0">
              <a:solidFill>
                <a:srgbClr val="002060"/>
              </a:solidFill>
            </a:endParaRPr>
          </a:p>
          <a:p>
            <a:pPr>
              <a:lnSpc>
                <a:spcPct val="80000"/>
              </a:lnSpc>
              <a:spcBef>
                <a:spcPts val="0"/>
              </a:spcBef>
              <a:defRPr/>
            </a:pPr>
            <a:endParaRPr lang="en-US" dirty="0">
              <a:solidFill>
                <a:srgbClr val="002060"/>
              </a:solidFill>
              <a:highlight>
                <a:srgbClr val="FFFF00"/>
              </a:highlight>
            </a:endParaRPr>
          </a:p>
          <a:p>
            <a:pPr>
              <a:lnSpc>
                <a:spcPct val="80000"/>
              </a:lnSpc>
              <a:spcBef>
                <a:spcPts val="0"/>
              </a:spcBef>
              <a:defRPr/>
            </a:pPr>
            <a:endParaRPr lang="en-US" dirty="0">
              <a:solidFill>
                <a:srgbClr val="002060"/>
              </a:solidFill>
            </a:endParaRPr>
          </a:p>
        </p:txBody>
      </p:sp>
      <p:sp>
        <p:nvSpPr>
          <p:cNvPr id="4" name="Title 2">
            <a:extLst>
              <a:ext uri="{FF2B5EF4-FFF2-40B4-BE49-F238E27FC236}">
                <a16:creationId xmlns:a16="http://schemas.microsoft.com/office/drawing/2014/main" id="{CE776482-16FD-404B-A4AD-9683C422DB2B}"/>
              </a:ext>
            </a:extLst>
          </p:cNvPr>
          <p:cNvSpPr>
            <a:spLocks noGrp="1"/>
          </p:cNvSpPr>
          <p:nvPr>
            <p:ph type="title"/>
          </p:nvPr>
        </p:nvSpPr>
        <p:spPr>
          <a:xfrm>
            <a:off x="230295" y="157758"/>
            <a:ext cx="7731450" cy="797272"/>
          </a:xfrm>
        </p:spPr>
        <p:txBody>
          <a:bodyPr>
            <a:normAutofit/>
          </a:bodyPr>
          <a:lstStyle/>
          <a:p>
            <a:r>
              <a:rPr lang="en-US" dirty="0"/>
              <a:t>Sensitivity Analyses</a:t>
            </a:r>
          </a:p>
        </p:txBody>
      </p:sp>
    </p:spTree>
    <p:extLst>
      <p:ext uri="{BB962C8B-B14F-4D97-AF65-F5344CB8AC3E}">
        <p14:creationId xmlns:p14="http://schemas.microsoft.com/office/powerpoint/2010/main" val="2849941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Alcohol-related Clinical Care</a:t>
            </a:r>
          </a:p>
        </p:txBody>
      </p:sp>
      <p:sp>
        <p:nvSpPr>
          <p:cNvPr id="4" name="Content Placeholder 3"/>
          <p:cNvSpPr>
            <a:spLocks noGrp="1"/>
          </p:cNvSpPr>
          <p:nvPr>
            <p:ph idx="1"/>
          </p:nvPr>
        </p:nvSpPr>
        <p:spPr>
          <a:xfrm>
            <a:off x="606666" y="1610176"/>
            <a:ext cx="7777018" cy="4839284"/>
          </a:xfrm>
        </p:spPr>
        <p:txBody>
          <a:bodyPr>
            <a:noAutofit/>
          </a:bodyPr>
          <a:lstStyle/>
          <a:p>
            <a:pPr>
              <a:spcAft>
                <a:spcPts val="0"/>
              </a:spcAft>
              <a:buClr>
                <a:srgbClr val="F57D20"/>
              </a:buClr>
              <a:buSzPct val="80000"/>
            </a:pPr>
            <a:r>
              <a:rPr lang="en-US" sz="2400" dirty="0"/>
              <a:t>Prevention</a:t>
            </a:r>
          </a:p>
          <a:p>
            <a:pPr marL="733425" lvl="1" indent="-388938">
              <a:spcAft>
                <a:spcPts val="0"/>
              </a:spcAft>
              <a:buClr>
                <a:srgbClr val="F57D20"/>
              </a:buClr>
              <a:buFont typeface="+mj-lt"/>
              <a:buAutoNum type="arabicPeriod"/>
            </a:pPr>
            <a:r>
              <a:rPr lang="en-US" sz="2400" dirty="0"/>
              <a:t>Alcohol screening</a:t>
            </a:r>
          </a:p>
          <a:p>
            <a:pPr marL="733425" lvl="1" indent="-388938">
              <a:spcAft>
                <a:spcPts val="0"/>
              </a:spcAft>
              <a:buClr>
                <a:srgbClr val="F57D20"/>
              </a:buClr>
              <a:buFont typeface="+mj-lt"/>
              <a:buAutoNum type="arabicPeriod"/>
            </a:pPr>
            <a:r>
              <a:rPr lang="en-US" sz="2400" dirty="0"/>
              <a:t>Preventive counseling: unhealthy alcohol use</a:t>
            </a:r>
          </a:p>
          <a:p>
            <a:pPr>
              <a:spcAft>
                <a:spcPts val="0"/>
              </a:spcAft>
              <a:buClr>
                <a:srgbClr val="F57D20"/>
              </a:buClr>
              <a:buSzPct val="80000"/>
            </a:pPr>
            <a:endParaRPr lang="en-US" sz="2400" dirty="0"/>
          </a:p>
          <a:p>
            <a:pPr>
              <a:spcAft>
                <a:spcPts val="0"/>
              </a:spcAft>
              <a:buClr>
                <a:srgbClr val="F57D20"/>
              </a:buClr>
              <a:buSzPct val="80000"/>
            </a:pPr>
            <a:r>
              <a:rPr lang="en-US" sz="2400" dirty="0"/>
              <a:t>Treatment AUDs</a:t>
            </a:r>
          </a:p>
          <a:p>
            <a:pPr marL="733425" lvl="1" indent="-388938">
              <a:spcAft>
                <a:spcPts val="0"/>
              </a:spcAft>
              <a:buClr>
                <a:srgbClr val="F57D20"/>
              </a:buClr>
              <a:buFont typeface="+mj-lt"/>
              <a:buAutoNum type="arabicPeriod"/>
            </a:pPr>
            <a:r>
              <a:rPr lang="en-US" sz="2400" dirty="0"/>
              <a:t>DSM-5 symptom checklist (0-11): if high risk </a:t>
            </a:r>
          </a:p>
          <a:p>
            <a:pPr marL="733425" lvl="1" indent="-388938">
              <a:spcAft>
                <a:spcPts val="0"/>
              </a:spcAft>
              <a:buClr>
                <a:srgbClr val="F57D20"/>
              </a:buClr>
              <a:buFont typeface="+mj-lt"/>
              <a:buAutoNum type="arabicPeriod"/>
            </a:pPr>
            <a:r>
              <a:rPr lang="en-US" sz="2400" dirty="0"/>
              <a:t>Initiation of AUD treatment</a:t>
            </a:r>
          </a:p>
          <a:p>
            <a:pPr marL="733425" lvl="1" indent="-388938">
              <a:spcAft>
                <a:spcPts val="0"/>
              </a:spcAft>
              <a:buClr>
                <a:srgbClr val="F57D20"/>
              </a:buClr>
              <a:buFont typeface="+mj-lt"/>
              <a:buAutoNum type="arabicPeriod"/>
            </a:pPr>
            <a:r>
              <a:rPr lang="en-US" sz="2400" dirty="0"/>
              <a:t>Engagement in treatment</a:t>
            </a:r>
          </a:p>
          <a:p>
            <a:pPr lvl="1" indent="0">
              <a:buNone/>
            </a:pPr>
            <a:endParaRPr lang="en-US" dirty="0"/>
          </a:p>
          <a:p>
            <a:pPr lvl="1" indent="0">
              <a:buNone/>
            </a:pPr>
            <a:endParaRPr lang="en-US" dirty="0"/>
          </a:p>
          <a:p>
            <a:pPr lvl="1" indent="0">
              <a:buNone/>
            </a:pPr>
            <a:endParaRPr lang="en-US" dirty="0"/>
          </a:p>
          <a:p>
            <a:pPr lvl="1" indent="0">
              <a:buNone/>
            </a:pPr>
            <a:endParaRPr lang="en-US" dirty="0"/>
          </a:p>
          <a:p>
            <a:pPr marL="619197" lvl="1" indent="-342900">
              <a:buFont typeface="Wingdings" panose="05000000000000000000" pitchFamily="2" charset="2"/>
              <a:buChar char="ü"/>
            </a:pPr>
            <a:endParaRPr lang="en-US" dirty="0"/>
          </a:p>
          <a:p>
            <a:pPr marL="619197" lvl="1" indent="-342900">
              <a:buFont typeface="Wingdings" panose="05000000000000000000" pitchFamily="2" charset="2"/>
              <a:buChar char="ü"/>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13</a:t>
            </a:fld>
            <a:endParaRPr lang="en-US"/>
          </a:p>
        </p:txBody>
      </p:sp>
      <p:sp>
        <p:nvSpPr>
          <p:cNvPr id="2" name="Rectangle 1">
            <a:extLst>
              <a:ext uri="{FF2B5EF4-FFF2-40B4-BE49-F238E27FC236}">
                <a16:creationId xmlns:a16="http://schemas.microsoft.com/office/drawing/2014/main" id="{D419708B-EA74-472C-9688-CBDD881574E4}"/>
              </a:ext>
            </a:extLst>
          </p:cNvPr>
          <p:cNvSpPr/>
          <p:nvPr/>
        </p:nvSpPr>
        <p:spPr>
          <a:xfrm>
            <a:off x="760316" y="5318354"/>
            <a:ext cx="7982174" cy="1354217"/>
          </a:xfrm>
          <a:prstGeom prst="rect">
            <a:avLst/>
          </a:prstGeom>
        </p:spPr>
        <p:txBody>
          <a:bodyPr wrap="square">
            <a:spAutoFit/>
          </a:bodyPr>
          <a:lstStyle/>
          <a:p>
            <a:pPr lvl="1" indent="0" algn="r">
              <a:spcBef>
                <a:spcPts val="0"/>
              </a:spcBef>
              <a:spcAft>
                <a:spcPts val="0"/>
              </a:spcAft>
              <a:buNone/>
            </a:pPr>
            <a:endParaRPr lang="en-US" sz="1600" dirty="0">
              <a:highlight>
                <a:srgbClr val="FFFF00"/>
              </a:highlight>
              <a:latin typeface="Century Gothic" panose="020B0502020202020204" pitchFamily="34" charset="0"/>
            </a:endParaRPr>
          </a:p>
          <a:p>
            <a:pPr lvl="1" indent="0" algn="r">
              <a:spcBef>
                <a:spcPts val="0"/>
              </a:spcBef>
              <a:spcAft>
                <a:spcPts val="0"/>
              </a:spcAft>
              <a:buNone/>
            </a:pPr>
            <a:r>
              <a:rPr lang="en-US" sz="1600" dirty="0">
                <a:latin typeface="Century Gothic" panose="020B0502020202020204" pitchFamily="34" charset="0"/>
              </a:rPr>
              <a:t>Bobb IJERPH 2017; Glass Implementation Science 2018</a:t>
            </a:r>
          </a:p>
          <a:p>
            <a:pPr lvl="1" indent="0" algn="r">
              <a:spcBef>
                <a:spcPts val="0"/>
              </a:spcBef>
              <a:spcAft>
                <a:spcPts val="0"/>
              </a:spcAft>
              <a:buNone/>
            </a:pPr>
            <a:r>
              <a:rPr lang="en-US" dirty="0">
                <a:latin typeface="Century Gothic" panose="020B0502020202020204" pitchFamily="34" charset="0"/>
                <a:hlinkClick r:id="rId2"/>
              </a:rPr>
              <a:t>https://www.youtube.com/watch?v=tbKbq2IytC4</a:t>
            </a:r>
            <a:endParaRPr lang="en-US" sz="2400" dirty="0">
              <a:latin typeface="Century Gothic" panose="020B0502020202020204" pitchFamily="34" charset="0"/>
            </a:endParaRPr>
          </a:p>
          <a:p>
            <a:pPr lvl="1" algn="r"/>
            <a:endParaRPr lang="en-US" sz="1600" dirty="0">
              <a:latin typeface="Century Gothic" panose="020B0502020202020204" pitchFamily="34" charset="0"/>
            </a:endParaRPr>
          </a:p>
          <a:p>
            <a:pPr lvl="1" indent="0" algn="r">
              <a:spcBef>
                <a:spcPts val="0"/>
              </a:spcBef>
              <a:spcAft>
                <a:spcPts val="0"/>
              </a:spcAft>
              <a:buNone/>
            </a:pPr>
            <a:r>
              <a:rPr lang="en-US" sz="1600" dirty="0">
                <a:latin typeface="Century Gothic" panose="020B0502020202020204" pitchFamily="34" charset="0"/>
              </a:rPr>
              <a:t>   </a:t>
            </a:r>
          </a:p>
        </p:txBody>
      </p:sp>
    </p:spTree>
    <p:extLst>
      <p:ext uri="{BB962C8B-B14F-4D97-AF65-F5344CB8AC3E}">
        <p14:creationId xmlns:p14="http://schemas.microsoft.com/office/powerpoint/2010/main" val="72459120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Trial: Descriptive Analyses</a:t>
            </a:r>
          </a:p>
        </p:txBody>
      </p:sp>
      <p:sp>
        <p:nvSpPr>
          <p:cNvPr id="4" name="Content Placeholder 3"/>
          <p:cNvSpPr>
            <a:spLocks noGrp="1"/>
          </p:cNvSpPr>
          <p:nvPr>
            <p:ph idx="1"/>
          </p:nvPr>
        </p:nvSpPr>
        <p:spPr>
          <a:xfrm>
            <a:off x="692726" y="1655896"/>
            <a:ext cx="8260774" cy="4839284"/>
          </a:xfrm>
        </p:spPr>
        <p:txBody>
          <a:bodyPr>
            <a:noAutofit/>
          </a:bodyPr>
          <a:lstStyle/>
          <a:p>
            <a:pPr marL="342900" indent="-342900">
              <a:buClr>
                <a:srgbClr val="F57D20"/>
              </a:buClr>
              <a:buSzPct val="80000"/>
              <a:buFont typeface="Wingdings" panose="05000000000000000000" pitchFamily="2" charset="2"/>
              <a:buChar char="§"/>
            </a:pPr>
            <a:endParaRPr lang="en-US" dirty="0"/>
          </a:p>
          <a:p>
            <a:pPr marL="342900" indent="-342900">
              <a:buClr>
                <a:srgbClr val="F57D20"/>
              </a:buClr>
              <a:buSzPct val="80000"/>
              <a:buFont typeface="Wingdings" panose="05000000000000000000" pitchFamily="2" charset="2"/>
              <a:buChar char="§"/>
            </a:pPr>
            <a:endParaRPr lang="en-US" dirty="0"/>
          </a:p>
          <a:p>
            <a:pPr marL="342900" indent="-342900">
              <a:buClr>
                <a:srgbClr val="F57D20"/>
              </a:buClr>
              <a:buSzPct val="80000"/>
              <a:buFont typeface="Wingdings" panose="05000000000000000000" pitchFamily="2" charset="2"/>
              <a:buChar char="§"/>
            </a:pPr>
            <a:r>
              <a:rPr lang="en-US" dirty="0"/>
              <a:t>“Treatment Cascade”</a:t>
            </a:r>
          </a:p>
          <a:p>
            <a:pPr marL="342900" indent="-342900">
              <a:buClr>
                <a:srgbClr val="F57D20"/>
              </a:buClr>
              <a:buSzPct val="80000"/>
              <a:buFont typeface="Wingdings" panose="05000000000000000000" pitchFamily="2" charset="2"/>
              <a:buChar char="§"/>
            </a:pPr>
            <a:r>
              <a:rPr lang="en-US" dirty="0"/>
              <a:t>Intervention patients only</a:t>
            </a:r>
          </a:p>
          <a:p>
            <a:pPr marL="342900" indent="-342900">
              <a:buClr>
                <a:srgbClr val="F57D20"/>
              </a:buClr>
              <a:buSzPct val="80000"/>
              <a:buFont typeface="Wingdings" panose="05000000000000000000" pitchFamily="2" charset="2"/>
              <a:buChar char="§"/>
            </a:pPr>
            <a:r>
              <a:rPr lang="en-US" dirty="0"/>
              <a:t>#s who achieved each successive step in care  </a:t>
            </a:r>
          </a:p>
          <a:p>
            <a:pPr marL="342900" indent="-342900">
              <a:buClr>
                <a:srgbClr val="F57D20"/>
              </a:buClr>
              <a:buSzPct val="80000"/>
              <a:buFont typeface="Wingdings" panose="05000000000000000000" pitchFamily="2" charset="2"/>
              <a:buChar char="§"/>
            </a:pPr>
            <a:endParaRPr lang="en-US" dirty="0"/>
          </a:p>
          <a:p>
            <a:pPr marL="396875">
              <a:buClr>
                <a:srgbClr val="F57D20"/>
              </a:buClr>
              <a:buSzPct val="80000"/>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130</a:t>
            </a:fld>
            <a:endParaRPr lang="en-US"/>
          </a:p>
        </p:txBody>
      </p:sp>
    </p:spTree>
    <p:extLst>
      <p:ext uri="{BB962C8B-B14F-4D97-AF65-F5344CB8AC3E}">
        <p14:creationId xmlns:p14="http://schemas.microsoft.com/office/powerpoint/2010/main" val="219534114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normAutofit/>
          </a:bodyPr>
          <a:lstStyle/>
          <a:p>
            <a:r>
              <a:rPr lang="en-US" sz="3600" b="0" dirty="0">
                <a:latin typeface="Palatino Linotype" panose="02040502050505030304" pitchFamily="18" charset="0"/>
              </a:rPr>
              <a:t>SPARC Trial – 25 PC Clinics</a:t>
            </a:r>
          </a:p>
        </p:txBody>
      </p:sp>
      <p:graphicFrame>
        <p:nvGraphicFramePr>
          <p:cNvPr id="4" name="Content Placeholder 3"/>
          <p:cNvGraphicFramePr>
            <a:graphicFrameLocks noGrp="1"/>
          </p:cNvGraphicFramePr>
          <p:nvPr>
            <p:ph idx="1"/>
            <p:extLst/>
          </p:nvPr>
        </p:nvGraphicFramePr>
        <p:xfrm>
          <a:off x="488894" y="1335539"/>
          <a:ext cx="8438561" cy="5090160"/>
        </p:xfrm>
        <a:graphic>
          <a:graphicData uri="http://schemas.openxmlformats.org/drawingml/2006/table">
            <a:tbl>
              <a:tblPr firstRow="1">
                <a:tableStyleId>{1E171933-4619-4E11-9A3F-F7608DF75F80}</a:tableStyleId>
              </a:tblPr>
              <a:tblGrid>
                <a:gridCol w="2222002">
                  <a:extLst>
                    <a:ext uri="{9D8B030D-6E8A-4147-A177-3AD203B41FA5}">
                      <a16:colId xmlns:a16="http://schemas.microsoft.com/office/drawing/2014/main" val="20000"/>
                    </a:ext>
                  </a:extLst>
                </a:gridCol>
                <a:gridCol w="740668">
                  <a:extLst>
                    <a:ext uri="{9D8B030D-6E8A-4147-A177-3AD203B41FA5}">
                      <a16:colId xmlns:a16="http://schemas.microsoft.com/office/drawing/2014/main" val="20001"/>
                    </a:ext>
                  </a:extLst>
                </a:gridCol>
                <a:gridCol w="932162">
                  <a:extLst>
                    <a:ext uri="{9D8B030D-6E8A-4147-A177-3AD203B41FA5}">
                      <a16:colId xmlns:a16="http://schemas.microsoft.com/office/drawing/2014/main" val="20002"/>
                    </a:ext>
                  </a:extLst>
                </a:gridCol>
                <a:gridCol w="540261">
                  <a:extLst>
                    <a:ext uri="{9D8B030D-6E8A-4147-A177-3AD203B41FA5}">
                      <a16:colId xmlns:a16="http://schemas.microsoft.com/office/drawing/2014/main" val="20003"/>
                    </a:ext>
                  </a:extLst>
                </a:gridCol>
                <a:gridCol w="664936">
                  <a:extLst>
                    <a:ext uri="{9D8B030D-6E8A-4147-A177-3AD203B41FA5}">
                      <a16:colId xmlns:a16="http://schemas.microsoft.com/office/drawing/2014/main" val="20004"/>
                    </a:ext>
                  </a:extLst>
                </a:gridCol>
                <a:gridCol w="692643">
                  <a:extLst>
                    <a:ext uri="{9D8B030D-6E8A-4147-A177-3AD203B41FA5}">
                      <a16:colId xmlns:a16="http://schemas.microsoft.com/office/drawing/2014/main" val="20005"/>
                    </a:ext>
                  </a:extLst>
                </a:gridCol>
                <a:gridCol w="706493">
                  <a:extLst>
                    <a:ext uri="{9D8B030D-6E8A-4147-A177-3AD203B41FA5}">
                      <a16:colId xmlns:a16="http://schemas.microsoft.com/office/drawing/2014/main" val="20006"/>
                    </a:ext>
                  </a:extLst>
                </a:gridCol>
                <a:gridCol w="678789">
                  <a:extLst>
                    <a:ext uri="{9D8B030D-6E8A-4147-A177-3AD203B41FA5}">
                      <a16:colId xmlns:a16="http://schemas.microsoft.com/office/drawing/2014/main" val="20007"/>
                    </a:ext>
                  </a:extLst>
                </a:gridCol>
                <a:gridCol w="609524">
                  <a:extLst>
                    <a:ext uri="{9D8B030D-6E8A-4147-A177-3AD203B41FA5}">
                      <a16:colId xmlns:a16="http://schemas.microsoft.com/office/drawing/2014/main" val="20008"/>
                    </a:ext>
                  </a:extLst>
                </a:gridCol>
                <a:gridCol w="651083">
                  <a:extLst>
                    <a:ext uri="{9D8B030D-6E8A-4147-A177-3AD203B41FA5}">
                      <a16:colId xmlns:a16="http://schemas.microsoft.com/office/drawing/2014/main" val="20009"/>
                    </a:ext>
                  </a:extLst>
                </a:gridCol>
              </a:tblGrid>
              <a:tr h="370840">
                <a:tc gridSpan="10">
                  <a:txBody>
                    <a:bodyPr/>
                    <a:lstStyle/>
                    <a:p>
                      <a:pPr algn="ctr"/>
                      <a:r>
                        <a:rPr lang="en-US" sz="2400" b="0" dirty="0">
                          <a:latin typeface="Century Gothic" panose="020B0502020202020204" pitchFamily="34" charset="0"/>
                        </a:rPr>
                        <a:t>Pragmatic</a:t>
                      </a:r>
                      <a:r>
                        <a:rPr lang="en-US" sz="2400" b="0" baseline="0" dirty="0">
                          <a:latin typeface="Century Gothic" panose="020B0502020202020204" pitchFamily="34" charset="0"/>
                        </a:rPr>
                        <a:t> Trial of Alcohol SBI and </a:t>
                      </a:r>
                    </a:p>
                    <a:p>
                      <a:pPr algn="ctr"/>
                      <a:r>
                        <a:rPr lang="en-US" sz="2400" b="0" baseline="0" dirty="0">
                          <a:latin typeface="Century Gothic" panose="020B0502020202020204" pitchFamily="34" charset="0"/>
                        </a:rPr>
                        <a:t>Shared Decision-Making for Alcohol Use Disorders </a:t>
                      </a:r>
                    </a:p>
                  </a:txBody>
                  <a:tcPr marL="111860" marR="111860"/>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2400" baseline="0" dirty="0"/>
                    </a:p>
                  </a:txBody>
                  <a:tcPr/>
                </a:tc>
                <a:tc hMerge="1">
                  <a:txBody>
                    <a:bodyPr/>
                    <a:lstStyle/>
                    <a:p>
                      <a:pPr algn="ctr"/>
                      <a:endParaRPr lang="en-US" sz="2400" baseline="0" dirty="0"/>
                    </a:p>
                  </a:txBody>
                  <a:tcPr/>
                </a:tc>
                <a:tc hMerge="1">
                  <a:txBody>
                    <a:bodyPr/>
                    <a:lstStyle/>
                    <a:p>
                      <a:pPr algn="ctr"/>
                      <a:endParaRPr lang="en-US" sz="1800" baseline="0" dirty="0">
                        <a:latin typeface="Century Gothic" panose="020B0502020202020204" pitchFamily="34" charset="0"/>
                      </a:endParaRPr>
                    </a:p>
                  </a:txBody>
                  <a:tcPr/>
                </a:tc>
                <a:extLst>
                  <a:ext uri="{0D108BD9-81ED-4DB2-BD59-A6C34878D82A}">
                    <a16:rowId xmlns:a16="http://schemas.microsoft.com/office/drawing/2014/main" val="10000"/>
                  </a:ext>
                </a:extLst>
              </a:tr>
              <a:tr h="370840">
                <a:tc>
                  <a:txBody>
                    <a:bodyPr/>
                    <a:lstStyle/>
                    <a:p>
                      <a:r>
                        <a:rPr lang="en-US" sz="2000" dirty="0">
                          <a:latin typeface="Century Gothic" panose="020B0502020202020204" pitchFamily="34" charset="0"/>
                        </a:rPr>
                        <a:t>Duration:</a:t>
                      </a:r>
                      <a:r>
                        <a:rPr lang="en-US" sz="2000" baseline="0" dirty="0">
                          <a:latin typeface="Century Gothic" panose="020B0502020202020204" pitchFamily="34" charset="0"/>
                        </a:rPr>
                        <a:t> months</a:t>
                      </a:r>
                      <a:endParaRPr lang="en-US" sz="2000" dirty="0">
                        <a:latin typeface="Century Gothic" panose="020B0502020202020204" pitchFamily="34" charset="0"/>
                      </a:endParaRPr>
                    </a:p>
                  </a:txBody>
                  <a:tcPr marL="111860" marR="11186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aseline="0" dirty="0">
                          <a:latin typeface="Century Gothic" panose="020B0502020202020204" pitchFamily="34" charset="0"/>
                        </a:rPr>
                        <a:t>3</a:t>
                      </a:r>
                      <a:endParaRPr lang="en-US" sz="2000" dirty="0">
                        <a:latin typeface="Century Gothic" panose="020B0502020202020204" pitchFamily="34" charset="0"/>
                      </a:endParaRPr>
                    </a:p>
                  </a:txBody>
                  <a:tcPr marL="111860" marR="111860"/>
                </a:tc>
                <a:tc>
                  <a:txBody>
                    <a:bodyPr/>
                    <a:lstStyle/>
                    <a:p>
                      <a:pPr algn="ctr"/>
                      <a:r>
                        <a:rPr lang="en-US" sz="2000" dirty="0">
                          <a:latin typeface="Century Gothic" panose="020B0502020202020204" pitchFamily="34" charset="0"/>
                        </a:rPr>
                        <a:t>1</a:t>
                      </a:r>
                      <a:r>
                        <a:rPr lang="en-US" sz="2000" baseline="0" dirty="0">
                          <a:latin typeface="Century Gothic" panose="020B0502020202020204" pitchFamily="34" charset="0"/>
                        </a:rPr>
                        <a:t>2</a:t>
                      </a:r>
                      <a:endParaRPr lang="en-US" sz="2000" dirty="0">
                        <a:latin typeface="Century Gothic" panose="020B0502020202020204" pitchFamily="34" charset="0"/>
                      </a:endParaRPr>
                    </a:p>
                  </a:txBody>
                  <a:tcPr marL="111860" marR="11186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latin typeface="Century Gothic" panose="020B0502020202020204" pitchFamily="34" charset="0"/>
                        </a:rPr>
                        <a:t>4</a:t>
                      </a:r>
                    </a:p>
                  </a:txBody>
                  <a:tcPr marL="111860" marR="11186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latin typeface="Century Gothic" panose="020B0502020202020204" pitchFamily="34" charset="0"/>
                        </a:rPr>
                        <a:t>4</a:t>
                      </a:r>
                    </a:p>
                  </a:txBody>
                  <a:tcPr marL="111860" marR="11186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latin typeface="Century Gothic" panose="020B0502020202020204" pitchFamily="34" charset="0"/>
                        </a:rPr>
                        <a:t>4</a:t>
                      </a:r>
                    </a:p>
                  </a:txBody>
                  <a:tcPr marL="111860" marR="11186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latin typeface="Century Gothic" panose="020B0502020202020204" pitchFamily="34" charset="0"/>
                        </a:rPr>
                        <a:t>4</a:t>
                      </a:r>
                    </a:p>
                  </a:txBody>
                  <a:tcPr marL="111860" marR="11186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latin typeface="Century Gothic" panose="020B0502020202020204" pitchFamily="34" charset="0"/>
                        </a:rPr>
                        <a:t>4</a:t>
                      </a:r>
                    </a:p>
                  </a:txBody>
                  <a:tcPr marL="111860" marR="11186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latin typeface="Century Gothic" panose="020B0502020202020204" pitchFamily="34" charset="0"/>
                        </a:rPr>
                        <a:t>4</a:t>
                      </a:r>
                    </a:p>
                  </a:txBody>
                  <a:tcPr marL="111860" marR="11186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2000" dirty="0">
                        <a:latin typeface="Century Gothic" panose="020B0502020202020204" pitchFamily="34" charset="0"/>
                      </a:endParaRPr>
                    </a:p>
                  </a:txBody>
                  <a:tcPr marL="111860" marR="111860"/>
                </a:tc>
                <a:extLst>
                  <a:ext uri="{0D108BD9-81ED-4DB2-BD59-A6C34878D82A}">
                    <a16:rowId xmlns:a16="http://schemas.microsoft.com/office/drawing/2014/main" val="10001"/>
                  </a:ext>
                </a:extLst>
              </a:tr>
              <a:tr h="370840">
                <a:tc>
                  <a:txBody>
                    <a:bodyPr/>
                    <a:lstStyle/>
                    <a:p>
                      <a:r>
                        <a:rPr lang="en-US" sz="2000" dirty="0">
                          <a:latin typeface="Century Gothic" panose="020B0502020202020204" pitchFamily="34" charset="0"/>
                        </a:rPr>
                        <a:t>Preparation</a:t>
                      </a:r>
                    </a:p>
                  </a:txBody>
                  <a:tcPr marL="111860" marR="111860"/>
                </a:tc>
                <a:tc>
                  <a:txBody>
                    <a:bodyPr/>
                    <a:lstStyle/>
                    <a:p>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endParaRPr lang="en-US" sz="2000" dirty="0">
                        <a:latin typeface="Century Gothic" panose="020B0502020202020204" pitchFamily="34" charset="0"/>
                      </a:endParaRPr>
                    </a:p>
                  </a:txBody>
                  <a:tcPr marL="111860" marR="111860"/>
                </a:tc>
                <a:tc>
                  <a:txBody>
                    <a:bodyPr/>
                    <a:lstStyle/>
                    <a:p>
                      <a:endParaRPr lang="en-US" sz="2000" dirty="0">
                        <a:latin typeface="Century Gothic" panose="020B0502020202020204" pitchFamily="34" charset="0"/>
                      </a:endParaRPr>
                    </a:p>
                  </a:txBody>
                  <a:tcPr marL="111860" marR="111860"/>
                </a:tc>
                <a:tc>
                  <a:txBody>
                    <a:bodyPr/>
                    <a:lstStyle/>
                    <a:p>
                      <a:endParaRPr lang="en-US" sz="2000" dirty="0">
                        <a:latin typeface="Century Gothic" panose="020B0502020202020204" pitchFamily="34" charset="0"/>
                      </a:endParaRPr>
                    </a:p>
                  </a:txBody>
                  <a:tcPr marL="111860" marR="111860"/>
                </a:tc>
                <a:tc>
                  <a:txBody>
                    <a:bodyPr/>
                    <a:lstStyle/>
                    <a:p>
                      <a:endParaRPr lang="en-US" sz="2000" dirty="0">
                        <a:latin typeface="Century Gothic" panose="020B0502020202020204" pitchFamily="34" charset="0"/>
                      </a:endParaRPr>
                    </a:p>
                  </a:txBody>
                  <a:tcPr marL="111860" marR="111860"/>
                </a:tc>
                <a:tc>
                  <a:txBody>
                    <a:bodyPr/>
                    <a:lstStyle/>
                    <a:p>
                      <a:endParaRPr lang="en-US" sz="2000" dirty="0">
                        <a:latin typeface="Century Gothic" panose="020B0502020202020204" pitchFamily="34" charset="0"/>
                      </a:endParaRPr>
                    </a:p>
                  </a:txBody>
                  <a:tcPr marL="111860" marR="111860"/>
                </a:tc>
                <a:tc>
                  <a:txBody>
                    <a:bodyPr/>
                    <a:lstStyle/>
                    <a:p>
                      <a:endParaRPr lang="en-US" sz="2000" dirty="0">
                        <a:latin typeface="Century Gothic" panose="020B0502020202020204" pitchFamily="34" charset="0"/>
                      </a:endParaRPr>
                    </a:p>
                  </a:txBody>
                  <a:tcPr marL="111860" marR="111860"/>
                </a:tc>
                <a:tc>
                  <a:txBody>
                    <a:bodyPr/>
                    <a:lstStyle/>
                    <a:p>
                      <a:endParaRPr lang="en-US" sz="2000" dirty="0">
                        <a:latin typeface="Century Gothic" panose="020B0502020202020204" pitchFamily="34" charset="0"/>
                      </a:endParaRPr>
                    </a:p>
                  </a:txBody>
                  <a:tcPr marL="111860" marR="111860"/>
                </a:tc>
                <a:tc>
                  <a:txBody>
                    <a:bodyPr/>
                    <a:lstStyle/>
                    <a:p>
                      <a:endParaRPr lang="en-US" sz="2000" dirty="0">
                        <a:latin typeface="Century Gothic" panose="020B0502020202020204" pitchFamily="34" charset="0"/>
                      </a:endParaRPr>
                    </a:p>
                  </a:txBody>
                  <a:tcPr marL="111860" marR="111860"/>
                </a:tc>
                <a:extLst>
                  <a:ext uri="{0D108BD9-81ED-4DB2-BD59-A6C34878D82A}">
                    <a16:rowId xmlns:a16="http://schemas.microsoft.com/office/drawing/2014/main" val="10002"/>
                  </a:ext>
                </a:extLst>
              </a:tr>
              <a:tr h="370840">
                <a:tc gridSpan="2">
                  <a:txBody>
                    <a:bodyPr/>
                    <a:lstStyle/>
                    <a:p>
                      <a:r>
                        <a:rPr lang="en-US" sz="2000" dirty="0">
                          <a:latin typeface="Century Gothic" panose="020B0502020202020204" pitchFamily="34" charset="0"/>
                        </a:rPr>
                        <a:t>Pilot – 3 clinics</a:t>
                      </a:r>
                    </a:p>
                  </a:txBody>
                  <a:tcPr marL="111860" marR="111860"/>
                </a:tc>
                <a:tc hMerge="1">
                  <a:txBody>
                    <a:bodyPr/>
                    <a:lstStyle/>
                    <a:p>
                      <a:endParaRPr lang="en-US" dirty="0"/>
                    </a:p>
                  </a:txBody>
                  <a:tcPr>
                    <a:noFill/>
                  </a:tcPr>
                </a:tc>
                <a:tc>
                  <a:txBody>
                    <a:bodyPr/>
                    <a:lstStyle/>
                    <a:p>
                      <a:pPr algn="ctr"/>
                      <a:r>
                        <a:rPr lang="en-US" sz="2000" dirty="0">
                          <a:solidFill>
                            <a:schemeClr val="bg1"/>
                          </a:solidFill>
                          <a:latin typeface="Century Gothic" panose="020B0502020202020204" pitchFamily="34" charset="0"/>
                        </a:rPr>
                        <a:t>Pilot</a:t>
                      </a:r>
                    </a:p>
                  </a:txBody>
                  <a:tcPr marL="111860" marR="111860">
                    <a:solidFill>
                      <a:srgbClr val="79C14B"/>
                    </a:solidFill>
                  </a:tcPr>
                </a:tc>
                <a:tc>
                  <a:txBody>
                    <a:bodyPr/>
                    <a:lstStyle/>
                    <a:p>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endParaRPr lang="en-US" sz="2000" dirty="0">
                        <a:solidFill>
                          <a:schemeClr val="bg1"/>
                        </a:solidFill>
                        <a:latin typeface="Century Gothic" panose="020B0502020202020204" pitchFamily="34" charset="0"/>
                      </a:endParaRPr>
                    </a:p>
                  </a:txBody>
                  <a:tcPr marL="111860" marR="111860">
                    <a:solidFill>
                      <a:srgbClr val="79C14B"/>
                    </a:solidFill>
                  </a:tcPr>
                </a:tc>
                <a:extLst>
                  <a:ext uri="{0D108BD9-81ED-4DB2-BD59-A6C34878D82A}">
                    <a16:rowId xmlns:a16="http://schemas.microsoft.com/office/drawing/2014/main" val="10003"/>
                  </a:ext>
                </a:extLst>
              </a:tr>
              <a:tr h="370840">
                <a:tc gridSpan="2">
                  <a:txBody>
                    <a:bodyPr/>
                    <a:lstStyle/>
                    <a:p>
                      <a:r>
                        <a:rPr lang="en-US" sz="2000" dirty="0">
                          <a:latin typeface="Century Gothic" panose="020B0502020202020204" pitchFamily="34" charset="0"/>
                        </a:rPr>
                        <a:t>Wave 1</a:t>
                      </a:r>
                      <a:r>
                        <a:rPr lang="en-US" sz="2000" baseline="0" dirty="0">
                          <a:latin typeface="Century Gothic" panose="020B0502020202020204" pitchFamily="34" charset="0"/>
                        </a:rPr>
                        <a:t> </a:t>
                      </a:r>
                      <a:r>
                        <a:rPr lang="en-US" sz="2000" dirty="0">
                          <a:latin typeface="Century Gothic" panose="020B0502020202020204" pitchFamily="34" charset="0"/>
                        </a:rPr>
                        <a:t> – 3 clinics</a:t>
                      </a:r>
                    </a:p>
                  </a:txBody>
                  <a:tcPr marL="111860" marR="111860"/>
                </a:tc>
                <a:tc hMerge="1">
                  <a:txBody>
                    <a:bodyPr/>
                    <a:lstStyle/>
                    <a:p>
                      <a:endParaRPr lang="en-US" dirty="0"/>
                    </a:p>
                  </a:txBody>
                  <a:tcPr>
                    <a:noFill/>
                  </a:tcPr>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r>
                        <a:rPr lang="en-US" sz="2000" dirty="0">
                          <a:solidFill>
                            <a:schemeClr val="bg1"/>
                          </a:solidFill>
                          <a:latin typeface="Century Gothic" panose="020B0502020202020204" pitchFamily="34" charset="0"/>
                        </a:rPr>
                        <a:t>1</a:t>
                      </a:r>
                    </a:p>
                  </a:txBody>
                  <a:tcPr marL="111860" marR="111860">
                    <a:solidFill>
                      <a:srgbClr val="79C14B"/>
                    </a:solidFill>
                  </a:tcPr>
                </a:tc>
                <a:tc>
                  <a:txBody>
                    <a:bodyPr/>
                    <a:lstStyle/>
                    <a:p>
                      <a:pPr algn="ctr"/>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pPr algn="ctr"/>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pPr algn="ctr"/>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pPr algn="ctr"/>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pPr algn="ctr"/>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endParaRPr lang="en-US" sz="2000" dirty="0">
                        <a:solidFill>
                          <a:schemeClr val="bg1"/>
                        </a:solidFill>
                        <a:latin typeface="Century Gothic" panose="020B0502020202020204" pitchFamily="34" charset="0"/>
                      </a:endParaRPr>
                    </a:p>
                  </a:txBody>
                  <a:tcPr marL="111860" marR="111860">
                    <a:solidFill>
                      <a:srgbClr val="79C14B"/>
                    </a:solidFill>
                  </a:tcPr>
                </a:tc>
                <a:extLst>
                  <a:ext uri="{0D108BD9-81ED-4DB2-BD59-A6C34878D82A}">
                    <a16:rowId xmlns:a16="http://schemas.microsoft.com/office/drawing/2014/main" val="10004"/>
                  </a:ext>
                </a:extLst>
              </a:tr>
              <a:tr h="370840">
                <a:tc gridSpan="2">
                  <a:txBody>
                    <a:bodyPr/>
                    <a:lstStyle/>
                    <a:p>
                      <a:r>
                        <a:rPr lang="en-US" sz="2000" dirty="0">
                          <a:latin typeface="Century Gothic" panose="020B0502020202020204" pitchFamily="34" charset="0"/>
                        </a:rPr>
                        <a:t>Wave 2  – 3 clinics</a:t>
                      </a:r>
                    </a:p>
                  </a:txBody>
                  <a:tcPr marL="111860" marR="111860"/>
                </a:tc>
                <a:tc hMerge="1">
                  <a:txBody>
                    <a:bodyPr/>
                    <a:lstStyle/>
                    <a:p>
                      <a:endParaRPr lang="en-US" dirty="0"/>
                    </a:p>
                  </a:txBody>
                  <a:tcPr>
                    <a:noFill/>
                  </a:tcPr>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r>
                        <a:rPr lang="en-US" sz="2000" dirty="0">
                          <a:solidFill>
                            <a:schemeClr val="bg1"/>
                          </a:solidFill>
                          <a:latin typeface="Century Gothic" panose="020B0502020202020204" pitchFamily="34" charset="0"/>
                        </a:rPr>
                        <a:t>2</a:t>
                      </a:r>
                    </a:p>
                  </a:txBody>
                  <a:tcPr marL="111860" marR="111860">
                    <a:solidFill>
                      <a:srgbClr val="79C14B"/>
                    </a:solidFill>
                  </a:tcPr>
                </a:tc>
                <a:tc>
                  <a:txBody>
                    <a:bodyPr/>
                    <a:lstStyle/>
                    <a:p>
                      <a:pPr algn="ctr"/>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pPr algn="ctr"/>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pPr algn="ctr"/>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pPr algn="ctr"/>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endParaRPr lang="en-US" sz="2000" dirty="0">
                        <a:solidFill>
                          <a:schemeClr val="bg1"/>
                        </a:solidFill>
                        <a:latin typeface="Century Gothic" panose="020B0502020202020204" pitchFamily="34" charset="0"/>
                      </a:endParaRPr>
                    </a:p>
                  </a:txBody>
                  <a:tcPr marL="111860" marR="111860">
                    <a:solidFill>
                      <a:srgbClr val="79C14B"/>
                    </a:solidFill>
                  </a:tcPr>
                </a:tc>
                <a:extLst>
                  <a:ext uri="{0D108BD9-81ED-4DB2-BD59-A6C34878D82A}">
                    <a16:rowId xmlns:a16="http://schemas.microsoft.com/office/drawing/2014/main" val="10005"/>
                  </a:ext>
                </a:extLst>
              </a:tr>
              <a:tr h="370840">
                <a:tc gridSpan="2">
                  <a:txBody>
                    <a:bodyPr/>
                    <a:lstStyle/>
                    <a:p>
                      <a:r>
                        <a:rPr lang="en-US" sz="2000" dirty="0">
                          <a:latin typeface="Century Gothic" panose="020B0502020202020204" pitchFamily="34" charset="0"/>
                        </a:rPr>
                        <a:t>Wave 3 – 3 clinics</a:t>
                      </a:r>
                    </a:p>
                  </a:txBody>
                  <a:tcPr marL="111860" marR="111860"/>
                </a:tc>
                <a:tc hMerge="1">
                  <a:txBody>
                    <a:bodyPr/>
                    <a:lstStyle/>
                    <a:p>
                      <a:endParaRPr lang="en-US" dirty="0"/>
                    </a:p>
                  </a:txBody>
                  <a:tcPr>
                    <a:noFill/>
                  </a:tcPr>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r>
                        <a:rPr lang="en-US" sz="2000" dirty="0">
                          <a:solidFill>
                            <a:schemeClr val="bg1"/>
                          </a:solidFill>
                          <a:latin typeface="Century Gothic" panose="020B0502020202020204" pitchFamily="34" charset="0"/>
                        </a:rPr>
                        <a:t>3</a:t>
                      </a:r>
                    </a:p>
                  </a:txBody>
                  <a:tcPr marL="111860" marR="111860">
                    <a:solidFill>
                      <a:srgbClr val="79C14B"/>
                    </a:solidFill>
                  </a:tcPr>
                </a:tc>
                <a:tc>
                  <a:txBody>
                    <a:bodyPr/>
                    <a:lstStyle/>
                    <a:p>
                      <a:pPr algn="ctr"/>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pPr algn="ctr"/>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pPr algn="ctr"/>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endParaRPr lang="en-US" sz="2000" dirty="0">
                        <a:solidFill>
                          <a:schemeClr val="bg1"/>
                        </a:solidFill>
                        <a:latin typeface="Century Gothic" panose="020B0502020202020204" pitchFamily="34" charset="0"/>
                      </a:endParaRPr>
                    </a:p>
                  </a:txBody>
                  <a:tcPr marL="111860" marR="111860">
                    <a:solidFill>
                      <a:srgbClr val="79C14B"/>
                    </a:solidFill>
                  </a:tcPr>
                </a:tc>
                <a:extLst>
                  <a:ext uri="{0D108BD9-81ED-4DB2-BD59-A6C34878D82A}">
                    <a16:rowId xmlns:a16="http://schemas.microsoft.com/office/drawing/2014/main" val="10006"/>
                  </a:ext>
                </a:extLst>
              </a:tr>
              <a:tr h="370840">
                <a:tc gridSpan="2">
                  <a:txBody>
                    <a:bodyPr/>
                    <a:lstStyle/>
                    <a:p>
                      <a:r>
                        <a:rPr lang="en-US" sz="2000" dirty="0">
                          <a:latin typeface="Century Gothic" panose="020B0502020202020204" pitchFamily="34" charset="0"/>
                        </a:rPr>
                        <a:t>Wave 4 – 2-4 clinics</a:t>
                      </a:r>
                    </a:p>
                  </a:txBody>
                  <a:tcPr marL="111860" marR="111860"/>
                </a:tc>
                <a:tc hMerge="1">
                  <a:txBody>
                    <a:bodyPr/>
                    <a:lstStyle/>
                    <a:p>
                      <a:endParaRPr lang="en-US" dirty="0"/>
                    </a:p>
                  </a:txBody>
                  <a:tcPr>
                    <a:noFill/>
                  </a:tcPr>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r>
                        <a:rPr lang="en-US" sz="2000" dirty="0">
                          <a:solidFill>
                            <a:schemeClr val="bg1"/>
                          </a:solidFill>
                          <a:latin typeface="Century Gothic" panose="020B0502020202020204" pitchFamily="34" charset="0"/>
                        </a:rPr>
                        <a:t>4</a:t>
                      </a:r>
                    </a:p>
                  </a:txBody>
                  <a:tcPr marL="111860" marR="111860">
                    <a:solidFill>
                      <a:srgbClr val="79C14B"/>
                    </a:solidFill>
                  </a:tcPr>
                </a:tc>
                <a:tc>
                  <a:txBody>
                    <a:bodyPr/>
                    <a:lstStyle/>
                    <a:p>
                      <a:pPr algn="ctr"/>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pPr algn="ctr"/>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endParaRPr lang="en-US" sz="2000" dirty="0">
                        <a:solidFill>
                          <a:schemeClr val="bg1"/>
                        </a:solidFill>
                        <a:latin typeface="Century Gothic" panose="020B0502020202020204" pitchFamily="34" charset="0"/>
                      </a:endParaRPr>
                    </a:p>
                  </a:txBody>
                  <a:tcPr marL="111860" marR="111860">
                    <a:solidFill>
                      <a:srgbClr val="79C14B"/>
                    </a:solidFill>
                  </a:tcPr>
                </a:tc>
                <a:extLst>
                  <a:ext uri="{0D108BD9-81ED-4DB2-BD59-A6C34878D82A}">
                    <a16:rowId xmlns:a16="http://schemas.microsoft.com/office/drawing/2014/main" val="10007"/>
                  </a:ext>
                </a:extLst>
              </a:tr>
              <a:tr h="370840">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latin typeface="Century Gothic" panose="020B0502020202020204" pitchFamily="34" charset="0"/>
                        </a:rPr>
                        <a:t>Wave 5 – 2-4 clinics</a:t>
                      </a:r>
                    </a:p>
                  </a:txBody>
                  <a:tcPr marL="111860" marR="111860"/>
                </a:tc>
                <a:tc hMerge="1">
                  <a:txBody>
                    <a:bodyPr/>
                    <a:lstStyle/>
                    <a:p>
                      <a:endParaRPr lang="en-US"/>
                    </a:p>
                  </a:txBody>
                  <a:tcPr/>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r>
                        <a:rPr lang="en-US" sz="2000" dirty="0">
                          <a:solidFill>
                            <a:schemeClr val="bg1"/>
                          </a:solidFill>
                          <a:latin typeface="Century Gothic" panose="020B0502020202020204" pitchFamily="34" charset="0"/>
                        </a:rPr>
                        <a:t>5</a:t>
                      </a:r>
                    </a:p>
                  </a:txBody>
                  <a:tcPr marL="111860" marR="111860">
                    <a:solidFill>
                      <a:srgbClr val="79C14B"/>
                    </a:solidFill>
                  </a:tcPr>
                </a:tc>
                <a:tc>
                  <a:txBody>
                    <a:bodyPr/>
                    <a:lstStyle/>
                    <a:p>
                      <a:pPr algn="ctr"/>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endParaRPr lang="en-US" sz="2000" dirty="0">
                        <a:solidFill>
                          <a:schemeClr val="bg1"/>
                        </a:solidFill>
                        <a:latin typeface="Century Gothic" panose="020B0502020202020204" pitchFamily="34" charset="0"/>
                      </a:endParaRPr>
                    </a:p>
                  </a:txBody>
                  <a:tcPr marL="111860" marR="111860">
                    <a:solidFill>
                      <a:srgbClr val="79C14B"/>
                    </a:solidFill>
                  </a:tcPr>
                </a:tc>
                <a:extLst>
                  <a:ext uri="{0D108BD9-81ED-4DB2-BD59-A6C34878D82A}">
                    <a16:rowId xmlns:a16="http://schemas.microsoft.com/office/drawing/2014/main" val="10008"/>
                  </a:ext>
                </a:extLst>
              </a:tr>
              <a:tr h="370840">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latin typeface="Century Gothic" panose="020B0502020202020204" pitchFamily="34" charset="0"/>
                        </a:rPr>
                        <a:t>Wave 6 – 2-4 clinics</a:t>
                      </a:r>
                    </a:p>
                  </a:txBody>
                  <a:tcPr marL="111860" marR="111860"/>
                </a:tc>
                <a:tc hMerge="1">
                  <a:txBody>
                    <a:bodyPr/>
                    <a:lstStyle/>
                    <a:p>
                      <a:endParaRPr lang="en-US"/>
                    </a:p>
                  </a:txBody>
                  <a:tcPr/>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r>
                        <a:rPr lang="en-US" sz="2000" dirty="0">
                          <a:solidFill>
                            <a:schemeClr val="bg1"/>
                          </a:solidFill>
                          <a:latin typeface="Century Gothic" panose="020B0502020202020204" pitchFamily="34" charset="0"/>
                        </a:rPr>
                        <a:t>6</a:t>
                      </a:r>
                    </a:p>
                  </a:txBody>
                  <a:tcPr marL="111860" marR="111860">
                    <a:solidFill>
                      <a:srgbClr val="79C14B"/>
                    </a:solidFill>
                  </a:tcPr>
                </a:tc>
                <a:tc>
                  <a:txBody>
                    <a:bodyPr/>
                    <a:lstStyle/>
                    <a:p>
                      <a:endParaRPr lang="en-US" sz="2000" dirty="0">
                        <a:solidFill>
                          <a:schemeClr val="bg1"/>
                        </a:solidFill>
                        <a:latin typeface="Century Gothic" panose="020B0502020202020204" pitchFamily="34" charset="0"/>
                      </a:endParaRPr>
                    </a:p>
                  </a:txBody>
                  <a:tcPr marL="111860" marR="111860">
                    <a:solidFill>
                      <a:srgbClr val="79C14B"/>
                    </a:solidFill>
                  </a:tcPr>
                </a:tc>
                <a:extLst>
                  <a:ext uri="{0D108BD9-81ED-4DB2-BD59-A6C34878D82A}">
                    <a16:rowId xmlns:a16="http://schemas.microsoft.com/office/drawing/2014/main" val="10009"/>
                  </a:ext>
                </a:extLst>
              </a:tr>
              <a:tr h="370840">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latin typeface="Century Gothic" panose="020B0502020202020204" pitchFamily="34" charset="0"/>
                        </a:rPr>
                        <a:t>Wave 7 – 2-4 clinics</a:t>
                      </a:r>
                    </a:p>
                  </a:txBody>
                  <a:tcPr marL="111860" marR="111860"/>
                </a:tc>
                <a:tc hMerge="1">
                  <a:txBody>
                    <a:bodyPr/>
                    <a:lstStyle/>
                    <a:p>
                      <a:endParaRPr lang="en-US"/>
                    </a:p>
                  </a:txBody>
                  <a:tcPr/>
                </a:tc>
                <a:tc>
                  <a:txBody>
                    <a:bodyPr/>
                    <a:lstStyle/>
                    <a:p>
                      <a:endParaRPr lang="en-US" sz="2000" dirty="0">
                        <a:solidFill>
                          <a:schemeClr val="bg1"/>
                        </a:solidFill>
                        <a:latin typeface="Century Gothic" panose="020B0502020202020204" pitchFamily="34" charset="0"/>
                      </a:endParaRPr>
                    </a:p>
                  </a:txBody>
                  <a:tcPr marL="111860" marR="111860"/>
                </a:tc>
                <a:tc>
                  <a:txBody>
                    <a:bodyPr/>
                    <a:lstStyle/>
                    <a:p>
                      <a:endParaRPr lang="en-US" sz="2000" dirty="0">
                        <a:solidFill>
                          <a:schemeClr val="bg1"/>
                        </a:solidFill>
                        <a:latin typeface="Century Gothic" panose="020B0502020202020204" pitchFamily="34" charset="0"/>
                      </a:endParaRPr>
                    </a:p>
                  </a:txBody>
                  <a:tcPr marL="111860" marR="111860"/>
                </a:tc>
                <a:tc>
                  <a:txBody>
                    <a:bodyPr/>
                    <a:lstStyle/>
                    <a:p>
                      <a:endParaRPr lang="en-US" sz="2000" dirty="0">
                        <a:solidFill>
                          <a:schemeClr val="bg1"/>
                        </a:solidFill>
                        <a:latin typeface="Century Gothic" panose="020B0502020202020204" pitchFamily="34" charset="0"/>
                      </a:endParaRPr>
                    </a:p>
                  </a:txBody>
                  <a:tcPr marL="111860" marR="111860"/>
                </a:tc>
                <a:tc>
                  <a:txBody>
                    <a:bodyPr/>
                    <a:lstStyle/>
                    <a:p>
                      <a:endParaRPr lang="en-US" sz="2000" dirty="0">
                        <a:solidFill>
                          <a:schemeClr val="bg1"/>
                        </a:solidFill>
                        <a:latin typeface="Century Gothic" panose="020B0502020202020204" pitchFamily="34" charset="0"/>
                      </a:endParaRPr>
                    </a:p>
                  </a:txBody>
                  <a:tcPr marL="111860" marR="111860"/>
                </a:tc>
                <a:tc>
                  <a:txBody>
                    <a:bodyPr/>
                    <a:lstStyle/>
                    <a:p>
                      <a:endParaRPr lang="en-US" sz="2000" dirty="0">
                        <a:solidFill>
                          <a:schemeClr val="bg1"/>
                        </a:solidFill>
                        <a:latin typeface="Century Gothic" panose="020B0502020202020204" pitchFamily="34" charset="0"/>
                      </a:endParaRPr>
                    </a:p>
                  </a:txBody>
                  <a:tcPr marL="111860" marR="111860"/>
                </a:tc>
                <a:tc>
                  <a:txBody>
                    <a:bodyPr/>
                    <a:lstStyle/>
                    <a:p>
                      <a:endParaRPr lang="en-US" sz="2000" dirty="0">
                        <a:solidFill>
                          <a:schemeClr val="bg1"/>
                        </a:solidFill>
                        <a:latin typeface="Century Gothic" panose="020B0502020202020204" pitchFamily="34" charset="0"/>
                      </a:endParaRPr>
                    </a:p>
                  </a:txBody>
                  <a:tcPr marL="111860" marR="111860"/>
                </a:tc>
                <a:tc>
                  <a:txBody>
                    <a:bodyPr/>
                    <a:lstStyle/>
                    <a:p>
                      <a:endParaRPr lang="en-US" sz="2000" dirty="0">
                        <a:solidFill>
                          <a:schemeClr val="bg1"/>
                        </a:solidFill>
                        <a:latin typeface="Century Gothic" panose="020B0502020202020204" pitchFamily="34" charset="0"/>
                      </a:endParaRPr>
                    </a:p>
                  </a:txBody>
                  <a:tcPr marL="111860" marR="111860"/>
                </a:tc>
                <a:tc>
                  <a:txBody>
                    <a:bodyPr/>
                    <a:lstStyle/>
                    <a:p>
                      <a:pPr algn="ctr"/>
                      <a:r>
                        <a:rPr lang="en-US" sz="2000" dirty="0">
                          <a:solidFill>
                            <a:schemeClr val="bg1"/>
                          </a:solidFill>
                          <a:latin typeface="Century Gothic" panose="020B0502020202020204" pitchFamily="34" charset="0"/>
                        </a:rPr>
                        <a:t>7</a:t>
                      </a:r>
                    </a:p>
                  </a:txBody>
                  <a:tcPr marL="111860" marR="111860">
                    <a:solidFill>
                      <a:srgbClr val="79C14B"/>
                    </a:solidFill>
                  </a:tcPr>
                </a:tc>
                <a:extLst>
                  <a:ext uri="{0D108BD9-81ED-4DB2-BD59-A6C34878D82A}">
                    <a16:rowId xmlns:a16="http://schemas.microsoft.com/office/drawing/2014/main" val="10010"/>
                  </a:ext>
                </a:extLst>
              </a:tr>
            </a:tbl>
          </a:graphicData>
        </a:graphic>
      </p:graphicFrame>
      <p:sp>
        <p:nvSpPr>
          <p:cNvPr id="5" name="Slide Number Placeholder 4"/>
          <p:cNvSpPr>
            <a:spLocks noGrp="1"/>
          </p:cNvSpPr>
          <p:nvPr>
            <p:ph type="sldNum" sz="quarter" idx="12"/>
          </p:nvPr>
        </p:nvSpPr>
        <p:spPr/>
        <p:txBody>
          <a:bodyPr/>
          <a:lstStyle/>
          <a:p>
            <a:fld id="{59688B50-F209-5A45-8DA6-A40598A1B2D3}" type="slidenum">
              <a:rPr lang="en-US" smtClean="0"/>
              <a:t>131</a:t>
            </a:fld>
            <a:endParaRPr lang="en-US" dirty="0"/>
          </a:p>
        </p:txBody>
      </p:sp>
      <p:cxnSp>
        <p:nvCxnSpPr>
          <p:cNvPr id="3" name="Straight Connector 2">
            <a:extLst>
              <a:ext uri="{FF2B5EF4-FFF2-40B4-BE49-F238E27FC236}">
                <a16:creationId xmlns:a16="http://schemas.microsoft.com/office/drawing/2014/main" id="{295ED87C-8128-4351-B149-27AA8CB9B3D3}"/>
              </a:ext>
            </a:extLst>
          </p:cNvPr>
          <p:cNvCxnSpPr>
            <a:cxnSpLocks/>
          </p:cNvCxnSpPr>
          <p:nvPr/>
        </p:nvCxnSpPr>
        <p:spPr>
          <a:xfrm>
            <a:off x="216545" y="4850296"/>
            <a:ext cx="880818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049452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67" name="TextBox 1"/>
          <p:cNvSpPr txBox="1">
            <a:spLocks noChangeArrowheads="1"/>
          </p:cNvSpPr>
          <p:nvPr/>
        </p:nvSpPr>
        <p:spPr bwMode="auto">
          <a:xfrm>
            <a:off x="1828801" y="2413337"/>
            <a:ext cx="5821136"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Aft>
                <a:spcPts val="2300"/>
              </a:spcAft>
              <a:defRPr sz="2000" b="1">
                <a:solidFill>
                  <a:schemeClr val="tx1"/>
                </a:solidFill>
                <a:latin typeface="Arial" charset="0"/>
                <a:ea typeface="ヒラギノ角ゴ Pro W3" charset="-128"/>
              </a:defRPr>
            </a:lvl1pPr>
            <a:lvl2pPr marL="742950" indent="-285750" algn="l">
              <a:spcAft>
                <a:spcPts val="2300"/>
              </a:spcAft>
              <a:buFont typeface="Times" pitchFamily="28" charset="0"/>
              <a:buChar char="•"/>
              <a:defRPr sz="1900">
                <a:solidFill>
                  <a:schemeClr val="tx1"/>
                </a:solidFill>
                <a:latin typeface="Arial" charset="0"/>
                <a:ea typeface="ヒラギノ角ゴ Pro W3" charset="-128"/>
              </a:defRPr>
            </a:lvl2pPr>
            <a:lvl3pPr marL="1143000" indent="-228600" algn="l">
              <a:spcAft>
                <a:spcPts val="2300"/>
              </a:spcAft>
              <a:defRPr sz="1900">
                <a:solidFill>
                  <a:schemeClr val="tx1"/>
                </a:solidFill>
                <a:latin typeface="Arial" charset="0"/>
                <a:ea typeface="ヒラギノ角ゴ Pro W3" charset="-128"/>
              </a:defRPr>
            </a:lvl3pPr>
            <a:lvl4pPr marL="1600200" indent="-228600" algn="l">
              <a:spcAft>
                <a:spcPts val="2300"/>
              </a:spcAft>
              <a:defRPr sz="1900">
                <a:solidFill>
                  <a:schemeClr val="tx1"/>
                </a:solidFill>
                <a:latin typeface="Arial" charset="0"/>
                <a:ea typeface="ヒラギノ角ゴ Pro W3" charset="-128"/>
              </a:defRPr>
            </a:lvl4pPr>
            <a:lvl5pPr marL="2057400" indent="-228600" algn="l">
              <a:spcAft>
                <a:spcPts val="2300"/>
              </a:spcAft>
              <a:buChar char="»"/>
              <a:defRPr sz="1900">
                <a:solidFill>
                  <a:schemeClr val="tx1"/>
                </a:solidFill>
                <a:latin typeface="Arial" charset="0"/>
                <a:ea typeface="ヒラギノ角ゴ Pro W3" charset="-128"/>
              </a:defRPr>
            </a:lvl5pPr>
            <a:lvl6pPr marL="2514600" indent="-228600" eaLnBrk="0" fontAlgn="base" hangingPunct="0">
              <a:spcBef>
                <a:spcPct val="0"/>
              </a:spcBef>
              <a:spcAft>
                <a:spcPts val="2300"/>
              </a:spcAft>
              <a:buChar char="»"/>
              <a:defRPr sz="1900">
                <a:solidFill>
                  <a:schemeClr val="tx1"/>
                </a:solidFill>
                <a:latin typeface="Arial" charset="0"/>
                <a:ea typeface="ヒラギノ角ゴ Pro W3" charset="-128"/>
              </a:defRPr>
            </a:lvl6pPr>
            <a:lvl7pPr marL="2971800" indent="-228600" eaLnBrk="0" fontAlgn="base" hangingPunct="0">
              <a:spcBef>
                <a:spcPct val="0"/>
              </a:spcBef>
              <a:spcAft>
                <a:spcPts val="2300"/>
              </a:spcAft>
              <a:buChar char="»"/>
              <a:defRPr sz="1900">
                <a:solidFill>
                  <a:schemeClr val="tx1"/>
                </a:solidFill>
                <a:latin typeface="Arial" charset="0"/>
                <a:ea typeface="ヒラギノ角ゴ Pro W3" charset="-128"/>
              </a:defRPr>
            </a:lvl7pPr>
            <a:lvl8pPr marL="3429000" indent="-228600" eaLnBrk="0" fontAlgn="base" hangingPunct="0">
              <a:spcBef>
                <a:spcPct val="0"/>
              </a:spcBef>
              <a:spcAft>
                <a:spcPts val="2300"/>
              </a:spcAft>
              <a:buChar char="»"/>
              <a:defRPr sz="1900">
                <a:solidFill>
                  <a:schemeClr val="tx1"/>
                </a:solidFill>
                <a:latin typeface="Arial" charset="0"/>
                <a:ea typeface="ヒラギノ角ゴ Pro W3" charset="-128"/>
              </a:defRPr>
            </a:lvl8pPr>
            <a:lvl9pPr marL="3886200" indent="-228600" eaLnBrk="0" fontAlgn="base" hangingPunct="0">
              <a:spcBef>
                <a:spcPct val="0"/>
              </a:spcBef>
              <a:spcAft>
                <a:spcPts val="2300"/>
              </a:spcAft>
              <a:buChar char="»"/>
              <a:defRPr sz="1900">
                <a:solidFill>
                  <a:schemeClr val="tx1"/>
                </a:solidFill>
                <a:latin typeface="Arial" charset="0"/>
                <a:ea typeface="ヒラギノ角ゴ Pro W3" charset="-128"/>
              </a:defRPr>
            </a:lvl9pPr>
          </a:lstStyle>
          <a:p>
            <a:pPr defTabSz="342869">
              <a:spcAft>
                <a:spcPct val="0"/>
              </a:spcAft>
              <a:defRPr/>
            </a:pPr>
            <a:endParaRPr lang="en-US" sz="2100" b="0" dirty="0">
              <a:solidFill>
                <a:prstClr val="black"/>
              </a:solidFill>
              <a:latin typeface="Century Gothic" panose="020B0502020202020204" pitchFamily="34" charset="0"/>
            </a:endParaRPr>
          </a:p>
          <a:p>
            <a:pPr defTabSz="342869">
              <a:spcAft>
                <a:spcPct val="0"/>
              </a:spcAft>
              <a:defRPr/>
            </a:pPr>
            <a:endParaRPr lang="en-US" sz="2100" b="0" dirty="0">
              <a:solidFill>
                <a:prstClr val="black"/>
              </a:solidFill>
              <a:latin typeface="Century Gothic" panose="020B0502020202020204" pitchFamily="34" charset="0"/>
            </a:endParaRPr>
          </a:p>
          <a:p>
            <a:pPr marL="385763" indent="-385763" defTabSz="342869">
              <a:spcAft>
                <a:spcPct val="0"/>
              </a:spcAft>
              <a:buFont typeface="+mj-lt"/>
              <a:buAutoNum type="arabicPeriod"/>
              <a:defRPr/>
            </a:pPr>
            <a:endParaRPr lang="en-US" sz="2100" b="0" dirty="0">
              <a:solidFill>
                <a:prstClr val="black"/>
              </a:solidFill>
              <a:latin typeface="Century Gothic" panose="020B0502020202020204" pitchFamily="34" charset="0"/>
            </a:endParaRPr>
          </a:p>
          <a:p>
            <a:pPr defTabSz="342869">
              <a:spcAft>
                <a:spcPct val="0"/>
              </a:spcAft>
              <a:defRPr/>
            </a:pPr>
            <a:endParaRPr lang="en-US" sz="2100" b="0" dirty="0">
              <a:solidFill>
                <a:prstClr val="black"/>
              </a:solidFill>
              <a:latin typeface="Century Gothic" panose="020B0502020202020204" pitchFamily="34" charset="0"/>
            </a:endParaRPr>
          </a:p>
          <a:p>
            <a:pPr defTabSz="342869">
              <a:spcAft>
                <a:spcPct val="0"/>
              </a:spcAft>
              <a:defRPr/>
            </a:pPr>
            <a:endParaRPr lang="en-US" sz="2100" b="0" dirty="0">
              <a:solidFill>
                <a:prstClr val="black"/>
              </a:solidFill>
              <a:latin typeface="Century Gothic" panose="020B0502020202020204" pitchFamily="34" charset="0"/>
            </a:endParaRPr>
          </a:p>
          <a:p>
            <a:pPr defTabSz="342869">
              <a:spcAft>
                <a:spcPct val="0"/>
              </a:spcAft>
              <a:defRPr/>
            </a:pPr>
            <a:endParaRPr lang="en-US" altLang="en-US" sz="2100" b="0" dirty="0">
              <a:solidFill>
                <a:srgbClr val="000000"/>
              </a:solidFill>
              <a:latin typeface="Century Gothic" pitchFamily="34" charset="0"/>
              <a:cs typeface="Arial" charset="0"/>
            </a:endParaRPr>
          </a:p>
        </p:txBody>
      </p:sp>
      <p:sp>
        <p:nvSpPr>
          <p:cNvPr id="2" name="Rectangle: Rounded Corners 1">
            <a:extLst>
              <a:ext uri="{FF2B5EF4-FFF2-40B4-BE49-F238E27FC236}">
                <a16:creationId xmlns:a16="http://schemas.microsoft.com/office/drawing/2014/main" id="{42F74113-27B4-42AB-AEBA-5819D562D9D9}"/>
              </a:ext>
            </a:extLst>
          </p:cNvPr>
          <p:cNvSpPr/>
          <p:nvPr/>
        </p:nvSpPr>
        <p:spPr>
          <a:xfrm>
            <a:off x="171520" y="1128042"/>
            <a:ext cx="3285874" cy="2463453"/>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400" b="1" dirty="0">
                <a:latin typeface="Century Gothic" panose="020B0502020202020204" pitchFamily="34" charset="0"/>
              </a:rPr>
              <a:t>EHR Tools</a:t>
            </a:r>
          </a:p>
          <a:p>
            <a:pPr marL="342900" indent="-342900">
              <a:buFont typeface="Arial" panose="020B0604020202020204" pitchFamily="34" charset="0"/>
              <a:buChar char="•"/>
            </a:pPr>
            <a:r>
              <a:rPr lang="en-US" sz="2000" dirty="0">
                <a:latin typeface="Century Gothic" panose="020B0502020202020204" pitchFamily="34" charset="0"/>
              </a:rPr>
              <a:t>Check-in staff, MA: Screening, AUD symptom assessment</a:t>
            </a:r>
          </a:p>
          <a:p>
            <a:pPr marL="342900" indent="-342900">
              <a:buFont typeface="Arial" panose="020B0604020202020204" pitchFamily="34" charset="0"/>
              <a:buChar char="•"/>
            </a:pPr>
            <a:r>
              <a:rPr lang="en-US" sz="2000" dirty="0">
                <a:latin typeface="Century Gothic" panose="020B0502020202020204" pitchFamily="34" charset="0"/>
              </a:rPr>
              <a:t>Provider: AUD treatment initiation</a:t>
            </a:r>
          </a:p>
        </p:txBody>
      </p:sp>
      <p:sp>
        <p:nvSpPr>
          <p:cNvPr id="5" name="Rectangle: Rounded Corners 4">
            <a:extLst>
              <a:ext uri="{FF2B5EF4-FFF2-40B4-BE49-F238E27FC236}">
                <a16:creationId xmlns:a16="http://schemas.microsoft.com/office/drawing/2014/main" id="{EDBEC5A4-CCA4-4DDB-B82D-FBEE701024C2}"/>
              </a:ext>
            </a:extLst>
          </p:cNvPr>
          <p:cNvSpPr/>
          <p:nvPr/>
        </p:nvSpPr>
        <p:spPr>
          <a:xfrm>
            <a:off x="2757709" y="4715638"/>
            <a:ext cx="3600563" cy="1856330"/>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400" b="1" dirty="0">
                <a:latin typeface="Century Gothic" panose="020B0502020202020204" pitchFamily="34" charset="0"/>
              </a:rPr>
              <a:t>Practice Coach</a:t>
            </a:r>
          </a:p>
          <a:p>
            <a:pPr marL="342900" indent="-342900">
              <a:buFont typeface="Arial" panose="020B0604020202020204" pitchFamily="34" charset="0"/>
              <a:buChar char="•"/>
            </a:pPr>
            <a:r>
              <a:rPr lang="en-US" sz="2000" dirty="0">
                <a:latin typeface="Century Gothic" panose="020B0502020202020204" pitchFamily="34" charset="0"/>
              </a:rPr>
              <a:t>Clinical care content</a:t>
            </a:r>
          </a:p>
          <a:p>
            <a:pPr marL="342900" indent="-342900">
              <a:buFont typeface="Arial" panose="020B0604020202020204" pitchFamily="34" charset="0"/>
              <a:buChar char="•"/>
            </a:pPr>
            <a:r>
              <a:rPr lang="en-US" sz="2000" dirty="0">
                <a:latin typeface="Century Gothic" panose="020B0502020202020204" pitchFamily="34" charset="0"/>
              </a:rPr>
              <a:t>Stigma reduction</a:t>
            </a:r>
          </a:p>
          <a:p>
            <a:pPr marL="342900" indent="-342900">
              <a:buFont typeface="Arial" panose="020B0604020202020204" pitchFamily="34" charset="0"/>
              <a:buChar char="•"/>
            </a:pPr>
            <a:r>
              <a:rPr lang="en-US" sz="2000" dirty="0">
                <a:latin typeface="Century Gothic" panose="020B0502020202020204" pitchFamily="34" charset="0"/>
              </a:rPr>
              <a:t>Workflow refinement</a:t>
            </a:r>
          </a:p>
          <a:p>
            <a:pPr marL="342900" indent="-342900">
              <a:buFont typeface="Arial" panose="020B0604020202020204" pitchFamily="34" charset="0"/>
              <a:buChar char="•"/>
            </a:pPr>
            <a:r>
              <a:rPr lang="en-US" sz="2000" dirty="0">
                <a:latin typeface="Century Gothic" panose="020B0502020202020204" pitchFamily="34" charset="0"/>
              </a:rPr>
              <a:t>Quality improvement </a:t>
            </a:r>
          </a:p>
        </p:txBody>
      </p:sp>
      <p:sp>
        <p:nvSpPr>
          <p:cNvPr id="6" name="Rectangle: Rounded Corners 5">
            <a:extLst>
              <a:ext uri="{FF2B5EF4-FFF2-40B4-BE49-F238E27FC236}">
                <a16:creationId xmlns:a16="http://schemas.microsoft.com/office/drawing/2014/main" id="{C810FCB7-7E42-4D1B-B15E-BEFBDA26154C}"/>
              </a:ext>
            </a:extLst>
          </p:cNvPr>
          <p:cNvSpPr/>
          <p:nvPr/>
        </p:nvSpPr>
        <p:spPr>
          <a:xfrm>
            <a:off x="5669884" y="1128042"/>
            <a:ext cx="3362283" cy="2463454"/>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400" b="1" dirty="0">
                <a:latin typeface="Century Gothic" panose="020B0502020202020204" pitchFamily="34" charset="0"/>
              </a:rPr>
              <a:t>Performance Feedback</a:t>
            </a:r>
          </a:p>
          <a:p>
            <a:pPr marL="342900" indent="-342900">
              <a:buFont typeface="Arial" panose="020B0604020202020204" pitchFamily="34" charset="0"/>
              <a:buChar char="•"/>
            </a:pPr>
            <a:r>
              <a:rPr lang="en-US" sz="2000" dirty="0">
                <a:latin typeface="Century Gothic" panose="020B0502020202020204" pitchFamily="34" charset="0"/>
              </a:rPr>
              <a:t>Screening  </a:t>
            </a:r>
          </a:p>
          <a:p>
            <a:pPr marL="342900" indent="-342900">
              <a:buFont typeface="Arial" panose="020B0604020202020204" pitchFamily="34" charset="0"/>
              <a:buChar char="•"/>
            </a:pPr>
            <a:r>
              <a:rPr lang="en-US" sz="2000" dirty="0">
                <a:latin typeface="Century Gothic" panose="020B0502020202020204" pitchFamily="34" charset="0"/>
              </a:rPr>
              <a:t>AUD symptom assessment</a:t>
            </a:r>
          </a:p>
          <a:p>
            <a:pPr marL="342900" indent="-342900">
              <a:buFont typeface="Arial" panose="020B0604020202020204" pitchFamily="34" charset="0"/>
              <a:buChar char="•"/>
            </a:pPr>
            <a:r>
              <a:rPr lang="en-US" sz="2000" dirty="0">
                <a:latin typeface="Century Gothic" panose="020B0502020202020204" pitchFamily="34" charset="0"/>
              </a:rPr>
              <a:t>AUD treatment initiation</a:t>
            </a:r>
          </a:p>
        </p:txBody>
      </p:sp>
      <p:sp>
        <p:nvSpPr>
          <p:cNvPr id="3" name="Oval 2">
            <a:extLst>
              <a:ext uri="{FF2B5EF4-FFF2-40B4-BE49-F238E27FC236}">
                <a16:creationId xmlns:a16="http://schemas.microsoft.com/office/drawing/2014/main" id="{274267A0-4762-499D-86F3-176701D76515}"/>
              </a:ext>
            </a:extLst>
          </p:cNvPr>
          <p:cNvSpPr/>
          <p:nvPr/>
        </p:nvSpPr>
        <p:spPr>
          <a:xfrm>
            <a:off x="3062176" y="2562192"/>
            <a:ext cx="2841624" cy="2276997"/>
          </a:xfrm>
          <a:prstGeom prst="ellipse">
            <a:avLst/>
          </a:prstGeom>
          <a:solidFill>
            <a:srgbClr val="00669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400" dirty="0">
                <a:latin typeface="Century Gothic" panose="020B0502020202020204" pitchFamily="34" charset="0"/>
              </a:rPr>
              <a:t>PC Team</a:t>
            </a:r>
          </a:p>
          <a:p>
            <a:pPr algn="ctr"/>
            <a:r>
              <a:rPr lang="en-US" dirty="0">
                <a:latin typeface="Century Gothic" panose="020B0502020202020204" pitchFamily="34" charset="0"/>
              </a:rPr>
              <a:t>Front desk</a:t>
            </a:r>
          </a:p>
          <a:p>
            <a:pPr algn="ctr"/>
            <a:r>
              <a:rPr lang="en-US" dirty="0">
                <a:latin typeface="Century Gothic" panose="020B0502020202020204" pitchFamily="34" charset="0"/>
              </a:rPr>
              <a:t>MA, PCP, SW, RN</a:t>
            </a:r>
          </a:p>
        </p:txBody>
      </p:sp>
      <p:sp>
        <p:nvSpPr>
          <p:cNvPr id="10" name="Title 1">
            <a:extLst>
              <a:ext uri="{FF2B5EF4-FFF2-40B4-BE49-F238E27FC236}">
                <a16:creationId xmlns:a16="http://schemas.microsoft.com/office/drawing/2014/main" id="{C1C390CA-8888-4F03-B610-9F4E0110E841}"/>
              </a:ext>
            </a:extLst>
          </p:cNvPr>
          <p:cNvSpPr>
            <a:spLocks noGrp="1"/>
          </p:cNvSpPr>
          <p:nvPr>
            <p:ph type="title"/>
          </p:nvPr>
        </p:nvSpPr>
        <p:spPr>
          <a:xfrm>
            <a:off x="230296" y="157758"/>
            <a:ext cx="7744364" cy="970284"/>
          </a:xfrm>
        </p:spPr>
        <p:txBody>
          <a:bodyPr>
            <a:normAutofit/>
          </a:bodyPr>
          <a:lstStyle/>
          <a:p>
            <a:r>
              <a:rPr lang="en-US" dirty="0"/>
              <a:t>SPARC Implementation Intervention</a:t>
            </a:r>
          </a:p>
        </p:txBody>
      </p:sp>
    </p:spTree>
    <p:extLst>
      <p:ext uri="{BB962C8B-B14F-4D97-AF65-F5344CB8AC3E}">
        <p14:creationId xmlns:p14="http://schemas.microsoft.com/office/powerpoint/2010/main" val="313517829"/>
      </p:ext>
    </p:extLst>
  </p:cSld>
  <p:clrMapOvr>
    <a:masterClrMapping/>
  </p:clrMapOvr>
  <p:transition spd="slow"/>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Trial: What Happened?</a:t>
            </a:r>
          </a:p>
        </p:txBody>
      </p:sp>
      <p:sp>
        <p:nvSpPr>
          <p:cNvPr id="4" name="Content Placeholder 3"/>
          <p:cNvSpPr>
            <a:spLocks noGrp="1"/>
          </p:cNvSpPr>
          <p:nvPr>
            <p:ph idx="1"/>
          </p:nvPr>
        </p:nvSpPr>
        <p:spPr>
          <a:xfrm>
            <a:off x="692726" y="1748662"/>
            <a:ext cx="8260774" cy="4839284"/>
          </a:xfrm>
        </p:spPr>
        <p:txBody>
          <a:bodyPr>
            <a:noAutofit/>
          </a:bodyPr>
          <a:lstStyle/>
          <a:p>
            <a:pPr marL="342900" indent="-342900">
              <a:spcBef>
                <a:spcPts val="0"/>
              </a:spcBef>
              <a:buClr>
                <a:srgbClr val="F57D20"/>
              </a:buClr>
              <a:buSzPct val="80000"/>
              <a:buFont typeface="Wingdings" panose="05000000000000000000" pitchFamily="2" charset="2"/>
              <a:buChar char="§"/>
            </a:pPr>
            <a:endParaRPr lang="en-US" sz="2400" dirty="0"/>
          </a:p>
          <a:p>
            <a:pPr marL="342900" indent="-342900">
              <a:spcBef>
                <a:spcPts val="0"/>
              </a:spcBef>
              <a:buClr>
                <a:srgbClr val="F57D20"/>
              </a:buClr>
              <a:buSzPct val="80000"/>
              <a:buFont typeface="Wingdings" panose="05000000000000000000" pitchFamily="2" charset="2"/>
              <a:buChar char="§"/>
            </a:pPr>
            <a:r>
              <a:rPr lang="en-US" sz="2400" dirty="0"/>
              <a:t>Implemented as Behavioral Health Integration </a:t>
            </a:r>
          </a:p>
          <a:p>
            <a:pPr marL="342900" indent="-342900">
              <a:spcBef>
                <a:spcPts val="0"/>
              </a:spcBef>
              <a:buClr>
                <a:srgbClr val="F57D20"/>
              </a:buClr>
              <a:buSzPct val="80000"/>
              <a:buFont typeface="Wingdings" panose="05000000000000000000" pitchFamily="2" charset="2"/>
              <a:buChar char="§"/>
            </a:pPr>
            <a:r>
              <a:rPr lang="en-US" sz="2400" dirty="0"/>
              <a:t>7-item paper screener – MA entered </a:t>
            </a:r>
            <a:r>
              <a:rPr lang="en-US" sz="2400" dirty="0">
                <a:sym typeface="Wingdings" panose="05000000000000000000" pitchFamily="2" charset="2"/>
              </a:rPr>
              <a:t></a:t>
            </a:r>
            <a:r>
              <a:rPr lang="en-US" sz="2400" dirty="0"/>
              <a:t> EHR</a:t>
            </a:r>
          </a:p>
          <a:p>
            <a:pPr marL="342900" indent="-342900">
              <a:spcBef>
                <a:spcPts val="0"/>
              </a:spcBef>
              <a:buClr>
                <a:srgbClr val="F57D20"/>
              </a:buClr>
              <a:buSzPct val="80000"/>
              <a:buFont typeface="Wingdings" panose="05000000000000000000" pitchFamily="2" charset="2"/>
              <a:buChar char="§"/>
            </a:pPr>
            <a:r>
              <a:rPr lang="en-US" sz="2400" dirty="0"/>
              <a:t>Assess on paper MA – entered </a:t>
            </a:r>
            <a:r>
              <a:rPr lang="en-US" sz="2400" dirty="0">
                <a:sym typeface="Wingdings" panose="05000000000000000000" pitchFamily="2" charset="2"/>
              </a:rPr>
              <a:t></a:t>
            </a:r>
            <a:r>
              <a:rPr lang="en-US" sz="2400" dirty="0"/>
              <a:t> EHR </a:t>
            </a:r>
          </a:p>
          <a:p>
            <a:pPr marL="738188" lvl="1" indent="-342900">
              <a:spcBef>
                <a:spcPts val="0"/>
              </a:spcBef>
              <a:buFont typeface="Wingdings" panose="05000000000000000000" pitchFamily="2" charset="2"/>
              <a:buChar char="ü"/>
            </a:pPr>
            <a:r>
              <a:rPr lang="en-US" sz="2400" dirty="0"/>
              <a:t>PHQ-9 for depression, Suicide Risk Assessment </a:t>
            </a:r>
          </a:p>
          <a:p>
            <a:pPr marL="738188" lvl="1" indent="-342900">
              <a:spcBef>
                <a:spcPts val="0"/>
              </a:spcBef>
              <a:buFont typeface="Wingdings" panose="05000000000000000000" pitchFamily="2" charset="2"/>
              <a:buChar char="ü"/>
            </a:pPr>
            <a:r>
              <a:rPr lang="en-US" sz="2400" dirty="0"/>
              <a:t>DSM-5 symptom checklists: alcohol &amp; other SU</a:t>
            </a:r>
          </a:p>
          <a:p>
            <a:pPr marL="342900" indent="-342900">
              <a:spcBef>
                <a:spcPts val="0"/>
              </a:spcBef>
              <a:buClr>
                <a:srgbClr val="F57D20"/>
              </a:buClr>
              <a:buSzPct val="80000"/>
              <a:buFont typeface="Wingdings" panose="05000000000000000000" pitchFamily="2" charset="2"/>
              <a:buChar char="§"/>
            </a:pPr>
            <a:r>
              <a:rPr lang="en-US" sz="2400" dirty="0"/>
              <a:t>Approval initially for only year 1 (9 sites)</a:t>
            </a:r>
          </a:p>
          <a:p>
            <a:pPr marL="342900" indent="-342900">
              <a:spcBef>
                <a:spcPts val="0"/>
              </a:spcBef>
              <a:buClr>
                <a:srgbClr val="F57D20"/>
              </a:buClr>
              <a:buSzPct val="80000"/>
              <a:buFont typeface="Wingdings" panose="05000000000000000000" pitchFamily="2" charset="2"/>
              <a:buChar char="§"/>
            </a:pPr>
            <a:endParaRPr lang="en-US" dirty="0"/>
          </a:p>
          <a:p>
            <a:pPr marL="342900" indent="-342900">
              <a:spcBef>
                <a:spcPts val="0"/>
              </a:spcBef>
              <a:buClr>
                <a:srgbClr val="F57D20"/>
              </a:buClr>
              <a:buSzPct val="80000"/>
              <a:buFont typeface="Wingdings" panose="05000000000000000000" pitchFamily="2" charset="2"/>
              <a:buChar char="§"/>
            </a:pPr>
            <a:endParaRPr lang="en-US" dirty="0"/>
          </a:p>
          <a:p>
            <a:pPr lvl="1" indent="0" algn="r">
              <a:spcBef>
                <a:spcPts val="0"/>
              </a:spcBef>
              <a:spcAft>
                <a:spcPts val="0"/>
              </a:spcAft>
              <a:buNone/>
            </a:pPr>
            <a:endParaRPr lang="en-US" sz="1600" dirty="0"/>
          </a:p>
          <a:p>
            <a:pPr lvl="1" indent="0" algn="r">
              <a:spcBef>
                <a:spcPts val="0"/>
              </a:spcBef>
              <a:spcAft>
                <a:spcPts val="0"/>
              </a:spcAft>
              <a:buNone/>
            </a:pPr>
            <a:r>
              <a:rPr lang="en-US" sz="1600" dirty="0"/>
              <a:t>Bobb IJERPH 2017; Glass Implementation Science 2018</a:t>
            </a:r>
          </a:p>
          <a:p>
            <a:pPr marL="396875">
              <a:buClr>
                <a:srgbClr val="F57D20"/>
              </a:buClr>
              <a:buSzPct val="80000"/>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133</a:t>
            </a:fld>
            <a:endParaRPr lang="en-US"/>
          </a:p>
        </p:txBody>
      </p:sp>
    </p:spTree>
    <p:extLst>
      <p:ext uri="{BB962C8B-B14F-4D97-AF65-F5344CB8AC3E}">
        <p14:creationId xmlns:p14="http://schemas.microsoft.com/office/powerpoint/2010/main" val="337050420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Trial: What Happened?</a:t>
            </a:r>
          </a:p>
        </p:txBody>
      </p:sp>
      <p:sp>
        <p:nvSpPr>
          <p:cNvPr id="4" name="Content Placeholder 3"/>
          <p:cNvSpPr>
            <a:spLocks noGrp="1"/>
          </p:cNvSpPr>
          <p:nvPr>
            <p:ph idx="1"/>
          </p:nvPr>
        </p:nvSpPr>
        <p:spPr>
          <a:xfrm>
            <a:off x="692726" y="1655896"/>
            <a:ext cx="8260774" cy="4839284"/>
          </a:xfrm>
        </p:spPr>
        <p:txBody>
          <a:bodyPr>
            <a:noAutofit/>
          </a:bodyPr>
          <a:lstStyle/>
          <a:p>
            <a:pPr marL="342900" indent="-342900">
              <a:buClr>
                <a:srgbClr val="F57D20"/>
              </a:buClr>
              <a:buSzPct val="80000"/>
              <a:buFont typeface="Wingdings" panose="05000000000000000000" pitchFamily="2" charset="2"/>
              <a:buChar char="§"/>
            </a:pPr>
            <a:endParaRPr lang="en-US" dirty="0"/>
          </a:p>
          <a:p>
            <a:pPr marL="342900" indent="-342900">
              <a:buClr>
                <a:srgbClr val="F57D20"/>
              </a:buClr>
              <a:buSzPct val="80000"/>
              <a:buFont typeface="Wingdings" panose="05000000000000000000" pitchFamily="2" charset="2"/>
              <a:buChar char="§"/>
            </a:pPr>
            <a:endParaRPr lang="en-US" dirty="0"/>
          </a:p>
          <a:p>
            <a:pPr marL="342900" indent="-342900">
              <a:buClr>
                <a:srgbClr val="F57D20"/>
              </a:buClr>
              <a:buSzPct val="80000"/>
              <a:buFont typeface="Wingdings" panose="05000000000000000000" pitchFamily="2" charset="2"/>
              <a:buChar char="§"/>
            </a:pPr>
            <a:r>
              <a:rPr lang="en-US" sz="2400" dirty="0"/>
              <a:t>Social workers </a:t>
            </a:r>
          </a:p>
          <a:p>
            <a:pPr marL="619197" lvl="1" indent="-342900">
              <a:buFont typeface="Wingdings" panose="05000000000000000000" pitchFamily="2" charset="2"/>
              <a:buChar char="ü"/>
            </a:pPr>
            <a:r>
              <a:rPr lang="en-US" sz="2400" dirty="0"/>
              <a:t>Transitioned to integrated MH clinicians</a:t>
            </a:r>
          </a:p>
          <a:p>
            <a:pPr marL="619197" lvl="1" indent="-342900">
              <a:buFont typeface="Wingdings" panose="05000000000000000000" pitchFamily="2" charset="2"/>
              <a:buChar char="ü"/>
            </a:pPr>
            <a:r>
              <a:rPr lang="en-US" sz="2400" dirty="0"/>
              <a:t>Number expanded during trial</a:t>
            </a:r>
          </a:p>
          <a:p>
            <a:pPr marL="619197" lvl="1" indent="-342900">
              <a:buFont typeface="Wingdings" panose="05000000000000000000" pitchFamily="2" charset="2"/>
              <a:buChar char="ü"/>
            </a:pPr>
            <a:r>
              <a:rPr lang="en-US" sz="2400" dirty="0"/>
              <a:t>Warm hand-offs key to success</a:t>
            </a:r>
          </a:p>
          <a:p>
            <a:pPr marL="342900" indent="-342900">
              <a:buClr>
                <a:srgbClr val="F57D20"/>
              </a:buClr>
              <a:buSzPct val="80000"/>
              <a:buFont typeface="Wingdings" panose="05000000000000000000" pitchFamily="2" charset="2"/>
              <a:buChar char="§"/>
            </a:pPr>
            <a:endParaRPr lang="en-US" dirty="0"/>
          </a:p>
          <a:p>
            <a:pPr marL="0" lvl="1" indent="0">
              <a:buNone/>
            </a:pPr>
            <a:endParaRPr lang="en-US"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r>
              <a:rPr lang="en-US" sz="1600" dirty="0"/>
              <a:t>Bobb IJERPH 2017; Glass Implementation Science 2018</a:t>
            </a:r>
          </a:p>
          <a:p>
            <a:pPr marL="396875">
              <a:buClr>
                <a:srgbClr val="F57D20"/>
              </a:buClr>
              <a:buSzPct val="80000"/>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134</a:t>
            </a:fld>
            <a:endParaRPr lang="en-US"/>
          </a:p>
        </p:txBody>
      </p:sp>
    </p:spTree>
    <p:extLst>
      <p:ext uri="{BB962C8B-B14F-4D97-AF65-F5344CB8AC3E}">
        <p14:creationId xmlns:p14="http://schemas.microsoft.com/office/powerpoint/2010/main" val="146111211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3927084-C663-4E44-A6B2-A8371F57659A}"/>
              </a:ext>
            </a:extLst>
          </p:cNvPr>
          <p:cNvSpPr>
            <a:spLocks noGrp="1"/>
          </p:cNvSpPr>
          <p:nvPr>
            <p:ph type="title"/>
          </p:nvPr>
        </p:nvSpPr>
        <p:spPr/>
        <p:txBody>
          <a:bodyPr/>
          <a:lstStyle/>
          <a:p>
            <a:r>
              <a:rPr lang="en-US" dirty="0"/>
              <a:t>Practice coaching schedule</a:t>
            </a:r>
          </a:p>
        </p:txBody>
      </p:sp>
      <p:graphicFrame>
        <p:nvGraphicFramePr>
          <p:cNvPr id="28" name="Table 27">
            <a:extLst>
              <a:ext uri="{FF2B5EF4-FFF2-40B4-BE49-F238E27FC236}">
                <a16:creationId xmlns:a16="http://schemas.microsoft.com/office/drawing/2014/main" id="{F154BD01-646F-4BC9-BA34-6472D655292D}"/>
              </a:ext>
            </a:extLst>
          </p:cNvPr>
          <p:cNvGraphicFramePr>
            <a:graphicFrameLocks noGrp="1"/>
          </p:cNvGraphicFramePr>
          <p:nvPr>
            <p:extLst/>
          </p:nvPr>
        </p:nvGraphicFramePr>
        <p:xfrm>
          <a:off x="149673" y="3783093"/>
          <a:ext cx="8822734" cy="1000402"/>
        </p:xfrm>
        <a:graphic>
          <a:graphicData uri="http://schemas.openxmlformats.org/drawingml/2006/table">
            <a:tbl>
              <a:tblPr firstRow="1" bandRow="1"/>
              <a:tblGrid>
                <a:gridCol w="208272">
                  <a:extLst>
                    <a:ext uri="{9D8B030D-6E8A-4147-A177-3AD203B41FA5}">
                      <a16:colId xmlns:a16="http://schemas.microsoft.com/office/drawing/2014/main" val="1814518684"/>
                    </a:ext>
                  </a:extLst>
                </a:gridCol>
                <a:gridCol w="116840">
                  <a:extLst>
                    <a:ext uri="{9D8B030D-6E8A-4147-A177-3AD203B41FA5}">
                      <a16:colId xmlns:a16="http://schemas.microsoft.com/office/drawing/2014/main" val="4041258060"/>
                    </a:ext>
                  </a:extLst>
                </a:gridCol>
                <a:gridCol w="324297">
                  <a:extLst>
                    <a:ext uri="{9D8B030D-6E8A-4147-A177-3AD203B41FA5}">
                      <a16:colId xmlns:a16="http://schemas.microsoft.com/office/drawing/2014/main" val="20000"/>
                    </a:ext>
                  </a:extLst>
                </a:gridCol>
                <a:gridCol w="324297">
                  <a:extLst>
                    <a:ext uri="{9D8B030D-6E8A-4147-A177-3AD203B41FA5}">
                      <a16:colId xmlns:a16="http://schemas.microsoft.com/office/drawing/2014/main" val="20001"/>
                    </a:ext>
                  </a:extLst>
                </a:gridCol>
                <a:gridCol w="324297">
                  <a:extLst>
                    <a:ext uri="{9D8B030D-6E8A-4147-A177-3AD203B41FA5}">
                      <a16:colId xmlns:a16="http://schemas.microsoft.com/office/drawing/2014/main" val="20002"/>
                    </a:ext>
                  </a:extLst>
                </a:gridCol>
                <a:gridCol w="324297">
                  <a:extLst>
                    <a:ext uri="{9D8B030D-6E8A-4147-A177-3AD203B41FA5}">
                      <a16:colId xmlns:a16="http://schemas.microsoft.com/office/drawing/2014/main" val="20003"/>
                    </a:ext>
                  </a:extLst>
                </a:gridCol>
                <a:gridCol w="324297">
                  <a:extLst>
                    <a:ext uri="{9D8B030D-6E8A-4147-A177-3AD203B41FA5}">
                      <a16:colId xmlns:a16="http://schemas.microsoft.com/office/drawing/2014/main" val="20004"/>
                    </a:ext>
                  </a:extLst>
                </a:gridCol>
                <a:gridCol w="324297">
                  <a:extLst>
                    <a:ext uri="{9D8B030D-6E8A-4147-A177-3AD203B41FA5}">
                      <a16:colId xmlns:a16="http://schemas.microsoft.com/office/drawing/2014/main" val="20005"/>
                    </a:ext>
                  </a:extLst>
                </a:gridCol>
                <a:gridCol w="324297">
                  <a:extLst>
                    <a:ext uri="{9D8B030D-6E8A-4147-A177-3AD203B41FA5}">
                      <a16:colId xmlns:a16="http://schemas.microsoft.com/office/drawing/2014/main" val="20006"/>
                    </a:ext>
                  </a:extLst>
                </a:gridCol>
                <a:gridCol w="324297">
                  <a:extLst>
                    <a:ext uri="{9D8B030D-6E8A-4147-A177-3AD203B41FA5}">
                      <a16:colId xmlns:a16="http://schemas.microsoft.com/office/drawing/2014/main" val="20007"/>
                    </a:ext>
                  </a:extLst>
                </a:gridCol>
                <a:gridCol w="338697">
                  <a:extLst>
                    <a:ext uri="{9D8B030D-6E8A-4147-A177-3AD203B41FA5}">
                      <a16:colId xmlns:a16="http://schemas.microsoft.com/office/drawing/2014/main" val="20011"/>
                    </a:ext>
                  </a:extLst>
                </a:gridCol>
                <a:gridCol w="338697">
                  <a:extLst>
                    <a:ext uri="{9D8B030D-6E8A-4147-A177-3AD203B41FA5}">
                      <a16:colId xmlns:a16="http://schemas.microsoft.com/office/drawing/2014/main" val="20012"/>
                    </a:ext>
                  </a:extLst>
                </a:gridCol>
                <a:gridCol w="338697">
                  <a:extLst>
                    <a:ext uri="{9D8B030D-6E8A-4147-A177-3AD203B41FA5}">
                      <a16:colId xmlns:a16="http://schemas.microsoft.com/office/drawing/2014/main" val="20013"/>
                    </a:ext>
                  </a:extLst>
                </a:gridCol>
                <a:gridCol w="338697">
                  <a:extLst>
                    <a:ext uri="{9D8B030D-6E8A-4147-A177-3AD203B41FA5}">
                      <a16:colId xmlns:a16="http://schemas.microsoft.com/office/drawing/2014/main" val="20014"/>
                    </a:ext>
                  </a:extLst>
                </a:gridCol>
                <a:gridCol w="338697">
                  <a:extLst>
                    <a:ext uri="{9D8B030D-6E8A-4147-A177-3AD203B41FA5}">
                      <a16:colId xmlns:a16="http://schemas.microsoft.com/office/drawing/2014/main" val="20015"/>
                    </a:ext>
                  </a:extLst>
                </a:gridCol>
                <a:gridCol w="338697">
                  <a:extLst>
                    <a:ext uri="{9D8B030D-6E8A-4147-A177-3AD203B41FA5}">
                      <a16:colId xmlns:a16="http://schemas.microsoft.com/office/drawing/2014/main" val="20016"/>
                    </a:ext>
                  </a:extLst>
                </a:gridCol>
                <a:gridCol w="338697">
                  <a:extLst>
                    <a:ext uri="{9D8B030D-6E8A-4147-A177-3AD203B41FA5}">
                      <a16:colId xmlns:a16="http://schemas.microsoft.com/office/drawing/2014/main" val="20017"/>
                    </a:ext>
                  </a:extLst>
                </a:gridCol>
                <a:gridCol w="338697">
                  <a:extLst>
                    <a:ext uri="{9D8B030D-6E8A-4147-A177-3AD203B41FA5}">
                      <a16:colId xmlns:a16="http://schemas.microsoft.com/office/drawing/2014/main" val="20018"/>
                    </a:ext>
                  </a:extLst>
                </a:gridCol>
                <a:gridCol w="338697">
                  <a:extLst>
                    <a:ext uri="{9D8B030D-6E8A-4147-A177-3AD203B41FA5}">
                      <a16:colId xmlns:a16="http://schemas.microsoft.com/office/drawing/2014/main" val="20019"/>
                    </a:ext>
                  </a:extLst>
                </a:gridCol>
                <a:gridCol w="338697">
                  <a:extLst>
                    <a:ext uri="{9D8B030D-6E8A-4147-A177-3AD203B41FA5}">
                      <a16:colId xmlns:a16="http://schemas.microsoft.com/office/drawing/2014/main" val="20020"/>
                    </a:ext>
                  </a:extLst>
                </a:gridCol>
                <a:gridCol w="338697">
                  <a:extLst>
                    <a:ext uri="{9D8B030D-6E8A-4147-A177-3AD203B41FA5}">
                      <a16:colId xmlns:a16="http://schemas.microsoft.com/office/drawing/2014/main" val="20021"/>
                    </a:ext>
                  </a:extLst>
                </a:gridCol>
                <a:gridCol w="338697">
                  <a:extLst>
                    <a:ext uri="{9D8B030D-6E8A-4147-A177-3AD203B41FA5}">
                      <a16:colId xmlns:a16="http://schemas.microsoft.com/office/drawing/2014/main" val="20022"/>
                    </a:ext>
                  </a:extLst>
                </a:gridCol>
                <a:gridCol w="338697">
                  <a:extLst>
                    <a:ext uri="{9D8B030D-6E8A-4147-A177-3AD203B41FA5}">
                      <a16:colId xmlns:a16="http://schemas.microsoft.com/office/drawing/2014/main" val="20023"/>
                    </a:ext>
                  </a:extLst>
                </a:gridCol>
                <a:gridCol w="338697">
                  <a:extLst>
                    <a:ext uri="{9D8B030D-6E8A-4147-A177-3AD203B41FA5}">
                      <a16:colId xmlns:a16="http://schemas.microsoft.com/office/drawing/2014/main" val="20024"/>
                    </a:ext>
                  </a:extLst>
                </a:gridCol>
                <a:gridCol w="338697">
                  <a:extLst>
                    <a:ext uri="{9D8B030D-6E8A-4147-A177-3AD203B41FA5}">
                      <a16:colId xmlns:a16="http://schemas.microsoft.com/office/drawing/2014/main" val="20025"/>
                    </a:ext>
                  </a:extLst>
                </a:gridCol>
                <a:gridCol w="338697">
                  <a:extLst>
                    <a:ext uri="{9D8B030D-6E8A-4147-A177-3AD203B41FA5}">
                      <a16:colId xmlns:a16="http://schemas.microsoft.com/office/drawing/2014/main" val="20026"/>
                    </a:ext>
                  </a:extLst>
                </a:gridCol>
                <a:gridCol w="484094">
                  <a:extLst>
                    <a:ext uri="{9D8B030D-6E8A-4147-A177-3AD203B41FA5}">
                      <a16:colId xmlns:a16="http://schemas.microsoft.com/office/drawing/2014/main" val="2484757707"/>
                    </a:ext>
                  </a:extLst>
                </a:gridCol>
              </a:tblGrid>
              <a:tr h="193722">
                <a:tc>
                  <a:txBody>
                    <a:bodyPr/>
                    <a:lstStyle>
                      <a:lvl1pPr marL="0" algn="l" defTabSz="432465" rtl="0" eaLnBrk="1" latinLnBrk="0" hangingPunct="1">
                        <a:defRPr sz="1700" kern="1200">
                          <a:solidFill>
                            <a:schemeClr val="tx1"/>
                          </a:solidFill>
                          <a:latin typeface="Calibri" panose="020F0502020204030204"/>
                        </a:defRPr>
                      </a:lvl1pPr>
                      <a:lvl2pPr marL="432465" algn="l" defTabSz="432465" rtl="0" eaLnBrk="1" latinLnBrk="0" hangingPunct="1">
                        <a:defRPr sz="1700" kern="1200">
                          <a:solidFill>
                            <a:schemeClr val="tx1"/>
                          </a:solidFill>
                          <a:latin typeface="Calibri" panose="020F0502020204030204"/>
                        </a:defRPr>
                      </a:lvl2pPr>
                      <a:lvl3pPr marL="864931" algn="l" defTabSz="432465" rtl="0" eaLnBrk="1" latinLnBrk="0" hangingPunct="1">
                        <a:defRPr sz="1700" kern="1200">
                          <a:solidFill>
                            <a:schemeClr val="tx1"/>
                          </a:solidFill>
                          <a:latin typeface="Calibri" panose="020F0502020204030204"/>
                        </a:defRPr>
                      </a:lvl3pPr>
                      <a:lvl4pPr marL="1297396" algn="l" defTabSz="432465" rtl="0" eaLnBrk="1" latinLnBrk="0" hangingPunct="1">
                        <a:defRPr sz="1700" kern="1200">
                          <a:solidFill>
                            <a:schemeClr val="tx1"/>
                          </a:solidFill>
                          <a:latin typeface="Calibri" panose="020F0502020204030204"/>
                        </a:defRPr>
                      </a:lvl4pPr>
                      <a:lvl5pPr marL="1729862" algn="l" defTabSz="432465" rtl="0" eaLnBrk="1" latinLnBrk="0" hangingPunct="1">
                        <a:defRPr sz="1700" kern="1200">
                          <a:solidFill>
                            <a:schemeClr val="tx1"/>
                          </a:solidFill>
                          <a:latin typeface="Calibri" panose="020F0502020204030204"/>
                        </a:defRPr>
                      </a:lvl5pPr>
                      <a:lvl6pPr marL="2162327" algn="l" defTabSz="432465" rtl="0" eaLnBrk="1" latinLnBrk="0" hangingPunct="1">
                        <a:defRPr sz="1700" kern="1200">
                          <a:solidFill>
                            <a:schemeClr val="tx1"/>
                          </a:solidFill>
                          <a:latin typeface="Calibri" panose="020F0502020204030204"/>
                        </a:defRPr>
                      </a:lvl6pPr>
                      <a:lvl7pPr marL="2594793" algn="l" defTabSz="432465" rtl="0" eaLnBrk="1" latinLnBrk="0" hangingPunct="1">
                        <a:defRPr sz="1700" kern="1200">
                          <a:solidFill>
                            <a:schemeClr val="tx1"/>
                          </a:solidFill>
                          <a:latin typeface="Calibri" panose="020F0502020204030204"/>
                        </a:defRPr>
                      </a:lvl7pPr>
                      <a:lvl8pPr marL="3027258" algn="l" defTabSz="432465" rtl="0" eaLnBrk="1" latinLnBrk="0" hangingPunct="1">
                        <a:defRPr sz="1700" kern="1200">
                          <a:solidFill>
                            <a:schemeClr val="tx1"/>
                          </a:solidFill>
                          <a:latin typeface="Calibri" panose="020F0502020204030204"/>
                        </a:defRPr>
                      </a:lvl8pPr>
                      <a:lvl9pPr marL="3459724" algn="l" defTabSz="432465" rtl="0" eaLnBrk="1" latinLnBrk="0" hangingPunct="1">
                        <a:defRPr sz="1700" kern="1200">
                          <a:solidFill>
                            <a:schemeClr val="tx1"/>
                          </a:solidFill>
                          <a:latin typeface="Calibri" panose="020F0502020204030204"/>
                        </a:defRPr>
                      </a:lvl9pPr>
                    </a:lstStyle>
                    <a:p>
                      <a:pPr algn="ctr"/>
                      <a:endParaRPr lang="en-US" sz="1000" b="1" dirty="0">
                        <a:solidFill>
                          <a:schemeClr val="bg1"/>
                        </a:solidFill>
                      </a:endParaRPr>
                    </a:p>
                  </a:txBody>
                  <a:tcPr marL="91436" marR="91436" marT="45700" marB="4570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432465" rtl="0" eaLnBrk="1" latinLnBrk="0" hangingPunct="1">
                        <a:defRPr sz="1700" kern="1200">
                          <a:solidFill>
                            <a:schemeClr val="tx1"/>
                          </a:solidFill>
                          <a:latin typeface="Calibri" panose="020F0502020204030204"/>
                        </a:defRPr>
                      </a:lvl1pPr>
                      <a:lvl2pPr marL="432465" algn="l" defTabSz="432465" rtl="0" eaLnBrk="1" latinLnBrk="0" hangingPunct="1">
                        <a:defRPr sz="1700" kern="1200">
                          <a:solidFill>
                            <a:schemeClr val="tx1"/>
                          </a:solidFill>
                          <a:latin typeface="Calibri" panose="020F0502020204030204"/>
                        </a:defRPr>
                      </a:lvl2pPr>
                      <a:lvl3pPr marL="864931" algn="l" defTabSz="432465" rtl="0" eaLnBrk="1" latinLnBrk="0" hangingPunct="1">
                        <a:defRPr sz="1700" kern="1200">
                          <a:solidFill>
                            <a:schemeClr val="tx1"/>
                          </a:solidFill>
                          <a:latin typeface="Calibri" panose="020F0502020204030204"/>
                        </a:defRPr>
                      </a:lvl3pPr>
                      <a:lvl4pPr marL="1297396" algn="l" defTabSz="432465" rtl="0" eaLnBrk="1" latinLnBrk="0" hangingPunct="1">
                        <a:defRPr sz="1700" kern="1200">
                          <a:solidFill>
                            <a:schemeClr val="tx1"/>
                          </a:solidFill>
                          <a:latin typeface="Calibri" panose="020F0502020204030204"/>
                        </a:defRPr>
                      </a:lvl4pPr>
                      <a:lvl5pPr marL="1729862" algn="l" defTabSz="432465" rtl="0" eaLnBrk="1" latinLnBrk="0" hangingPunct="1">
                        <a:defRPr sz="1700" kern="1200">
                          <a:solidFill>
                            <a:schemeClr val="tx1"/>
                          </a:solidFill>
                          <a:latin typeface="Calibri" panose="020F0502020204030204"/>
                        </a:defRPr>
                      </a:lvl5pPr>
                      <a:lvl6pPr marL="2162327" algn="l" defTabSz="432465" rtl="0" eaLnBrk="1" latinLnBrk="0" hangingPunct="1">
                        <a:defRPr sz="1700" kern="1200">
                          <a:solidFill>
                            <a:schemeClr val="tx1"/>
                          </a:solidFill>
                          <a:latin typeface="Calibri" panose="020F0502020204030204"/>
                        </a:defRPr>
                      </a:lvl6pPr>
                      <a:lvl7pPr marL="2594793" algn="l" defTabSz="432465" rtl="0" eaLnBrk="1" latinLnBrk="0" hangingPunct="1">
                        <a:defRPr sz="1700" kern="1200">
                          <a:solidFill>
                            <a:schemeClr val="tx1"/>
                          </a:solidFill>
                          <a:latin typeface="Calibri" panose="020F0502020204030204"/>
                        </a:defRPr>
                      </a:lvl7pPr>
                      <a:lvl8pPr marL="3027258" algn="l" defTabSz="432465" rtl="0" eaLnBrk="1" latinLnBrk="0" hangingPunct="1">
                        <a:defRPr sz="1700" kern="1200">
                          <a:solidFill>
                            <a:schemeClr val="tx1"/>
                          </a:solidFill>
                          <a:latin typeface="Calibri" panose="020F0502020204030204"/>
                        </a:defRPr>
                      </a:lvl8pPr>
                      <a:lvl9pPr marL="3459724" algn="l" defTabSz="432465" rtl="0" eaLnBrk="1" latinLnBrk="0" hangingPunct="1">
                        <a:defRPr sz="1700" kern="1200">
                          <a:solidFill>
                            <a:schemeClr val="tx1"/>
                          </a:solidFill>
                          <a:latin typeface="Calibri" panose="020F0502020204030204"/>
                        </a:defRPr>
                      </a:lvl9pPr>
                    </a:lstStyle>
                    <a:p>
                      <a:pPr algn="ctr"/>
                      <a:endParaRPr lang="en-US" sz="700" b="1" dirty="0">
                        <a:solidFill>
                          <a:schemeClr val="bg1"/>
                        </a:solidFill>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25">
                  <a:txBody>
                    <a:bodyPr/>
                    <a:lstStyle>
                      <a:lvl1pPr marL="0" algn="l" defTabSz="432465" rtl="0" eaLnBrk="1" latinLnBrk="0" hangingPunct="1">
                        <a:defRPr sz="1700" kern="1200">
                          <a:solidFill>
                            <a:schemeClr val="tx1"/>
                          </a:solidFill>
                          <a:latin typeface="Calibri" panose="020F0502020204030204"/>
                        </a:defRPr>
                      </a:lvl1pPr>
                      <a:lvl2pPr marL="432465" algn="l" defTabSz="432465" rtl="0" eaLnBrk="1" latinLnBrk="0" hangingPunct="1">
                        <a:defRPr sz="1700" kern="1200">
                          <a:solidFill>
                            <a:schemeClr val="tx1"/>
                          </a:solidFill>
                          <a:latin typeface="Calibri" panose="020F0502020204030204"/>
                        </a:defRPr>
                      </a:lvl2pPr>
                      <a:lvl3pPr marL="864931" algn="l" defTabSz="432465" rtl="0" eaLnBrk="1" latinLnBrk="0" hangingPunct="1">
                        <a:defRPr sz="1700" kern="1200">
                          <a:solidFill>
                            <a:schemeClr val="tx1"/>
                          </a:solidFill>
                          <a:latin typeface="Calibri" panose="020F0502020204030204"/>
                        </a:defRPr>
                      </a:lvl3pPr>
                      <a:lvl4pPr marL="1297396" algn="l" defTabSz="432465" rtl="0" eaLnBrk="1" latinLnBrk="0" hangingPunct="1">
                        <a:defRPr sz="1700" kern="1200">
                          <a:solidFill>
                            <a:schemeClr val="tx1"/>
                          </a:solidFill>
                          <a:latin typeface="Calibri" panose="020F0502020204030204"/>
                        </a:defRPr>
                      </a:lvl4pPr>
                      <a:lvl5pPr marL="1729862" algn="l" defTabSz="432465" rtl="0" eaLnBrk="1" latinLnBrk="0" hangingPunct="1">
                        <a:defRPr sz="1700" kern="1200">
                          <a:solidFill>
                            <a:schemeClr val="tx1"/>
                          </a:solidFill>
                          <a:latin typeface="Calibri" panose="020F0502020204030204"/>
                        </a:defRPr>
                      </a:lvl5pPr>
                      <a:lvl6pPr marL="2162327" algn="l" defTabSz="432465" rtl="0" eaLnBrk="1" latinLnBrk="0" hangingPunct="1">
                        <a:defRPr sz="1700" kern="1200">
                          <a:solidFill>
                            <a:schemeClr val="tx1"/>
                          </a:solidFill>
                          <a:latin typeface="Calibri" panose="020F0502020204030204"/>
                        </a:defRPr>
                      </a:lvl6pPr>
                      <a:lvl7pPr marL="2594793" algn="l" defTabSz="432465" rtl="0" eaLnBrk="1" latinLnBrk="0" hangingPunct="1">
                        <a:defRPr sz="1700" kern="1200">
                          <a:solidFill>
                            <a:schemeClr val="tx1"/>
                          </a:solidFill>
                          <a:latin typeface="Calibri" panose="020F0502020204030204"/>
                        </a:defRPr>
                      </a:lvl7pPr>
                      <a:lvl8pPr marL="3027258" algn="l" defTabSz="432465" rtl="0" eaLnBrk="1" latinLnBrk="0" hangingPunct="1">
                        <a:defRPr sz="1700" kern="1200">
                          <a:solidFill>
                            <a:schemeClr val="tx1"/>
                          </a:solidFill>
                          <a:latin typeface="Calibri" panose="020F0502020204030204"/>
                        </a:defRPr>
                      </a:lvl8pPr>
                      <a:lvl9pPr marL="3459724" algn="l" defTabSz="432465" rtl="0" eaLnBrk="1" latinLnBrk="0" hangingPunct="1">
                        <a:defRPr sz="1700" kern="1200">
                          <a:solidFill>
                            <a:schemeClr val="tx1"/>
                          </a:solidFill>
                          <a:latin typeface="Calibri" panose="020F0502020204030204"/>
                        </a:defRPr>
                      </a:lvl9pPr>
                    </a:lstStyle>
                    <a:p>
                      <a:pPr algn="ctr"/>
                      <a:r>
                        <a:rPr lang="en-US" sz="1100" b="1" dirty="0">
                          <a:solidFill>
                            <a:schemeClr val="bg1"/>
                          </a:solidFill>
                          <a:latin typeface="Arial" panose="020B0604020202020204" pitchFamily="34" charset="0"/>
                          <a:cs typeface="Arial" panose="020B0604020202020204" pitchFamily="34" charset="0"/>
                        </a:rPr>
                        <a:t>Weeks</a:t>
                      </a:r>
                    </a:p>
                  </a:txBody>
                  <a:tcPr marL="91436" marR="91436" marT="45700" marB="457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1100" b="1" dirty="0">
                        <a:solidFill>
                          <a:schemeClr val="bg1"/>
                        </a:solidFill>
                        <a:latin typeface="Arial" panose="020B0604020202020204" pitchFamily="34" charset="0"/>
                        <a:cs typeface="Arial" panose="020B0604020202020204" pitchFamily="34" charset="0"/>
                      </a:endParaRPr>
                    </a:p>
                  </a:txBody>
                  <a:tcPr marL="91436" marR="91436" marT="45700" marB="457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6C1"/>
                    </a:solidFill>
                  </a:tcPr>
                </a:tc>
                <a:tc hMerge="1">
                  <a:txBody>
                    <a:bodyPr/>
                    <a:lstStyle/>
                    <a:p>
                      <a:pPr algn="ctr"/>
                      <a:endParaRPr lang="en-US" sz="1100" b="1" dirty="0">
                        <a:solidFill>
                          <a:schemeClr val="bg1"/>
                        </a:solidFill>
                        <a:latin typeface="Arial" panose="020B0604020202020204" pitchFamily="34" charset="0"/>
                        <a:cs typeface="Arial" panose="020B0604020202020204" pitchFamily="34" charset="0"/>
                      </a:endParaRPr>
                    </a:p>
                  </a:txBody>
                  <a:tcPr marL="91436" marR="91436" marT="45700" marB="457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6C1"/>
                    </a:solidFill>
                  </a:tcPr>
                </a:tc>
                <a:tc hMerge="1">
                  <a:txBody>
                    <a:bodyPr/>
                    <a:lstStyle/>
                    <a:p>
                      <a:pPr algn="ctr"/>
                      <a:endParaRPr lang="en-US" sz="1100" b="1" dirty="0">
                        <a:solidFill>
                          <a:schemeClr val="bg1"/>
                        </a:solidFill>
                        <a:latin typeface="Arial" panose="020B0604020202020204" pitchFamily="34" charset="0"/>
                        <a:cs typeface="Arial" panose="020B0604020202020204" pitchFamily="34" charset="0"/>
                      </a:endParaRPr>
                    </a:p>
                  </a:txBody>
                  <a:tcPr marL="91436" marR="91436" marT="45700" marB="457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6C1"/>
                    </a:solidFill>
                  </a:tcPr>
                </a:tc>
                <a:tc hMerge="1">
                  <a:txBody>
                    <a:bodyPr/>
                    <a:lstStyle/>
                    <a:p>
                      <a:pPr algn="ctr"/>
                      <a:endParaRPr lang="en-US" sz="1100" b="1" dirty="0">
                        <a:solidFill>
                          <a:schemeClr val="bg1"/>
                        </a:solidFill>
                        <a:latin typeface="Arial" panose="020B0604020202020204" pitchFamily="34" charset="0"/>
                        <a:cs typeface="Arial" panose="020B0604020202020204" pitchFamily="34" charset="0"/>
                      </a:endParaRPr>
                    </a:p>
                  </a:txBody>
                  <a:tcPr marL="91436" marR="91436" marT="45700" marB="457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6C1"/>
                    </a:solidFill>
                  </a:tcPr>
                </a:tc>
                <a:tc hMerge="1">
                  <a:txBody>
                    <a:bodyPr/>
                    <a:lstStyle/>
                    <a:p>
                      <a:pPr algn="ctr"/>
                      <a:endParaRPr lang="en-US" sz="1100" b="1" dirty="0">
                        <a:solidFill>
                          <a:schemeClr val="bg1"/>
                        </a:solidFill>
                        <a:latin typeface="Arial" panose="020B0604020202020204" pitchFamily="34" charset="0"/>
                        <a:cs typeface="Arial" panose="020B0604020202020204" pitchFamily="34" charset="0"/>
                      </a:endParaRPr>
                    </a:p>
                  </a:txBody>
                  <a:tcPr marL="91436" marR="91436" marT="45700" marB="457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6C1"/>
                    </a:solidFill>
                  </a:tcPr>
                </a:tc>
                <a:tc hMerge="1">
                  <a:txBody>
                    <a:bodyPr/>
                    <a:lstStyle/>
                    <a:p>
                      <a:pPr algn="ctr"/>
                      <a:endParaRPr lang="en-US" sz="1100" b="1" dirty="0">
                        <a:solidFill>
                          <a:schemeClr val="bg1"/>
                        </a:solidFill>
                        <a:latin typeface="Arial" panose="020B0604020202020204" pitchFamily="34" charset="0"/>
                        <a:cs typeface="Arial" panose="020B0604020202020204" pitchFamily="34" charset="0"/>
                      </a:endParaRPr>
                    </a:p>
                  </a:txBody>
                  <a:tcPr marL="91436" marR="91436" marT="45700" marB="457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6C1"/>
                    </a:solidFill>
                  </a:tcPr>
                </a:tc>
                <a:tc hMerge="1">
                  <a:txBody>
                    <a:bodyPr/>
                    <a:lstStyle/>
                    <a:p>
                      <a:pPr algn="ctr"/>
                      <a:endParaRPr lang="en-US" sz="1100" b="1" dirty="0">
                        <a:solidFill>
                          <a:schemeClr val="bg1"/>
                        </a:solidFill>
                        <a:latin typeface="Arial" panose="020B0604020202020204" pitchFamily="34" charset="0"/>
                        <a:cs typeface="Arial" panose="020B0604020202020204" pitchFamily="34" charset="0"/>
                      </a:endParaRPr>
                    </a:p>
                  </a:txBody>
                  <a:tcPr marL="91436" marR="91436" marT="45700" marB="457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6C1"/>
                    </a:solidFill>
                  </a:tcPr>
                </a:tc>
                <a:tc hMerge="1">
                  <a:txBody>
                    <a:bodyPr/>
                    <a:lstStyle/>
                    <a:p>
                      <a:pPr algn="ctr"/>
                      <a:endParaRPr lang="en-US" sz="1100" b="1" dirty="0">
                        <a:solidFill>
                          <a:schemeClr val="bg1"/>
                        </a:solidFill>
                        <a:latin typeface="Arial" panose="020B0604020202020204" pitchFamily="34" charset="0"/>
                        <a:cs typeface="Arial" panose="020B0604020202020204" pitchFamily="34" charset="0"/>
                      </a:endParaRPr>
                    </a:p>
                  </a:txBody>
                  <a:tcPr marL="91436" marR="91436" marT="45700" marB="457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6C1"/>
                    </a:solidFill>
                  </a:tcPr>
                </a:tc>
                <a:tc hMerge="1">
                  <a:txBody>
                    <a:bodyPr/>
                    <a:lstStyle/>
                    <a:p>
                      <a:pPr algn="ctr"/>
                      <a:endParaRPr lang="en-US" sz="1100" b="1" dirty="0">
                        <a:solidFill>
                          <a:schemeClr val="bg1"/>
                        </a:solidFill>
                        <a:latin typeface="Arial" panose="020B0604020202020204" pitchFamily="34" charset="0"/>
                        <a:cs typeface="Arial" panose="020B0604020202020204" pitchFamily="34" charset="0"/>
                      </a:endParaRPr>
                    </a:p>
                  </a:txBody>
                  <a:tcPr marL="91436" marR="91436" marT="45700" marB="457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6C1"/>
                    </a:solidFill>
                  </a:tcPr>
                </a:tc>
                <a:tc hMerge="1">
                  <a:txBody>
                    <a:bodyPr/>
                    <a:lstStyle/>
                    <a:p>
                      <a:pPr algn="ctr"/>
                      <a:endParaRPr lang="en-US" sz="1100" b="1" dirty="0">
                        <a:solidFill>
                          <a:schemeClr val="bg1"/>
                        </a:solidFill>
                        <a:latin typeface="Arial" panose="020B0604020202020204" pitchFamily="34" charset="0"/>
                        <a:cs typeface="Arial" panose="020B0604020202020204" pitchFamily="34" charset="0"/>
                      </a:endParaRPr>
                    </a:p>
                  </a:txBody>
                  <a:tcPr marL="91436" marR="91436" marT="45700" marB="457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6C1"/>
                    </a:solidFill>
                  </a:tcPr>
                </a:tc>
                <a:tc hMerge="1">
                  <a:txBody>
                    <a:bodyPr/>
                    <a:lstStyle/>
                    <a:p>
                      <a:pPr algn="ctr"/>
                      <a:endParaRPr lang="en-US" sz="1100" b="1" dirty="0">
                        <a:solidFill>
                          <a:schemeClr val="bg1"/>
                        </a:solidFill>
                        <a:latin typeface="Arial" panose="020B0604020202020204" pitchFamily="34" charset="0"/>
                        <a:cs typeface="Arial" panose="020B0604020202020204" pitchFamily="34" charset="0"/>
                      </a:endParaRPr>
                    </a:p>
                  </a:txBody>
                  <a:tcPr marL="91436" marR="91436" marT="45700" marB="457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6C1"/>
                    </a:solidFill>
                  </a:tcPr>
                </a:tc>
                <a:tc hMerge="1">
                  <a:txBody>
                    <a:bodyPr/>
                    <a:lstStyle/>
                    <a:p>
                      <a:pPr algn="ctr"/>
                      <a:endParaRPr lang="en-US" sz="1100" b="1" dirty="0">
                        <a:solidFill>
                          <a:schemeClr val="bg1"/>
                        </a:solidFill>
                        <a:latin typeface="Arial" panose="020B0604020202020204" pitchFamily="34" charset="0"/>
                        <a:cs typeface="Arial" panose="020B0604020202020204" pitchFamily="34" charset="0"/>
                      </a:endParaRPr>
                    </a:p>
                  </a:txBody>
                  <a:tcPr marL="91436" marR="91436" marT="45700" marB="457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6C1"/>
                    </a:solidFill>
                  </a:tcPr>
                </a:tc>
                <a:tc hMerge="1">
                  <a:txBody>
                    <a:bodyPr/>
                    <a:lstStyle/>
                    <a:p>
                      <a:pPr algn="ctr"/>
                      <a:endParaRPr lang="en-US" sz="1100" b="1" dirty="0">
                        <a:solidFill>
                          <a:schemeClr val="bg1"/>
                        </a:solidFill>
                        <a:latin typeface="Arial" panose="020B0604020202020204" pitchFamily="34" charset="0"/>
                        <a:cs typeface="Arial" panose="020B0604020202020204" pitchFamily="34" charset="0"/>
                      </a:endParaRPr>
                    </a:p>
                  </a:txBody>
                  <a:tcPr marL="91436" marR="91436" marT="45700" marB="457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6C1"/>
                    </a:solidFill>
                  </a:tcPr>
                </a:tc>
                <a:tc hMerge="1">
                  <a:txBody>
                    <a:bodyPr/>
                    <a:lstStyle/>
                    <a:p>
                      <a:pPr algn="ctr"/>
                      <a:endParaRPr lang="en-US" sz="1100" b="1" dirty="0">
                        <a:solidFill>
                          <a:schemeClr val="bg1"/>
                        </a:solidFill>
                        <a:latin typeface="Arial" panose="020B0604020202020204" pitchFamily="34" charset="0"/>
                        <a:cs typeface="Arial" panose="020B0604020202020204" pitchFamily="34" charset="0"/>
                      </a:endParaRPr>
                    </a:p>
                  </a:txBody>
                  <a:tcPr marL="91436" marR="91436" marT="45700" marB="457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6C1"/>
                    </a:solidFill>
                  </a:tcPr>
                </a:tc>
                <a:tc hMerge="1">
                  <a:txBody>
                    <a:bodyPr/>
                    <a:lstStyle/>
                    <a:p>
                      <a:pPr algn="ctr"/>
                      <a:endParaRPr lang="en-US" sz="1100" b="1" dirty="0">
                        <a:solidFill>
                          <a:schemeClr val="bg1"/>
                        </a:solidFill>
                        <a:latin typeface="Arial" panose="020B0604020202020204" pitchFamily="34" charset="0"/>
                        <a:cs typeface="Arial" panose="020B0604020202020204" pitchFamily="34" charset="0"/>
                      </a:endParaRPr>
                    </a:p>
                  </a:txBody>
                  <a:tcPr marL="91436" marR="91436" marT="45700" marB="457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6C1"/>
                    </a:solidFill>
                  </a:tcPr>
                </a:tc>
                <a:tc hMerge="1">
                  <a:txBody>
                    <a:bodyPr/>
                    <a:lstStyle/>
                    <a:p>
                      <a:pPr algn="ctr"/>
                      <a:endParaRPr lang="en-US" sz="1100" b="1" dirty="0">
                        <a:solidFill>
                          <a:schemeClr val="bg1"/>
                        </a:solidFill>
                        <a:latin typeface="Arial" panose="020B0604020202020204" pitchFamily="34" charset="0"/>
                        <a:cs typeface="Arial" panose="020B0604020202020204" pitchFamily="34" charset="0"/>
                      </a:endParaRPr>
                    </a:p>
                  </a:txBody>
                  <a:tcPr marL="91436" marR="91436" marT="45700" marB="457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6C1"/>
                    </a:solidFill>
                  </a:tcPr>
                </a:tc>
                <a:tc hMerge="1">
                  <a:txBody>
                    <a:bodyPr/>
                    <a:lstStyle/>
                    <a:p>
                      <a:pPr algn="ctr"/>
                      <a:endParaRPr lang="en-US" sz="1100" b="1" dirty="0">
                        <a:solidFill>
                          <a:schemeClr val="bg1"/>
                        </a:solidFill>
                        <a:latin typeface="Arial" panose="020B0604020202020204" pitchFamily="34" charset="0"/>
                        <a:cs typeface="Arial" panose="020B0604020202020204" pitchFamily="34" charset="0"/>
                      </a:endParaRPr>
                    </a:p>
                  </a:txBody>
                  <a:tcPr marL="91436" marR="91436" marT="45700" marB="457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6C1"/>
                    </a:solidFill>
                  </a:tcPr>
                </a:tc>
                <a:tc hMerge="1">
                  <a:txBody>
                    <a:bodyPr/>
                    <a:lstStyle/>
                    <a:p>
                      <a:pPr algn="ctr"/>
                      <a:endParaRPr lang="en-US" sz="1100" b="1" dirty="0">
                        <a:solidFill>
                          <a:schemeClr val="bg1"/>
                        </a:solidFill>
                        <a:latin typeface="Arial" panose="020B0604020202020204" pitchFamily="34" charset="0"/>
                        <a:cs typeface="Arial" panose="020B0604020202020204" pitchFamily="34" charset="0"/>
                      </a:endParaRPr>
                    </a:p>
                  </a:txBody>
                  <a:tcPr marL="91436" marR="91436" marT="45700" marB="457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6C1"/>
                    </a:solidFill>
                  </a:tcPr>
                </a:tc>
                <a:tc hMerge="1">
                  <a:txBody>
                    <a:bodyPr/>
                    <a:lstStyle/>
                    <a:p>
                      <a:pPr algn="ctr"/>
                      <a:endParaRPr lang="en-US" sz="1100" b="1" dirty="0">
                        <a:solidFill>
                          <a:schemeClr val="bg1"/>
                        </a:solidFill>
                        <a:latin typeface="Arial" panose="020B0604020202020204" pitchFamily="34" charset="0"/>
                        <a:cs typeface="Arial" panose="020B0604020202020204" pitchFamily="34" charset="0"/>
                      </a:endParaRPr>
                    </a:p>
                  </a:txBody>
                  <a:tcPr marL="91436" marR="91436" marT="45700" marB="457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6C1"/>
                    </a:solidFill>
                  </a:tcPr>
                </a:tc>
                <a:tc hMerge="1">
                  <a:txBody>
                    <a:bodyPr/>
                    <a:lstStyle/>
                    <a:p>
                      <a:pPr algn="ctr"/>
                      <a:endParaRPr lang="en-US" sz="1100" b="1" dirty="0">
                        <a:solidFill>
                          <a:schemeClr val="bg1"/>
                        </a:solidFill>
                        <a:latin typeface="Arial" panose="020B0604020202020204" pitchFamily="34" charset="0"/>
                        <a:cs typeface="Arial" panose="020B0604020202020204" pitchFamily="34" charset="0"/>
                      </a:endParaRPr>
                    </a:p>
                  </a:txBody>
                  <a:tcPr marL="91436" marR="91436" marT="45700" marB="457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6C1"/>
                    </a:solidFill>
                  </a:tcPr>
                </a:tc>
                <a:tc hMerge="1">
                  <a:txBody>
                    <a:bodyPr/>
                    <a:lstStyle/>
                    <a:p>
                      <a:pPr algn="ctr"/>
                      <a:endParaRPr lang="en-US" sz="1100" b="1" dirty="0">
                        <a:solidFill>
                          <a:schemeClr val="bg1"/>
                        </a:solidFill>
                        <a:latin typeface="Arial" panose="020B0604020202020204" pitchFamily="34" charset="0"/>
                        <a:cs typeface="Arial" panose="020B0604020202020204" pitchFamily="34" charset="0"/>
                      </a:endParaRPr>
                    </a:p>
                  </a:txBody>
                  <a:tcPr marL="91436" marR="91436" marT="45700" marB="457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6C1"/>
                    </a:solidFill>
                  </a:tcPr>
                </a:tc>
                <a:tc hMerge="1">
                  <a:txBody>
                    <a:bodyPr/>
                    <a:lstStyle/>
                    <a:p>
                      <a:pPr algn="ctr"/>
                      <a:endParaRPr lang="en-US" sz="1100" b="1" dirty="0">
                        <a:solidFill>
                          <a:schemeClr val="bg1"/>
                        </a:solidFill>
                        <a:latin typeface="Arial" panose="020B0604020202020204" pitchFamily="34" charset="0"/>
                        <a:cs typeface="Arial" panose="020B0604020202020204" pitchFamily="34" charset="0"/>
                      </a:endParaRPr>
                    </a:p>
                  </a:txBody>
                  <a:tcPr marL="91436" marR="91436" marT="45700" marB="457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6C1"/>
                    </a:solidFill>
                  </a:tcPr>
                </a:tc>
                <a:tc hMerge="1">
                  <a:txBody>
                    <a:bodyPr/>
                    <a:lstStyle/>
                    <a:p>
                      <a:pPr algn="ctr"/>
                      <a:endParaRPr lang="en-US" sz="1100" b="1" dirty="0">
                        <a:solidFill>
                          <a:schemeClr val="bg1"/>
                        </a:solidFill>
                        <a:latin typeface="Arial" panose="020B0604020202020204" pitchFamily="34" charset="0"/>
                        <a:cs typeface="Arial" panose="020B0604020202020204" pitchFamily="34" charset="0"/>
                      </a:endParaRPr>
                    </a:p>
                  </a:txBody>
                  <a:tcPr marL="91436" marR="91436" marT="45700" marB="457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6C1"/>
                    </a:solidFill>
                  </a:tcPr>
                </a:tc>
                <a:tc hMerge="1">
                  <a:txBody>
                    <a:bodyPr/>
                    <a:lstStyle/>
                    <a:p>
                      <a:pPr algn="ctr"/>
                      <a:endParaRPr lang="en-US" sz="1100" b="1" dirty="0">
                        <a:solidFill>
                          <a:schemeClr val="bg1"/>
                        </a:solidFill>
                        <a:latin typeface="Arial" panose="020B0604020202020204" pitchFamily="34" charset="0"/>
                        <a:cs typeface="Arial" panose="020B0604020202020204" pitchFamily="34" charset="0"/>
                      </a:endParaRPr>
                    </a:p>
                  </a:txBody>
                  <a:tcPr marL="91436" marR="91436" marT="45700" marB="4570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6C1"/>
                    </a:solidFill>
                  </a:tcPr>
                </a:tc>
                <a:extLst>
                  <a:ext uri="{0D108BD9-81ED-4DB2-BD59-A6C34878D82A}">
                    <a16:rowId xmlns:a16="http://schemas.microsoft.com/office/drawing/2014/main" val="4075986661"/>
                  </a:ext>
                </a:extLst>
              </a:tr>
              <a:tr h="370681">
                <a:tc rowSpan="2">
                  <a:txBody>
                    <a:bodyPr/>
                    <a:lstStyle>
                      <a:lvl1pPr marL="0" algn="l" defTabSz="432465" rtl="0" eaLnBrk="1" latinLnBrk="0" hangingPunct="1">
                        <a:defRPr sz="1700" kern="1200">
                          <a:solidFill>
                            <a:schemeClr val="tx1"/>
                          </a:solidFill>
                          <a:latin typeface="Calibri" panose="020F0502020204030204"/>
                        </a:defRPr>
                      </a:lvl1pPr>
                      <a:lvl2pPr marL="432465" algn="l" defTabSz="432465" rtl="0" eaLnBrk="1" latinLnBrk="0" hangingPunct="1">
                        <a:defRPr sz="1700" kern="1200">
                          <a:solidFill>
                            <a:schemeClr val="tx1"/>
                          </a:solidFill>
                          <a:latin typeface="Calibri" panose="020F0502020204030204"/>
                        </a:defRPr>
                      </a:lvl2pPr>
                      <a:lvl3pPr marL="864931" algn="l" defTabSz="432465" rtl="0" eaLnBrk="1" latinLnBrk="0" hangingPunct="1">
                        <a:defRPr sz="1700" kern="1200">
                          <a:solidFill>
                            <a:schemeClr val="tx1"/>
                          </a:solidFill>
                          <a:latin typeface="Calibri" panose="020F0502020204030204"/>
                        </a:defRPr>
                      </a:lvl3pPr>
                      <a:lvl4pPr marL="1297396" algn="l" defTabSz="432465" rtl="0" eaLnBrk="1" latinLnBrk="0" hangingPunct="1">
                        <a:defRPr sz="1700" kern="1200">
                          <a:solidFill>
                            <a:schemeClr val="tx1"/>
                          </a:solidFill>
                          <a:latin typeface="Calibri" panose="020F0502020204030204"/>
                        </a:defRPr>
                      </a:lvl4pPr>
                      <a:lvl5pPr marL="1729862" algn="l" defTabSz="432465" rtl="0" eaLnBrk="1" latinLnBrk="0" hangingPunct="1">
                        <a:defRPr sz="1700" kern="1200">
                          <a:solidFill>
                            <a:schemeClr val="tx1"/>
                          </a:solidFill>
                          <a:latin typeface="Calibri" panose="020F0502020204030204"/>
                        </a:defRPr>
                      </a:lvl5pPr>
                      <a:lvl6pPr marL="2162327" algn="l" defTabSz="432465" rtl="0" eaLnBrk="1" latinLnBrk="0" hangingPunct="1">
                        <a:defRPr sz="1700" kern="1200">
                          <a:solidFill>
                            <a:schemeClr val="tx1"/>
                          </a:solidFill>
                          <a:latin typeface="Calibri" panose="020F0502020204030204"/>
                        </a:defRPr>
                      </a:lvl6pPr>
                      <a:lvl7pPr marL="2594793" algn="l" defTabSz="432465" rtl="0" eaLnBrk="1" latinLnBrk="0" hangingPunct="1">
                        <a:defRPr sz="1700" kern="1200">
                          <a:solidFill>
                            <a:schemeClr val="tx1"/>
                          </a:solidFill>
                          <a:latin typeface="Calibri" panose="020F0502020204030204"/>
                        </a:defRPr>
                      </a:lvl7pPr>
                      <a:lvl8pPr marL="3027258" algn="l" defTabSz="432465" rtl="0" eaLnBrk="1" latinLnBrk="0" hangingPunct="1">
                        <a:defRPr sz="1700" kern="1200">
                          <a:solidFill>
                            <a:schemeClr val="tx1"/>
                          </a:solidFill>
                          <a:latin typeface="Calibri" panose="020F0502020204030204"/>
                        </a:defRPr>
                      </a:lvl8pPr>
                      <a:lvl9pPr marL="3459724" algn="l" defTabSz="432465" rtl="0" eaLnBrk="1" latinLnBrk="0" hangingPunct="1">
                        <a:defRPr sz="1700" kern="1200">
                          <a:solidFill>
                            <a:schemeClr val="tx1"/>
                          </a:solidFill>
                          <a:latin typeface="Calibri" panose="020F0502020204030204"/>
                        </a:defRPr>
                      </a:lvl9pPr>
                    </a:lstStyle>
                    <a:p>
                      <a:pPr algn="ctr"/>
                      <a:endParaRPr lang="en-US" sz="1000" b="1" dirty="0">
                        <a:solidFill>
                          <a:schemeClr val="bg1"/>
                        </a:solidFill>
                      </a:endParaRPr>
                    </a:p>
                  </a:txBody>
                  <a:tcPr marL="91436" marR="91436" marT="45700" marB="4570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432465" rtl="0" eaLnBrk="1" latinLnBrk="0" hangingPunct="1">
                        <a:defRPr sz="1700" kern="1200">
                          <a:solidFill>
                            <a:schemeClr val="tx1"/>
                          </a:solidFill>
                          <a:latin typeface="Calibri" panose="020F0502020204030204"/>
                        </a:defRPr>
                      </a:lvl1pPr>
                      <a:lvl2pPr marL="432465" algn="l" defTabSz="432465" rtl="0" eaLnBrk="1" latinLnBrk="0" hangingPunct="1">
                        <a:defRPr sz="1700" kern="1200">
                          <a:solidFill>
                            <a:schemeClr val="tx1"/>
                          </a:solidFill>
                          <a:latin typeface="Calibri" panose="020F0502020204030204"/>
                        </a:defRPr>
                      </a:lvl2pPr>
                      <a:lvl3pPr marL="864931" algn="l" defTabSz="432465" rtl="0" eaLnBrk="1" latinLnBrk="0" hangingPunct="1">
                        <a:defRPr sz="1700" kern="1200">
                          <a:solidFill>
                            <a:schemeClr val="tx1"/>
                          </a:solidFill>
                          <a:latin typeface="Calibri" panose="020F0502020204030204"/>
                        </a:defRPr>
                      </a:lvl3pPr>
                      <a:lvl4pPr marL="1297396" algn="l" defTabSz="432465" rtl="0" eaLnBrk="1" latinLnBrk="0" hangingPunct="1">
                        <a:defRPr sz="1700" kern="1200">
                          <a:solidFill>
                            <a:schemeClr val="tx1"/>
                          </a:solidFill>
                          <a:latin typeface="Calibri" panose="020F0502020204030204"/>
                        </a:defRPr>
                      </a:lvl4pPr>
                      <a:lvl5pPr marL="1729862" algn="l" defTabSz="432465" rtl="0" eaLnBrk="1" latinLnBrk="0" hangingPunct="1">
                        <a:defRPr sz="1700" kern="1200">
                          <a:solidFill>
                            <a:schemeClr val="tx1"/>
                          </a:solidFill>
                          <a:latin typeface="Calibri" panose="020F0502020204030204"/>
                        </a:defRPr>
                      </a:lvl5pPr>
                      <a:lvl6pPr marL="2162327" algn="l" defTabSz="432465" rtl="0" eaLnBrk="1" latinLnBrk="0" hangingPunct="1">
                        <a:defRPr sz="1700" kern="1200">
                          <a:solidFill>
                            <a:schemeClr val="tx1"/>
                          </a:solidFill>
                          <a:latin typeface="Calibri" panose="020F0502020204030204"/>
                        </a:defRPr>
                      </a:lvl6pPr>
                      <a:lvl7pPr marL="2594793" algn="l" defTabSz="432465" rtl="0" eaLnBrk="1" latinLnBrk="0" hangingPunct="1">
                        <a:defRPr sz="1700" kern="1200">
                          <a:solidFill>
                            <a:schemeClr val="tx1"/>
                          </a:solidFill>
                          <a:latin typeface="Calibri" panose="020F0502020204030204"/>
                        </a:defRPr>
                      </a:lvl7pPr>
                      <a:lvl8pPr marL="3027258" algn="l" defTabSz="432465" rtl="0" eaLnBrk="1" latinLnBrk="0" hangingPunct="1">
                        <a:defRPr sz="1700" kern="1200">
                          <a:solidFill>
                            <a:schemeClr val="tx1"/>
                          </a:solidFill>
                          <a:latin typeface="Calibri" panose="020F0502020204030204"/>
                        </a:defRPr>
                      </a:lvl8pPr>
                      <a:lvl9pPr marL="3459724" algn="l" defTabSz="432465" rtl="0" eaLnBrk="1" latinLnBrk="0" hangingPunct="1">
                        <a:defRPr sz="1700" kern="1200">
                          <a:solidFill>
                            <a:schemeClr val="tx1"/>
                          </a:solidFill>
                          <a:latin typeface="Calibri" panose="020F0502020204030204"/>
                        </a:defRPr>
                      </a:lvl9pPr>
                    </a:lstStyle>
                    <a:p>
                      <a:pPr algn="ctr"/>
                      <a:endParaRPr lang="en-US" sz="700" b="1" dirty="0">
                        <a:solidFill>
                          <a:schemeClr val="bg1"/>
                        </a:solidFill>
                      </a:endParaRPr>
                    </a:p>
                  </a:txBody>
                  <a:tcPr marL="45720" marR="45720"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350" b="1" kern="1200">
                          <a:solidFill>
                            <a:schemeClr val="lt1"/>
                          </a:solidFill>
                          <a:latin typeface="Arial Narrow"/>
                          <a:ea typeface="ＭＳ Ｐゴシック"/>
                          <a:cs typeface="Arial"/>
                        </a:defRPr>
                      </a:lvl1pPr>
                      <a:lvl2pPr marL="342900" algn="l" defTabSz="685800" rtl="0" eaLnBrk="1" latinLnBrk="0" hangingPunct="1">
                        <a:defRPr sz="1350" b="1" kern="1200">
                          <a:solidFill>
                            <a:schemeClr val="lt1"/>
                          </a:solidFill>
                          <a:latin typeface="Arial Narrow"/>
                          <a:ea typeface="ＭＳ Ｐゴシック"/>
                          <a:cs typeface="Arial"/>
                        </a:defRPr>
                      </a:lvl2pPr>
                      <a:lvl3pPr marL="685800" algn="l" defTabSz="685800" rtl="0" eaLnBrk="1" latinLnBrk="0" hangingPunct="1">
                        <a:defRPr sz="1350" b="1" kern="1200">
                          <a:solidFill>
                            <a:schemeClr val="lt1"/>
                          </a:solidFill>
                          <a:latin typeface="Arial Narrow"/>
                          <a:ea typeface="ＭＳ Ｐゴシック"/>
                          <a:cs typeface="Arial"/>
                        </a:defRPr>
                      </a:lvl3pPr>
                      <a:lvl4pPr marL="1028700" algn="l" defTabSz="685800" rtl="0" eaLnBrk="1" latinLnBrk="0" hangingPunct="1">
                        <a:defRPr sz="1350" b="1" kern="1200">
                          <a:solidFill>
                            <a:schemeClr val="lt1"/>
                          </a:solidFill>
                          <a:latin typeface="Arial Narrow"/>
                          <a:ea typeface="ＭＳ Ｐゴシック"/>
                          <a:cs typeface="Arial"/>
                        </a:defRPr>
                      </a:lvl4pPr>
                      <a:lvl5pPr marL="1371600" algn="l" defTabSz="685800" rtl="0" eaLnBrk="1" latinLnBrk="0" hangingPunct="1">
                        <a:defRPr sz="1350" b="1" kern="1200">
                          <a:solidFill>
                            <a:schemeClr val="lt1"/>
                          </a:solidFill>
                          <a:latin typeface="Arial Narrow"/>
                          <a:ea typeface="ＭＳ Ｐゴシック"/>
                          <a:cs typeface="Arial"/>
                        </a:defRPr>
                      </a:lvl5pPr>
                      <a:lvl6pPr marL="1714500" algn="l" defTabSz="685800" rtl="0" eaLnBrk="1" latinLnBrk="0" hangingPunct="1">
                        <a:defRPr sz="1350" b="1" kern="1200">
                          <a:solidFill>
                            <a:schemeClr val="lt1"/>
                          </a:solidFill>
                          <a:latin typeface="Arial Narrow"/>
                          <a:ea typeface="ＭＳ Ｐゴシック"/>
                          <a:cs typeface="Arial"/>
                        </a:defRPr>
                      </a:lvl6pPr>
                      <a:lvl7pPr marL="2057400" algn="l" defTabSz="685800" rtl="0" eaLnBrk="1" latinLnBrk="0" hangingPunct="1">
                        <a:defRPr sz="1350" b="1" kern="1200">
                          <a:solidFill>
                            <a:schemeClr val="lt1"/>
                          </a:solidFill>
                          <a:latin typeface="Arial Narrow"/>
                          <a:ea typeface="ＭＳ Ｐゴシック"/>
                          <a:cs typeface="Arial"/>
                        </a:defRPr>
                      </a:lvl7pPr>
                      <a:lvl8pPr marL="2400300" algn="l" defTabSz="685800" rtl="0" eaLnBrk="1" latinLnBrk="0" hangingPunct="1">
                        <a:defRPr sz="1350" b="1" kern="1200">
                          <a:solidFill>
                            <a:schemeClr val="lt1"/>
                          </a:solidFill>
                          <a:latin typeface="Arial Narrow"/>
                          <a:ea typeface="ＭＳ Ｐゴシック"/>
                          <a:cs typeface="Arial"/>
                        </a:defRPr>
                      </a:lvl8pPr>
                      <a:lvl9pPr marL="2743200" algn="l" defTabSz="685800" rtl="0" eaLnBrk="1" latinLnBrk="0" hangingPunct="1">
                        <a:defRPr sz="1350" b="1" kern="1200">
                          <a:solidFill>
                            <a:schemeClr val="lt1"/>
                          </a:solidFill>
                          <a:latin typeface="Arial Narrow"/>
                          <a:ea typeface="ＭＳ Ｐゴシック"/>
                          <a:cs typeface="Arial"/>
                        </a:defRPr>
                      </a:lvl9pPr>
                    </a:lstStyle>
                    <a:p>
                      <a:pPr algn="ctr"/>
                      <a:r>
                        <a:rPr lang="en-US" sz="1100" b="1" dirty="0">
                          <a:solidFill>
                            <a:schemeClr val="bg1"/>
                          </a:solidFill>
                          <a:latin typeface="Arial" panose="020B0604020202020204" pitchFamily="34" charset="0"/>
                          <a:cs typeface="Arial" panose="020B0604020202020204" pitchFamily="34" charset="0"/>
                        </a:rPr>
                        <a:t>1</a:t>
                      </a:r>
                    </a:p>
                  </a:txBody>
                  <a:tcPr marL="91436" marR="91436" marT="45700" marB="45700"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685800" rtl="0" eaLnBrk="1" latinLnBrk="0" hangingPunct="1">
                        <a:defRPr sz="1350" b="1" kern="1200">
                          <a:solidFill>
                            <a:schemeClr val="lt1"/>
                          </a:solidFill>
                          <a:latin typeface="Arial Narrow"/>
                          <a:ea typeface="ＭＳ Ｐゴシック"/>
                          <a:cs typeface="Arial"/>
                        </a:defRPr>
                      </a:lvl1pPr>
                      <a:lvl2pPr marL="342900" algn="l" defTabSz="685800" rtl="0" eaLnBrk="1" latinLnBrk="0" hangingPunct="1">
                        <a:defRPr sz="1350" b="1" kern="1200">
                          <a:solidFill>
                            <a:schemeClr val="lt1"/>
                          </a:solidFill>
                          <a:latin typeface="Arial Narrow"/>
                          <a:ea typeface="ＭＳ Ｐゴシック"/>
                          <a:cs typeface="Arial"/>
                        </a:defRPr>
                      </a:lvl2pPr>
                      <a:lvl3pPr marL="685800" algn="l" defTabSz="685800" rtl="0" eaLnBrk="1" latinLnBrk="0" hangingPunct="1">
                        <a:defRPr sz="1350" b="1" kern="1200">
                          <a:solidFill>
                            <a:schemeClr val="lt1"/>
                          </a:solidFill>
                          <a:latin typeface="Arial Narrow"/>
                          <a:ea typeface="ＭＳ Ｐゴシック"/>
                          <a:cs typeface="Arial"/>
                        </a:defRPr>
                      </a:lvl3pPr>
                      <a:lvl4pPr marL="1028700" algn="l" defTabSz="685800" rtl="0" eaLnBrk="1" latinLnBrk="0" hangingPunct="1">
                        <a:defRPr sz="1350" b="1" kern="1200">
                          <a:solidFill>
                            <a:schemeClr val="lt1"/>
                          </a:solidFill>
                          <a:latin typeface="Arial Narrow"/>
                          <a:ea typeface="ＭＳ Ｐゴシック"/>
                          <a:cs typeface="Arial"/>
                        </a:defRPr>
                      </a:lvl4pPr>
                      <a:lvl5pPr marL="1371600" algn="l" defTabSz="685800" rtl="0" eaLnBrk="1" latinLnBrk="0" hangingPunct="1">
                        <a:defRPr sz="1350" b="1" kern="1200">
                          <a:solidFill>
                            <a:schemeClr val="lt1"/>
                          </a:solidFill>
                          <a:latin typeface="Arial Narrow"/>
                          <a:ea typeface="ＭＳ Ｐゴシック"/>
                          <a:cs typeface="Arial"/>
                        </a:defRPr>
                      </a:lvl5pPr>
                      <a:lvl6pPr marL="1714500" algn="l" defTabSz="685800" rtl="0" eaLnBrk="1" latinLnBrk="0" hangingPunct="1">
                        <a:defRPr sz="1350" b="1" kern="1200">
                          <a:solidFill>
                            <a:schemeClr val="lt1"/>
                          </a:solidFill>
                          <a:latin typeface="Arial Narrow"/>
                          <a:ea typeface="ＭＳ Ｐゴシック"/>
                          <a:cs typeface="Arial"/>
                        </a:defRPr>
                      </a:lvl6pPr>
                      <a:lvl7pPr marL="2057400" algn="l" defTabSz="685800" rtl="0" eaLnBrk="1" latinLnBrk="0" hangingPunct="1">
                        <a:defRPr sz="1350" b="1" kern="1200">
                          <a:solidFill>
                            <a:schemeClr val="lt1"/>
                          </a:solidFill>
                          <a:latin typeface="Arial Narrow"/>
                          <a:ea typeface="ＭＳ Ｐゴシック"/>
                          <a:cs typeface="Arial"/>
                        </a:defRPr>
                      </a:lvl7pPr>
                      <a:lvl8pPr marL="2400300" algn="l" defTabSz="685800" rtl="0" eaLnBrk="1" latinLnBrk="0" hangingPunct="1">
                        <a:defRPr sz="1350" b="1" kern="1200">
                          <a:solidFill>
                            <a:schemeClr val="lt1"/>
                          </a:solidFill>
                          <a:latin typeface="Arial Narrow"/>
                          <a:ea typeface="ＭＳ Ｐゴシック"/>
                          <a:cs typeface="Arial"/>
                        </a:defRPr>
                      </a:lvl8pPr>
                      <a:lvl9pPr marL="2743200" algn="l" defTabSz="685800" rtl="0" eaLnBrk="1" latinLnBrk="0" hangingPunct="1">
                        <a:defRPr sz="1350" b="1" kern="1200">
                          <a:solidFill>
                            <a:schemeClr val="lt1"/>
                          </a:solidFill>
                          <a:latin typeface="Arial Narrow"/>
                          <a:ea typeface="ＭＳ Ｐゴシック"/>
                          <a:cs typeface="Arial"/>
                        </a:defRPr>
                      </a:lvl9pPr>
                    </a:lstStyle>
                    <a:p>
                      <a:pPr algn="ctr"/>
                      <a:r>
                        <a:rPr lang="en-US" sz="1100" b="1" dirty="0">
                          <a:solidFill>
                            <a:schemeClr val="bg1"/>
                          </a:solidFill>
                          <a:latin typeface="Arial" panose="020B0604020202020204" pitchFamily="34" charset="0"/>
                          <a:cs typeface="Arial" panose="020B0604020202020204" pitchFamily="34" charset="0"/>
                        </a:rPr>
                        <a:t>2</a:t>
                      </a:r>
                    </a:p>
                  </a:txBody>
                  <a:tcPr marL="91436" marR="91436" marT="45700" marB="4570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685800" rtl="0" eaLnBrk="1" latinLnBrk="0" hangingPunct="1">
                        <a:defRPr sz="1350" b="1" kern="1200">
                          <a:solidFill>
                            <a:schemeClr val="lt1"/>
                          </a:solidFill>
                          <a:latin typeface="Arial Narrow"/>
                          <a:ea typeface="ＭＳ Ｐゴシック"/>
                          <a:cs typeface="Arial"/>
                        </a:defRPr>
                      </a:lvl1pPr>
                      <a:lvl2pPr marL="342900" algn="l" defTabSz="685800" rtl="0" eaLnBrk="1" latinLnBrk="0" hangingPunct="1">
                        <a:defRPr sz="1350" b="1" kern="1200">
                          <a:solidFill>
                            <a:schemeClr val="lt1"/>
                          </a:solidFill>
                          <a:latin typeface="Arial Narrow"/>
                          <a:ea typeface="ＭＳ Ｐゴシック"/>
                          <a:cs typeface="Arial"/>
                        </a:defRPr>
                      </a:lvl2pPr>
                      <a:lvl3pPr marL="685800" algn="l" defTabSz="685800" rtl="0" eaLnBrk="1" latinLnBrk="0" hangingPunct="1">
                        <a:defRPr sz="1350" b="1" kern="1200">
                          <a:solidFill>
                            <a:schemeClr val="lt1"/>
                          </a:solidFill>
                          <a:latin typeface="Arial Narrow"/>
                          <a:ea typeface="ＭＳ Ｐゴシック"/>
                          <a:cs typeface="Arial"/>
                        </a:defRPr>
                      </a:lvl3pPr>
                      <a:lvl4pPr marL="1028700" algn="l" defTabSz="685800" rtl="0" eaLnBrk="1" latinLnBrk="0" hangingPunct="1">
                        <a:defRPr sz="1350" b="1" kern="1200">
                          <a:solidFill>
                            <a:schemeClr val="lt1"/>
                          </a:solidFill>
                          <a:latin typeface="Arial Narrow"/>
                          <a:ea typeface="ＭＳ Ｐゴシック"/>
                          <a:cs typeface="Arial"/>
                        </a:defRPr>
                      </a:lvl4pPr>
                      <a:lvl5pPr marL="1371600" algn="l" defTabSz="685800" rtl="0" eaLnBrk="1" latinLnBrk="0" hangingPunct="1">
                        <a:defRPr sz="1350" b="1" kern="1200">
                          <a:solidFill>
                            <a:schemeClr val="lt1"/>
                          </a:solidFill>
                          <a:latin typeface="Arial Narrow"/>
                          <a:ea typeface="ＭＳ Ｐゴシック"/>
                          <a:cs typeface="Arial"/>
                        </a:defRPr>
                      </a:lvl5pPr>
                      <a:lvl6pPr marL="1714500" algn="l" defTabSz="685800" rtl="0" eaLnBrk="1" latinLnBrk="0" hangingPunct="1">
                        <a:defRPr sz="1350" b="1" kern="1200">
                          <a:solidFill>
                            <a:schemeClr val="lt1"/>
                          </a:solidFill>
                          <a:latin typeface="Arial Narrow"/>
                          <a:ea typeface="ＭＳ Ｐゴシック"/>
                          <a:cs typeface="Arial"/>
                        </a:defRPr>
                      </a:lvl6pPr>
                      <a:lvl7pPr marL="2057400" algn="l" defTabSz="685800" rtl="0" eaLnBrk="1" latinLnBrk="0" hangingPunct="1">
                        <a:defRPr sz="1350" b="1" kern="1200">
                          <a:solidFill>
                            <a:schemeClr val="lt1"/>
                          </a:solidFill>
                          <a:latin typeface="Arial Narrow"/>
                          <a:ea typeface="ＭＳ Ｐゴシック"/>
                          <a:cs typeface="Arial"/>
                        </a:defRPr>
                      </a:lvl7pPr>
                      <a:lvl8pPr marL="2400300" algn="l" defTabSz="685800" rtl="0" eaLnBrk="1" latinLnBrk="0" hangingPunct="1">
                        <a:defRPr sz="1350" b="1" kern="1200">
                          <a:solidFill>
                            <a:schemeClr val="lt1"/>
                          </a:solidFill>
                          <a:latin typeface="Arial Narrow"/>
                          <a:ea typeface="ＭＳ Ｐゴシック"/>
                          <a:cs typeface="Arial"/>
                        </a:defRPr>
                      </a:lvl8pPr>
                      <a:lvl9pPr marL="2743200" algn="l" defTabSz="685800" rtl="0" eaLnBrk="1" latinLnBrk="0" hangingPunct="1">
                        <a:defRPr sz="1350" b="1" kern="1200">
                          <a:solidFill>
                            <a:schemeClr val="lt1"/>
                          </a:solidFill>
                          <a:latin typeface="Arial Narrow"/>
                          <a:ea typeface="ＭＳ Ｐゴシック"/>
                          <a:cs typeface="Arial"/>
                        </a:defRPr>
                      </a:lvl9pPr>
                    </a:lstStyle>
                    <a:p>
                      <a:pPr algn="ctr"/>
                      <a:r>
                        <a:rPr lang="en-US" sz="1100" b="1" dirty="0">
                          <a:solidFill>
                            <a:schemeClr val="bg1"/>
                          </a:solidFill>
                          <a:latin typeface="Arial" panose="020B0604020202020204" pitchFamily="34" charset="0"/>
                          <a:cs typeface="Arial" panose="020B0604020202020204" pitchFamily="34" charset="0"/>
                        </a:rPr>
                        <a:t>3</a:t>
                      </a:r>
                    </a:p>
                  </a:txBody>
                  <a:tcPr marL="91436" marR="91436" marT="45700" marB="4570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685800" rtl="0" eaLnBrk="1" latinLnBrk="0" hangingPunct="1">
                        <a:defRPr sz="1350" b="1" kern="1200">
                          <a:solidFill>
                            <a:schemeClr val="lt1"/>
                          </a:solidFill>
                          <a:latin typeface="Arial Narrow"/>
                          <a:ea typeface="ＭＳ Ｐゴシック"/>
                          <a:cs typeface="Arial"/>
                        </a:defRPr>
                      </a:lvl1pPr>
                      <a:lvl2pPr marL="342900" algn="l" defTabSz="685800" rtl="0" eaLnBrk="1" latinLnBrk="0" hangingPunct="1">
                        <a:defRPr sz="1350" b="1" kern="1200">
                          <a:solidFill>
                            <a:schemeClr val="lt1"/>
                          </a:solidFill>
                          <a:latin typeface="Arial Narrow"/>
                          <a:ea typeface="ＭＳ Ｐゴシック"/>
                          <a:cs typeface="Arial"/>
                        </a:defRPr>
                      </a:lvl2pPr>
                      <a:lvl3pPr marL="685800" algn="l" defTabSz="685800" rtl="0" eaLnBrk="1" latinLnBrk="0" hangingPunct="1">
                        <a:defRPr sz="1350" b="1" kern="1200">
                          <a:solidFill>
                            <a:schemeClr val="lt1"/>
                          </a:solidFill>
                          <a:latin typeface="Arial Narrow"/>
                          <a:ea typeface="ＭＳ Ｐゴシック"/>
                          <a:cs typeface="Arial"/>
                        </a:defRPr>
                      </a:lvl3pPr>
                      <a:lvl4pPr marL="1028700" algn="l" defTabSz="685800" rtl="0" eaLnBrk="1" latinLnBrk="0" hangingPunct="1">
                        <a:defRPr sz="1350" b="1" kern="1200">
                          <a:solidFill>
                            <a:schemeClr val="lt1"/>
                          </a:solidFill>
                          <a:latin typeface="Arial Narrow"/>
                          <a:ea typeface="ＭＳ Ｐゴシック"/>
                          <a:cs typeface="Arial"/>
                        </a:defRPr>
                      </a:lvl4pPr>
                      <a:lvl5pPr marL="1371600" algn="l" defTabSz="685800" rtl="0" eaLnBrk="1" latinLnBrk="0" hangingPunct="1">
                        <a:defRPr sz="1350" b="1" kern="1200">
                          <a:solidFill>
                            <a:schemeClr val="lt1"/>
                          </a:solidFill>
                          <a:latin typeface="Arial Narrow"/>
                          <a:ea typeface="ＭＳ Ｐゴシック"/>
                          <a:cs typeface="Arial"/>
                        </a:defRPr>
                      </a:lvl5pPr>
                      <a:lvl6pPr marL="1714500" algn="l" defTabSz="685800" rtl="0" eaLnBrk="1" latinLnBrk="0" hangingPunct="1">
                        <a:defRPr sz="1350" b="1" kern="1200">
                          <a:solidFill>
                            <a:schemeClr val="lt1"/>
                          </a:solidFill>
                          <a:latin typeface="Arial Narrow"/>
                          <a:ea typeface="ＭＳ Ｐゴシック"/>
                          <a:cs typeface="Arial"/>
                        </a:defRPr>
                      </a:lvl6pPr>
                      <a:lvl7pPr marL="2057400" algn="l" defTabSz="685800" rtl="0" eaLnBrk="1" latinLnBrk="0" hangingPunct="1">
                        <a:defRPr sz="1350" b="1" kern="1200">
                          <a:solidFill>
                            <a:schemeClr val="lt1"/>
                          </a:solidFill>
                          <a:latin typeface="Arial Narrow"/>
                          <a:ea typeface="ＭＳ Ｐゴシック"/>
                          <a:cs typeface="Arial"/>
                        </a:defRPr>
                      </a:lvl7pPr>
                      <a:lvl8pPr marL="2400300" algn="l" defTabSz="685800" rtl="0" eaLnBrk="1" latinLnBrk="0" hangingPunct="1">
                        <a:defRPr sz="1350" b="1" kern="1200">
                          <a:solidFill>
                            <a:schemeClr val="lt1"/>
                          </a:solidFill>
                          <a:latin typeface="Arial Narrow"/>
                          <a:ea typeface="ＭＳ Ｐゴシック"/>
                          <a:cs typeface="Arial"/>
                        </a:defRPr>
                      </a:lvl8pPr>
                      <a:lvl9pPr marL="2743200" algn="l" defTabSz="685800" rtl="0" eaLnBrk="1" latinLnBrk="0" hangingPunct="1">
                        <a:defRPr sz="1350" b="1" kern="1200">
                          <a:solidFill>
                            <a:schemeClr val="lt1"/>
                          </a:solidFill>
                          <a:latin typeface="Arial Narrow"/>
                          <a:ea typeface="ＭＳ Ｐゴシック"/>
                          <a:cs typeface="Arial"/>
                        </a:defRPr>
                      </a:lvl9pPr>
                    </a:lstStyle>
                    <a:p>
                      <a:pPr algn="ctr"/>
                      <a:r>
                        <a:rPr lang="en-US" sz="1100" b="1" dirty="0">
                          <a:solidFill>
                            <a:schemeClr val="bg1"/>
                          </a:solidFill>
                          <a:latin typeface="Arial" panose="020B0604020202020204" pitchFamily="34" charset="0"/>
                          <a:cs typeface="Arial" panose="020B0604020202020204" pitchFamily="34" charset="0"/>
                        </a:rPr>
                        <a:t>4</a:t>
                      </a:r>
                    </a:p>
                  </a:txBody>
                  <a:tcPr marL="91436" marR="91436" marT="45700" marB="4570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685800" rtl="0" eaLnBrk="1" latinLnBrk="0" hangingPunct="1">
                        <a:defRPr sz="1350" b="1" kern="1200">
                          <a:solidFill>
                            <a:schemeClr val="lt1"/>
                          </a:solidFill>
                          <a:latin typeface="Arial Narrow"/>
                          <a:ea typeface="ＭＳ Ｐゴシック"/>
                          <a:cs typeface="Arial"/>
                        </a:defRPr>
                      </a:lvl1pPr>
                      <a:lvl2pPr marL="342900" algn="l" defTabSz="685800" rtl="0" eaLnBrk="1" latinLnBrk="0" hangingPunct="1">
                        <a:defRPr sz="1350" b="1" kern="1200">
                          <a:solidFill>
                            <a:schemeClr val="lt1"/>
                          </a:solidFill>
                          <a:latin typeface="Arial Narrow"/>
                          <a:ea typeface="ＭＳ Ｐゴシック"/>
                          <a:cs typeface="Arial"/>
                        </a:defRPr>
                      </a:lvl2pPr>
                      <a:lvl3pPr marL="685800" algn="l" defTabSz="685800" rtl="0" eaLnBrk="1" latinLnBrk="0" hangingPunct="1">
                        <a:defRPr sz="1350" b="1" kern="1200">
                          <a:solidFill>
                            <a:schemeClr val="lt1"/>
                          </a:solidFill>
                          <a:latin typeface="Arial Narrow"/>
                          <a:ea typeface="ＭＳ Ｐゴシック"/>
                          <a:cs typeface="Arial"/>
                        </a:defRPr>
                      </a:lvl3pPr>
                      <a:lvl4pPr marL="1028700" algn="l" defTabSz="685800" rtl="0" eaLnBrk="1" latinLnBrk="0" hangingPunct="1">
                        <a:defRPr sz="1350" b="1" kern="1200">
                          <a:solidFill>
                            <a:schemeClr val="lt1"/>
                          </a:solidFill>
                          <a:latin typeface="Arial Narrow"/>
                          <a:ea typeface="ＭＳ Ｐゴシック"/>
                          <a:cs typeface="Arial"/>
                        </a:defRPr>
                      </a:lvl4pPr>
                      <a:lvl5pPr marL="1371600" algn="l" defTabSz="685800" rtl="0" eaLnBrk="1" latinLnBrk="0" hangingPunct="1">
                        <a:defRPr sz="1350" b="1" kern="1200">
                          <a:solidFill>
                            <a:schemeClr val="lt1"/>
                          </a:solidFill>
                          <a:latin typeface="Arial Narrow"/>
                          <a:ea typeface="ＭＳ Ｐゴシック"/>
                          <a:cs typeface="Arial"/>
                        </a:defRPr>
                      </a:lvl5pPr>
                      <a:lvl6pPr marL="1714500" algn="l" defTabSz="685800" rtl="0" eaLnBrk="1" latinLnBrk="0" hangingPunct="1">
                        <a:defRPr sz="1350" b="1" kern="1200">
                          <a:solidFill>
                            <a:schemeClr val="lt1"/>
                          </a:solidFill>
                          <a:latin typeface="Arial Narrow"/>
                          <a:ea typeface="ＭＳ Ｐゴシック"/>
                          <a:cs typeface="Arial"/>
                        </a:defRPr>
                      </a:lvl6pPr>
                      <a:lvl7pPr marL="2057400" algn="l" defTabSz="685800" rtl="0" eaLnBrk="1" latinLnBrk="0" hangingPunct="1">
                        <a:defRPr sz="1350" b="1" kern="1200">
                          <a:solidFill>
                            <a:schemeClr val="lt1"/>
                          </a:solidFill>
                          <a:latin typeface="Arial Narrow"/>
                          <a:ea typeface="ＭＳ Ｐゴシック"/>
                          <a:cs typeface="Arial"/>
                        </a:defRPr>
                      </a:lvl7pPr>
                      <a:lvl8pPr marL="2400300" algn="l" defTabSz="685800" rtl="0" eaLnBrk="1" latinLnBrk="0" hangingPunct="1">
                        <a:defRPr sz="1350" b="1" kern="1200">
                          <a:solidFill>
                            <a:schemeClr val="lt1"/>
                          </a:solidFill>
                          <a:latin typeface="Arial Narrow"/>
                          <a:ea typeface="ＭＳ Ｐゴシック"/>
                          <a:cs typeface="Arial"/>
                        </a:defRPr>
                      </a:lvl8pPr>
                      <a:lvl9pPr marL="2743200" algn="l" defTabSz="685800" rtl="0" eaLnBrk="1" latinLnBrk="0" hangingPunct="1">
                        <a:defRPr sz="1350" b="1" kern="1200">
                          <a:solidFill>
                            <a:schemeClr val="lt1"/>
                          </a:solidFill>
                          <a:latin typeface="Arial Narrow"/>
                          <a:ea typeface="ＭＳ Ｐゴシック"/>
                          <a:cs typeface="Arial"/>
                        </a:defRPr>
                      </a:lvl9pPr>
                    </a:lstStyle>
                    <a:p>
                      <a:pPr algn="ctr"/>
                      <a:r>
                        <a:rPr lang="en-US" sz="1100" b="1" dirty="0">
                          <a:solidFill>
                            <a:schemeClr val="bg1"/>
                          </a:solidFill>
                          <a:latin typeface="Arial" panose="020B0604020202020204" pitchFamily="34" charset="0"/>
                          <a:cs typeface="Arial" panose="020B0604020202020204" pitchFamily="34" charset="0"/>
                        </a:rPr>
                        <a:t>5</a:t>
                      </a:r>
                    </a:p>
                  </a:txBody>
                  <a:tcPr marL="91436" marR="91436" marT="45700" marB="4570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685800" rtl="0" eaLnBrk="1" latinLnBrk="0" hangingPunct="1">
                        <a:defRPr sz="1350" b="1" kern="1200">
                          <a:solidFill>
                            <a:schemeClr val="lt1"/>
                          </a:solidFill>
                          <a:latin typeface="Arial Narrow"/>
                          <a:ea typeface="ＭＳ Ｐゴシック"/>
                          <a:cs typeface="Arial"/>
                        </a:defRPr>
                      </a:lvl1pPr>
                      <a:lvl2pPr marL="342900" algn="l" defTabSz="685800" rtl="0" eaLnBrk="1" latinLnBrk="0" hangingPunct="1">
                        <a:defRPr sz="1350" b="1" kern="1200">
                          <a:solidFill>
                            <a:schemeClr val="lt1"/>
                          </a:solidFill>
                          <a:latin typeface="Arial Narrow"/>
                          <a:ea typeface="ＭＳ Ｐゴシック"/>
                          <a:cs typeface="Arial"/>
                        </a:defRPr>
                      </a:lvl2pPr>
                      <a:lvl3pPr marL="685800" algn="l" defTabSz="685800" rtl="0" eaLnBrk="1" latinLnBrk="0" hangingPunct="1">
                        <a:defRPr sz="1350" b="1" kern="1200">
                          <a:solidFill>
                            <a:schemeClr val="lt1"/>
                          </a:solidFill>
                          <a:latin typeface="Arial Narrow"/>
                          <a:ea typeface="ＭＳ Ｐゴシック"/>
                          <a:cs typeface="Arial"/>
                        </a:defRPr>
                      </a:lvl3pPr>
                      <a:lvl4pPr marL="1028700" algn="l" defTabSz="685800" rtl="0" eaLnBrk="1" latinLnBrk="0" hangingPunct="1">
                        <a:defRPr sz="1350" b="1" kern="1200">
                          <a:solidFill>
                            <a:schemeClr val="lt1"/>
                          </a:solidFill>
                          <a:latin typeface="Arial Narrow"/>
                          <a:ea typeface="ＭＳ Ｐゴシック"/>
                          <a:cs typeface="Arial"/>
                        </a:defRPr>
                      </a:lvl4pPr>
                      <a:lvl5pPr marL="1371600" algn="l" defTabSz="685800" rtl="0" eaLnBrk="1" latinLnBrk="0" hangingPunct="1">
                        <a:defRPr sz="1350" b="1" kern="1200">
                          <a:solidFill>
                            <a:schemeClr val="lt1"/>
                          </a:solidFill>
                          <a:latin typeface="Arial Narrow"/>
                          <a:ea typeface="ＭＳ Ｐゴシック"/>
                          <a:cs typeface="Arial"/>
                        </a:defRPr>
                      </a:lvl5pPr>
                      <a:lvl6pPr marL="1714500" algn="l" defTabSz="685800" rtl="0" eaLnBrk="1" latinLnBrk="0" hangingPunct="1">
                        <a:defRPr sz="1350" b="1" kern="1200">
                          <a:solidFill>
                            <a:schemeClr val="lt1"/>
                          </a:solidFill>
                          <a:latin typeface="Arial Narrow"/>
                          <a:ea typeface="ＭＳ Ｐゴシック"/>
                          <a:cs typeface="Arial"/>
                        </a:defRPr>
                      </a:lvl6pPr>
                      <a:lvl7pPr marL="2057400" algn="l" defTabSz="685800" rtl="0" eaLnBrk="1" latinLnBrk="0" hangingPunct="1">
                        <a:defRPr sz="1350" b="1" kern="1200">
                          <a:solidFill>
                            <a:schemeClr val="lt1"/>
                          </a:solidFill>
                          <a:latin typeface="Arial Narrow"/>
                          <a:ea typeface="ＭＳ Ｐゴシック"/>
                          <a:cs typeface="Arial"/>
                        </a:defRPr>
                      </a:lvl7pPr>
                      <a:lvl8pPr marL="2400300" algn="l" defTabSz="685800" rtl="0" eaLnBrk="1" latinLnBrk="0" hangingPunct="1">
                        <a:defRPr sz="1350" b="1" kern="1200">
                          <a:solidFill>
                            <a:schemeClr val="lt1"/>
                          </a:solidFill>
                          <a:latin typeface="Arial Narrow"/>
                          <a:ea typeface="ＭＳ Ｐゴシック"/>
                          <a:cs typeface="Arial"/>
                        </a:defRPr>
                      </a:lvl8pPr>
                      <a:lvl9pPr marL="2743200" algn="l" defTabSz="685800" rtl="0" eaLnBrk="1" latinLnBrk="0" hangingPunct="1">
                        <a:defRPr sz="1350" b="1" kern="1200">
                          <a:solidFill>
                            <a:schemeClr val="lt1"/>
                          </a:solidFill>
                          <a:latin typeface="Arial Narrow"/>
                          <a:ea typeface="ＭＳ Ｐゴシック"/>
                          <a:cs typeface="Arial"/>
                        </a:defRPr>
                      </a:lvl9pPr>
                    </a:lstStyle>
                    <a:p>
                      <a:pPr algn="ctr"/>
                      <a:r>
                        <a:rPr lang="en-US" sz="1100" b="1" dirty="0">
                          <a:solidFill>
                            <a:schemeClr val="bg1"/>
                          </a:solidFill>
                          <a:latin typeface="Arial" panose="020B0604020202020204" pitchFamily="34" charset="0"/>
                          <a:cs typeface="Arial" panose="020B0604020202020204" pitchFamily="34" charset="0"/>
                        </a:rPr>
                        <a:t>6</a:t>
                      </a:r>
                    </a:p>
                  </a:txBody>
                  <a:tcPr marL="91436" marR="91436" marT="45700" marB="4570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685800" rtl="0" eaLnBrk="1" latinLnBrk="0" hangingPunct="1">
                        <a:defRPr sz="1350" b="1" kern="1200">
                          <a:solidFill>
                            <a:schemeClr val="lt1"/>
                          </a:solidFill>
                          <a:latin typeface="Arial Narrow"/>
                          <a:ea typeface="ＭＳ Ｐゴシック"/>
                          <a:cs typeface="Arial"/>
                        </a:defRPr>
                      </a:lvl1pPr>
                      <a:lvl2pPr marL="342900" algn="l" defTabSz="685800" rtl="0" eaLnBrk="1" latinLnBrk="0" hangingPunct="1">
                        <a:defRPr sz="1350" b="1" kern="1200">
                          <a:solidFill>
                            <a:schemeClr val="lt1"/>
                          </a:solidFill>
                          <a:latin typeface="Arial Narrow"/>
                          <a:ea typeface="ＭＳ Ｐゴシック"/>
                          <a:cs typeface="Arial"/>
                        </a:defRPr>
                      </a:lvl2pPr>
                      <a:lvl3pPr marL="685800" algn="l" defTabSz="685800" rtl="0" eaLnBrk="1" latinLnBrk="0" hangingPunct="1">
                        <a:defRPr sz="1350" b="1" kern="1200">
                          <a:solidFill>
                            <a:schemeClr val="lt1"/>
                          </a:solidFill>
                          <a:latin typeface="Arial Narrow"/>
                          <a:ea typeface="ＭＳ Ｐゴシック"/>
                          <a:cs typeface="Arial"/>
                        </a:defRPr>
                      </a:lvl3pPr>
                      <a:lvl4pPr marL="1028700" algn="l" defTabSz="685800" rtl="0" eaLnBrk="1" latinLnBrk="0" hangingPunct="1">
                        <a:defRPr sz="1350" b="1" kern="1200">
                          <a:solidFill>
                            <a:schemeClr val="lt1"/>
                          </a:solidFill>
                          <a:latin typeface="Arial Narrow"/>
                          <a:ea typeface="ＭＳ Ｐゴシック"/>
                          <a:cs typeface="Arial"/>
                        </a:defRPr>
                      </a:lvl4pPr>
                      <a:lvl5pPr marL="1371600" algn="l" defTabSz="685800" rtl="0" eaLnBrk="1" latinLnBrk="0" hangingPunct="1">
                        <a:defRPr sz="1350" b="1" kern="1200">
                          <a:solidFill>
                            <a:schemeClr val="lt1"/>
                          </a:solidFill>
                          <a:latin typeface="Arial Narrow"/>
                          <a:ea typeface="ＭＳ Ｐゴシック"/>
                          <a:cs typeface="Arial"/>
                        </a:defRPr>
                      </a:lvl5pPr>
                      <a:lvl6pPr marL="1714500" algn="l" defTabSz="685800" rtl="0" eaLnBrk="1" latinLnBrk="0" hangingPunct="1">
                        <a:defRPr sz="1350" b="1" kern="1200">
                          <a:solidFill>
                            <a:schemeClr val="lt1"/>
                          </a:solidFill>
                          <a:latin typeface="Arial Narrow"/>
                          <a:ea typeface="ＭＳ Ｐゴシック"/>
                          <a:cs typeface="Arial"/>
                        </a:defRPr>
                      </a:lvl6pPr>
                      <a:lvl7pPr marL="2057400" algn="l" defTabSz="685800" rtl="0" eaLnBrk="1" latinLnBrk="0" hangingPunct="1">
                        <a:defRPr sz="1350" b="1" kern="1200">
                          <a:solidFill>
                            <a:schemeClr val="lt1"/>
                          </a:solidFill>
                          <a:latin typeface="Arial Narrow"/>
                          <a:ea typeface="ＭＳ Ｐゴシック"/>
                          <a:cs typeface="Arial"/>
                        </a:defRPr>
                      </a:lvl7pPr>
                      <a:lvl8pPr marL="2400300" algn="l" defTabSz="685800" rtl="0" eaLnBrk="1" latinLnBrk="0" hangingPunct="1">
                        <a:defRPr sz="1350" b="1" kern="1200">
                          <a:solidFill>
                            <a:schemeClr val="lt1"/>
                          </a:solidFill>
                          <a:latin typeface="Arial Narrow"/>
                          <a:ea typeface="ＭＳ Ｐゴシック"/>
                          <a:cs typeface="Arial"/>
                        </a:defRPr>
                      </a:lvl8pPr>
                      <a:lvl9pPr marL="2743200" algn="l" defTabSz="685800" rtl="0" eaLnBrk="1" latinLnBrk="0" hangingPunct="1">
                        <a:defRPr sz="1350" b="1" kern="1200">
                          <a:solidFill>
                            <a:schemeClr val="lt1"/>
                          </a:solidFill>
                          <a:latin typeface="Arial Narrow"/>
                          <a:ea typeface="ＭＳ Ｐゴシック"/>
                          <a:cs typeface="Arial"/>
                        </a:defRPr>
                      </a:lvl9pPr>
                    </a:lstStyle>
                    <a:p>
                      <a:pPr algn="ctr"/>
                      <a:r>
                        <a:rPr lang="en-US" sz="1100" b="1" dirty="0">
                          <a:solidFill>
                            <a:schemeClr val="bg1"/>
                          </a:solidFill>
                          <a:latin typeface="Arial" panose="020B0604020202020204" pitchFamily="34" charset="0"/>
                          <a:cs typeface="Arial" panose="020B0604020202020204" pitchFamily="34" charset="0"/>
                        </a:rPr>
                        <a:t>7</a:t>
                      </a:r>
                    </a:p>
                  </a:txBody>
                  <a:tcPr marL="91436" marR="91436" marT="45700" marB="4570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685800" rtl="0" eaLnBrk="1" latinLnBrk="0" hangingPunct="1">
                        <a:defRPr sz="1350" b="1" kern="1200">
                          <a:solidFill>
                            <a:schemeClr val="lt1"/>
                          </a:solidFill>
                          <a:latin typeface="Arial Narrow"/>
                          <a:ea typeface="ＭＳ Ｐゴシック"/>
                          <a:cs typeface="Arial"/>
                        </a:defRPr>
                      </a:lvl1pPr>
                      <a:lvl2pPr marL="342900" algn="l" defTabSz="685800" rtl="0" eaLnBrk="1" latinLnBrk="0" hangingPunct="1">
                        <a:defRPr sz="1350" b="1" kern="1200">
                          <a:solidFill>
                            <a:schemeClr val="lt1"/>
                          </a:solidFill>
                          <a:latin typeface="Arial Narrow"/>
                          <a:ea typeface="ＭＳ Ｐゴシック"/>
                          <a:cs typeface="Arial"/>
                        </a:defRPr>
                      </a:lvl2pPr>
                      <a:lvl3pPr marL="685800" algn="l" defTabSz="685800" rtl="0" eaLnBrk="1" latinLnBrk="0" hangingPunct="1">
                        <a:defRPr sz="1350" b="1" kern="1200">
                          <a:solidFill>
                            <a:schemeClr val="lt1"/>
                          </a:solidFill>
                          <a:latin typeface="Arial Narrow"/>
                          <a:ea typeface="ＭＳ Ｐゴシック"/>
                          <a:cs typeface="Arial"/>
                        </a:defRPr>
                      </a:lvl3pPr>
                      <a:lvl4pPr marL="1028700" algn="l" defTabSz="685800" rtl="0" eaLnBrk="1" latinLnBrk="0" hangingPunct="1">
                        <a:defRPr sz="1350" b="1" kern="1200">
                          <a:solidFill>
                            <a:schemeClr val="lt1"/>
                          </a:solidFill>
                          <a:latin typeface="Arial Narrow"/>
                          <a:ea typeface="ＭＳ Ｐゴシック"/>
                          <a:cs typeface="Arial"/>
                        </a:defRPr>
                      </a:lvl4pPr>
                      <a:lvl5pPr marL="1371600" algn="l" defTabSz="685800" rtl="0" eaLnBrk="1" latinLnBrk="0" hangingPunct="1">
                        <a:defRPr sz="1350" b="1" kern="1200">
                          <a:solidFill>
                            <a:schemeClr val="lt1"/>
                          </a:solidFill>
                          <a:latin typeface="Arial Narrow"/>
                          <a:ea typeface="ＭＳ Ｐゴシック"/>
                          <a:cs typeface="Arial"/>
                        </a:defRPr>
                      </a:lvl5pPr>
                      <a:lvl6pPr marL="1714500" algn="l" defTabSz="685800" rtl="0" eaLnBrk="1" latinLnBrk="0" hangingPunct="1">
                        <a:defRPr sz="1350" b="1" kern="1200">
                          <a:solidFill>
                            <a:schemeClr val="lt1"/>
                          </a:solidFill>
                          <a:latin typeface="Arial Narrow"/>
                          <a:ea typeface="ＭＳ Ｐゴシック"/>
                          <a:cs typeface="Arial"/>
                        </a:defRPr>
                      </a:lvl6pPr>
                      <a:lvl7pPr marL="2057400" algn="l" defTabSz="685800" rtl="0" eaLnBrk="1" latinLnBrk="0" hangingPunct="1">
                        <a:defRPr sz="1350" b="1" kern="1200">
                          <a:solidFill>
                            <a:schemeClr val="lt1"/>
                          </a:solidFill>
                          <a:latin typeface="Arial Narrow"/>
                          <a:ea typeface="ＭＳ Ｐゴシック"/>
                          <a:cs typeface="Arial"/>
                        </a:defRPr>
                      </a:lvl7pPr>
                      <a:lvl8pPr marL="2400300" algn="l" defTabSz="685800" rtl="0" eaLnBrk="1" latinLnBrk="0" hangingPunct="1">
                        <a:defRPr sz="1350" b="1" kern="1200">
                          <a:solidFill>
                            <a:schemeClr val="lt1"/>
                          </a:solidFill>
                          <a:latin typeface="Arial Narrow"/>
                          <a:ea typeface="ＭＳ Ｐゴシック"/>
                          <a:cs typeface="Arial"/>
                        </a:defRPr>
                      </a:lvl8pPr>
                      <a:lvl9pPr marL="2743200" algn="l" defTabSz="685800" rtl="0" eaLnBrk="1" latinLnBrk="0" hangingPunct="1">
                        <a:defRPr sz="1350" b="1" kern="1200">
                          <a:solidFill>
                            <a:schemeClr val="lt1"/>
                          </a:solidFill>
                          <a:latin typeface="Arial Narrow"/>
                          <a:ea typeface="ＭＳ Ｐゴシック"/>
                          <a:cs typeface="Arial"/>
                        </a:defRPr>
                      </a:lvl9pPr>
                    </a:lstStyle>
                    <a:p>
                      <a:pPr algn="ctr"/>
                      <a:r>
                        <a:rPr lang="en-US" sz="1100" b="1" dirty="0">
                          <a:solidFill>
                            <a:schemeClr val="bg1"/>
                          </a:solidFill>
                          <a:latin typeface="Arial" panose="020B0604020202020204" pitchFamily="34" charset="0"/>
                          <a:cs typeface="Arial" panose="020B0604020202020204" pitchFamily="34" charset="0"/>
                        </a:rPr>
                        <a:t>8</a:t>
                      </a:r>
                    </a:p>
                  </a:txBody>
                  <a:tcPr marL="91436" marR="91436" marT="45700" marB="4570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685800" rtl="0" eaLnBrk="1" latinLnBrk="0" hangingPunct="1">
                        <a:defRPr sz="1350" b="1" kern="1200">
                          <a:solidFill>
                            <a:schemeClr val="lt1"/>
                          </a:solidFill>
                          <a:latin typeface="Arial Narrow"/>
                          <a:ea typeface="ＭＳ Ｐゴシック"/>
                          <a:cs typeface="Arial"/>
                        </a:defRPr>
                      </a:lvl1pPr>
                      <a:lvl2pPr marL="342900" algn="l" defTabSz="685800" rtl="0" eaLnBrk="1" latinLnBrk="0" hangingPunct="1">
                        <a:defRPr sz="1350" b="1" kern="1200">
                          <a:solidFill>
                            <a:schemeClr val="lt1"/>
                          </a:solidFill>
                          <a:latin typeface="Arial Narrow"/>
                          <a:ea typeface="ＭＳ Ｐゴシック"/>
                          <a:cs typeface="Arial"/>
                        </a:defRPr>
                      </a:lvl2pPr>
                      <a:lvl3pPr marL="685800" algn="l" defTabSz="685800" rtl="0" eaLnBrk="1" latinLnBrk="0" hangingPunct="1">
                        <a:defRPr sz="1350" b="1" kern="1200">
                          <a:solidFill>
                            <a:schemeClr val="lt1"/>
                          </a:solidFill>
                          <a:latin typeface="Arial Narrow"/>
                          <a:ea typeface="ＭＳ Ｐゴシック"/>
                          <a:cs typeface="Arial"/>
                        </a:defRPr>
                      </a:lvl3pPr>
                      <a:lvl4pPr marL="1028700" algn="l" defTabSz="685800" rtl="0" eaLnBrk="1" latinLnBrk="0" hangingPunct="1">
                        <a:defRPr sz="1350" b="1" kern="1200">
                          <a:solidFill>
                            <a:schemeClr val="lt1"/>
                          </a:solidFill>
                          <a:latin typeface="Arial Narrow"/>
                          <a:ea typeface="ＭＳ Ｐゴシック"/>
                          <a:cs typeface="Arial"/>
                        </a:defRPr>
                      </a:lvl4pPr>
                      <a:lvl5pPr marL="1371600" algn="l" defTabSz="685800" rtl="0" eaLnBrk="1" latinLnBrk="0" hangingPunct="1">
                        <a:defRPr sz="1350" b="1" kern="1200">
                          <a:solidFill>
                            <a:schemeClr val="lt1"/>
                          </a:solidFill>
                          <a:latin typeface="Arial Narrow"/>
                          <a:ea typeface="ＭＳ Ｐゴシック"/>
                          <a:cs typeface="Arial"/>
                        </a:defRPr>
                      </a:lvl5pPr>
                      <a:lvl6pPr marL="1714500" algn="l" defTabSz="685800" rtl="0" eaLnBrk="1" latinLnBrk="0" hangingPunct="1">
                        <a:defRPr sz="1350" b="1" kern="1200">
                          <a:solidFill>
                            <a:schemeClr val="lt1"/>
                          </a:solidFill>
                          <a:latin typeface="Arial Narrow"/>
                          <a:ea typeface="ＭＳ Ｐゴシック"/>
                          <a:cs typeface="Arial"/>
                        </a:defRPr>
                      </a:lvl6pPr>
                      <a:lvl7pPr marL="2057400" algn="l" defTabSz="685800" rtl="0" eaLnBrk="1" latinLnBrk="0" hangingPunct="1">
                        <a:defRPr sz="1350" b="1" kern="1200">
                          <a:solidFill>
                            <a:schemeClr val="lt1"/>
                          </a:solidFill>
                          <a:latin typeface="Arial Narrow"/>
                          <a:ea typeface="ＭＳ Ｐゴシック"/>
                          <a:cs typeface="Arial"/>
                        </a:defRPr>
                      </a:lvl7pPr>
                      <a:lvl8pPr marL="2400300" algn="l" defTabSz="685800" rtl="0" eaLnBrk="1" latinLnBrk="0" hangingPunct="1">
                        <a:defRPr sz="1350" b="1" kern="1200">
                          <a:solidFill>
                            <a:schemeClr val="lt1"/>
                          </a:solidFill>
                          <a:latin typeface="Arial Narrow"/>
                          <a:ea typeface="ＭＳ Ｐゴシック"/>
                          <a:cs typeface="Arial"/>
                        </a:defRPr>
                      </a:lvl8pPr>
                      <a:lvl9pPr marL="2743200" algn="l" defTabSz="685800" rtl="0" eaLnBrk="1" latinLnBrk="0" hangingPunct="1">
                        <a:defRPr sz="1350" b="1" kern="1200">
                          <a:solidFill>
                            <a:schemeClr val="lt1"/>
                          </a:solidFill>
                          <a:latin typeface="Arial Narrow"/>
                          <a:ea typeface="ＭＳ Ｐゴシック"/>
                          <a:cs typeface="Arial"/>
                        </a:defRPr>
                      </a:lvl9pPr>
                    </a:lstStyle>
                    <a:p>
                      <a:pPr algn="ctr"/>
                      <a:r>
                        <a:rPr lang="en-US" sz="1100" b="1" dirty="0">
                          <a:solidFill>
                            <a:schemeClr val="bg1"/>
                          </a:solidFill>
                          <a:latin typeface="Arial" panose="020B0604020202020204" pitchFamily="34" charset="0"/>
                          <a:cs typeface="Arial" panose="020B0604020202020204" pitchFamily="34" charset="0"/>
                        </a:rPr>
                        <a:t>9</a:t>
                      </a:r>
                    </a:p>
                  </a:txBody>
                  <a:tcPr marL="91436" marR="91436" marT="45700" marB="45700"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685800" rtl="0" eaLnBrk="1" latinLnBrk="0" hangingPunct="1">
                        <a:defRPr sz="1350" b="1" kern="1200">
                          <a:solidFill>
                            <a:schemeClr val="lt1"/>
                          </a:solidFill>
                          <a:latin typeface="Arial Narrow"/>
                          <a:ea typeface="ＭＳ Ｐゴシック"/>
                          <a:cs typeface="Arial"/>
                        </a:defRPr>
                      </a:lvl1pPr>
                      <a:lvl2pPr marL="342900" algn="l" defTabSz="685800" rtl="0" eaLnBrk="1" latinLnBrk="0" hangingPunct="1">
                        <a:defRPr sz="1350" b="1" kern="1200">
                          <a:solidFill>
                            <a:schemeClr val="lt1"/>
                          </a:solidFill>
                          <a:latin typeface="Arial Narrow"/>
                          <a:ea typeface="ＭＳ Ｐゴシック"/>
                          <a:cs typeface="Arial"/>
                        </a:defRPr>
                      </a:lvl2pPr>
                      <a:lvl3pPr marL="685800" algn="l" defTabSz="685800" rtl="0" eaLnBrk="1" latinLnBrk="0" hangingPunct="1">
                        <a:defRPr sz="1350" b="1" kern="1200">
                          <a:solidFill>
                            <a:schemeClr val="lt1"/>
                          </a:solidFill>
                          <a:latin typeface="Arial Narrow"/>
                          <a:ea typeface="ＭＳ Ｐゴシック"/>
                          <a:cs typeface="Arial"/>
                        </a:defRPr>
                      </a:lvl3pPr>
                      <a:lvl4pPr marL="1028700" algn="l" defTabSz="685800" rtl="0" eaLnBrk="1" latinLnBrk="0" hangingPunct="1">
                        <a:defRPr sz="1350" b="1" kern="1200">
                          <a:solidFill>
                            <a:schemeClr val="lt1"/>
                          </a:solidFill>
                          <a:latin typeface="Arial Narrow"/>
                          <a:ea typeface="ＭＳ Ｐゴシック"/>
                          <a:cs typeface="Arial"/>
                        </a:defRPr>
                      </a:lvl4pPr>
                      <a:lvl5pPr marL="1371600" algn="l" defTabSz="685800" rtl="0" eaLnBrk="1" latinLnBrk="0" hangingPunct="1">
                        <a:defRPr sz="1350" b="1" kern="1200">
                          <a:solidFill>
                            <a:schemeClr val="lt1"/>
                          </a:solidFill>
                          <a:latin typeface="Arial Narrow"/>
                          <a:ea typeface="ＭＳ Ｐゴシック"/>
                          <a:cs typeface="Arial"/>
                        </a:defRPr>
                      </a:lvl5pPr>
                      <a:lvl6pPr marL="1714500" algn="l" defTabSz="685800" rtl="0" eaLnBrk="1" latinLnBrk="0" hangingPunct="1">
                        <a:defRPr sz="1350" b="1" kern="1200">
                          <a:solidFill>
                            <a:schemeClr val="lt1"/>
                          </a:solidFill>
                          <a:latin typeface="Arial Narrow"/>
                          <a:ea typeface="ＭＳ Ｐゴシック"/>
                          <a:cs typeface="Arial"/>
                        </a:defRPr>
                      </a:lvl6pPr>
                      <a:lvl7pPr marL="2057400" algn="l" defTabSz="685800" rtl="0" eaLnBrk="1" latinLnBrk="0" hangingPunct="1">
                        <a:defRPr sz="1350" b="1" kern="1200">
                          <a:solidFill>
                            <a:schemeClr val="lt1"/>
                          </a:solidFill>
                          <a:latin typeface="Arial Narrow"/>
                          <a:ea typeface="ＭＳ Ｐゴシック"/>
                          <a:cs typeface="Arial"/>
                        </a:defRPr>
                      </a:lvl7pPr>
                      <a:lvl8pPr marL="2400300" algn="l" defTabSz="685800" rtl="0" eaLnBrk="1" latinLnBrk="0" hangingPunct="1">
                        <a:defRPr sz="1350" b="1" kern="1200">
                          <a:solidFill>
                            <a:schemeClr val="lt1"/>
                          </a:solidFill>
                          <a:latin typeface="Arial Narrow"/>
                          <a:ea typeface="ＭＳ Ｐゴシック"/>
                          <a:cs typeface="Arial"/>
                        </a:defRPr>
                      </a:lvl8pPr>
                      <a:lvl9pPr marL="2743200" algn="l" defTabSz="685800" rtl="0" eaLnBrk="1" latinLnBrk="0" hangingPunct="1">
                        <a:defRPr sz="1350" b="1" kern="1200">
                          <a:solidFill>
                            <a:schemeClr val="lt1"/>
                          </a:solidFill>
                          <a:latin typeface="Arial Narrow"/>
                          <a:ea typeface="ＭＳ Ｐゴシック"/>
                          <a:cs typeface="Arial"/>
                        </a:defRPr>
                      </a:lvl9pPr>
                    </a:lstStyle>
                    <a:p>
                      <a:pPr algn="ctr"/>
                      <a:r>
                        <a:rPr lang="en-US" sz="1100" b="1" dirty="0">
                          <a:solidFill>
                            <a:schemeClr val="bg1"/>
                          </a:solidFill>
                          <a:latin typeface="Arial" panose="020B0604020202020204" pitchFamily="34" charset="0"/>
                          <a:cs typeface="Arial" panose="020B0604020202020204" pitchFamily="34" charset="0"/>
                        </a:rPr>
                        <a:t>10</a:t>
                      </a:r>
                    </a:p>
                  </a:txBody>
                  <a:tcPr marL="91436" marR="91436" marT="45700" marB="4570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685800" rtl="0" eaLnBrk="1" latinLnBrk="0" hangingPunct="1">
                        <a:defRPr sz="1350" b="1" kern="1200">
                          <a:solidFill>
                            <a:schemeClr val="lt1"/>
                          </a:solidFill>
                          <a:latin typeface="Arial Narrow"/>
                          <a:ea typeface="ＭＳ Ｐゴシック"/>
                          <a:cs typeface="Arial"/>
                        </a:defRPr>
                      </a:lvl1pPr>
                      <a:lvl2pPr marL="342900" algn="l" defTabSz="685800" rtl="0" eaLnBrk="1" latinLnBrk="0" hangingPunct="1">
                        <a:defRPr sz="1350" b="1" kern="1200">
                          <a:solidFill>
                            <a:schemeClr val="lt1"/>
                          </a:solidFill>
                          <a:latin typeface="Arial Narrow"/>
                          <a:ea typeface="ＭＳ Ｐゴシック"/>
                          <a:cs typeface="Arial"/>
                        </a:defRPr>
                      </a:lvl2pPr>
                      <a:lvl3pPr marL="685800" algn="l" defTabSz="685800" rtl="0" eaLnBrk="1" latinLnBrk="0" hangingPunct="1">
                        <a:defRPr sz="1350" b="1" kern="1200">
                          <a:solidFill>
                            <a:schemeClr val="lt1"/>
                          </a:solidFill>
                          <a:latin typeface="Arial Narrow"/>
                          <a:ea typeface="ＭＳ Ｐゴシック"/>
                          <a:cs typeface="Arial"/>
                        </a:defRPr>
                      </a:lvl3pPr>
                      <a:lvl4pPr marL="1028700" algn="l" defTabSz="685800" rtl="0" eaLnBrk="1" latinLnBrk="0" hangingPunct="1">
                        <a:defRPr sz="1350" b="1" kern="1200">
                          <a:solidFill>
                            <a:schemeClr val="lt1"/>
                          </a:solidFill>
                          <a:latin typeface="Arial Narrow"/>
                          <a:ea typeface="ＭＳ Ｐゴシック"/>
                          <a:cs typeface="Arial"/>
                        </a:defRPr>
                      </a:lvl4pPr>
                      <a:lvl5pPr marL="1371600" algn="l" defTabSz="685800" rtl="0" eaLnBrk="1" latinLnBrk="0" hangingPunct="1">
                        <a:defRPr sz="1350" b="1" kern="1200">
                          <a:solidFill>
                            <a:schemeClr val="lt1"/>
                          </a:solidFill>
                          <a:latin typeface="Arial Narrow"/>
                          <a:ea typeface="ＭＳ Ｐゴシック"/>
                          <a:cs typeface="Arial"/>
                        </a:defRPr>
                      </a:lvl5pPr>
                      <a:lvl6pPr marL="1714500" algn="l" defTabSz="685800" rtl="0" eaLnBrk="1" latinLnBrk="0" hangingPunct="1">
                        <a:defRPr sz="1350" b="1" kern="1200">
                          <a:solidFill>
                            <a:schemeClr val="lt1"/>
                          </a:solidFill>
                          <a:latin typeface="Arial Narrow"/>
                          <a:ea typeface="ＭＳ Ｐゴシック"/>
                          <a:cs typeface="Arial"/>
                        </a:defRPr>
                      </a:lvl6pPr>
                      <a:lvl7pPr marL="2057400" algn="l" defTabSz="685800" rtl="0" eaLnBrk="1" latinLnBrk="0" hangingPunct="1">
                        <a:defRPr sz="1350" b="1" kern="1200">
                          <a:solidFill>
                            <a:schemeClr val="lt1"/>
                          </a:solidFill>
                          <a:latin typeface="Arial Narrow"/>
                          <a:ea typeface="ＭＳ Ｐゴシック"/>
                          <a:cs typeface="Arial"/>
                        </a:defRPr>
                      </a:lvl7pPr>
                      <a:lvl8pPr marL="2400300" algn="l" defTabSz="685800" rtl="0" eaLnBrk="1" latinLnBrk="0" hangingPunct="1">
                        <a:defRPr sz="1350" b="1" kern="1200">
                          <a:solidFill>
                            <a:schemeClr val="lt1"/>
                          </a:solidFill>
                          <a:latin typeface="Arial Narrow"/>
                          <a:ea typeface="ＭＳ Ｐゴシック"/>
                          <a:cs typeface="Arial"/>
                        </a:defRPr>
                      </a:lvl8pPr>
                      <a:lvl9pPr marL="2743200" algn="l" defTabSz="685800" rtl="0" eaLnBrk="1" latinLnBrk="0" hangingPunct="1">
                        <a:defRPr sz="1350" b="1" kern="1200">
                          <a:solidFill>
                            <a:schemeClr val="lt1"/>
                          </a:solidFill>
                          <a:latin typeface="Arial Narrow"/>
                          <a:ea typeface="ＭＳ Ｐゴシック"/>
                          <a:cs typeface="Arial"/>
                        </a:defRPr>
                      </a:lvl9pPr>
                    </a:lstStyle>
                    <a:p>
                      <a:pPr algn="ctr"/>
                      <a:r>
                        <a:rPr lang="en-US" sz="1100" b="1" dirty="0">
                          <a:solidFill>
                            <a:schemeClr val="bg1"/>
                          </a:solidFill>
                          <a:latin typeface="Arial" panose="020B0604020202020204" pitchFamily="34" charset="0"/>
                          <a:cs typeface="Arial" panose="020B0604020202020204" pitchFamily="34" charset="0"/>
                        </a:rPr>
                        <a:t>11</a:t>
                      </a:r>
                    </a:p>
                  </a:txBody>
                  <a:tcPr marL="91436" marR="91436" marT="45700" marB="4570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685800" rtl="0" eaLnBrk="1" latinLnBrk="0" hangingPunct="1">
                        <a:defRPr sz="1350" b="1" kern="1200">
                          <a:solidFill>
                            <a:schemeClr val="lt1"/>
                          </a:solidFill>
                          <a:latin typeface="Arial Narrow"/>
                          <a:ea typeface="ＭＳ Ｐゴシック"/>
                          <a:cs typeface="Arial"/>
                        </a:defRPr>
                      </a:lvl1pPr>
                      <a:lvl2pPr marL="342900" algn="l" defTabSz="685800" rtl="0" eaLnBrk="1" latinLnBrk="0" hangingPunct="1">
                        <a:defRPr sz="1350" b="1" kern="1200">
                          <a:solidFill>
                            <a:schemeClr val="lt1"/>
                          </a:solidFill>
                          <a:latin typeface="Arial Narrow"/>
                          <a:ea typeface="ＭＳ Ｐゴシック"/>
                          <a:cs typeface="Arial"/>
                        </a:defRPr>
                      </a:lvl2pPr>
                      <a:lvl3pPr marL="685800" algn="l" defTabSz="685800" rtl="0" eaLnBrk="1" latinLnBrk="0" hangingPunct="1">
                        <a:defRPr sz="1350" b="1" kern="1200">
                          <a:solidFill>
                            <a:schemeClr val="lt1"/>
                          </a:solidFill>
                          <a:latin typeface="Arial Narrow"/>
                          <a:ea typeface="ＭＳ Ｐゴシック"/>
                          <a:cs typeface="Arial"/>
                        </a:defRPr>
                      </a:lvl3pPr>
                      <a:lvl4pPr marL="1028700" algn="l" defTabSz="685800" rtl="0" eaLnBrk="1" latinLnBrk="0" hangingPunct="1">
                        <a:defRPr sz="1350" b="1" kern="1200">
                          <a:solidFill>
                            <a:schemeClr val="lt1"/>
                          </a:solidFill>
                          <a:latin typeface="Arial Narrow"/>
                          <a:ea typeface="ＭＳ Ｐゴシック"/>
                          <a:cs typeface="Arial"/>
                        </a:defRPr>
                      </a:lvl4pPr>
                      <a:lvl5pPr marL="1371600" algn="l" defTabSz="685800" rtl="0" eaLnBrk="1" latinLnBrk="0" hangingPunct="1">
                        <a:defRPr sz="1350" b="1" kern="1200">
                          <a:solidFill>
                            <a:schemeClr val="lt1"/>
                          </a:solidFill>
                          <a:latin typeface="Arial Narrow"/>
                          <a:ea typeface="ＭＳ Ｐゴシック"/>
                          <a:cs typeface="Arial"/>
                        </a:defRPr>
                      </a:lvl5pPr>
                      <a:lvl6pPr marL="1714500" algn="l" defTabSz="685800" rtl="0" eaLnBrk="1" latinLnBrk="0" hangingPunct="1">
                        <a:defRPr sz="1350" b="1" kern="1200">
                          <a:solidFill>
                            <a:schemeClr val="lt1"/>
                          </a:solidFill>
                          <a:latin typeface="Arial Narrow"/>
                          <a:ea typeface="ＭＳ Ｐゴシック"/>
                          <a:cs typeface="Arial"/>
                        </a:defRPr>
                      </a:lvl6pPr>
                      <a:lvl7pPr marL="2057400" algn="l" defTabSz="685800" rtl="0" eaLnBrk="1" latinLnBrk="0" hangingPunct="1">
                        <a:defRPr sz="1350" b="1" kern="1200">
                          <a:solidFill>
                            <a:schemeClr val="lt1"/>
                          </a:solidFill>
                          <a:latin typeface="Arial Narrow"/>
                          <a:ea typeface="ＭＳ Ｐゴシック"/>
                          <a:cs typeface="Arial"/>
                        </a:defRPr>
                      </a:lvl7pPr>
                      <a:lvl8pPr marL="2400300" algn="l" defTabSz="685800" rtl="0" eaLnBrk="1" latinLnBrk="0" hangingPunct="1">
                        <a:defRPr sz="1350" b="1" kern="1200">
                          <a:solidFill>
                            <a:schemeClr val="lt1"/>
                          </a:solidFill>
                          <a:latin typeface="Arial Narrow"/>
                          <a:ea typeface="ＭＳ Ｐゴシック"/>
                          <a:cs typeface="Arial"/>
                        </a:defRPr>
                      </a:lvl8pPr>
                      <a:lvl9pPr marL="2743200" algn="l" defTabSz="685800" rtl="0" eaLnBrk="1" latinLnBrk="0" hangingPunct="1">
                        <a:defRPr sz="1350" b="1" kern="1200">
                          <a:solidFill>
                            <a:schemeClr val="lt1"/>
                          </a:solidFill>
                          <a:latin typeface="Arial Narrow"/>
                          <a:ea typeface="ＭＳ Ｐゴシック"/>
                          <a:cs typeface="Arial"/>
                        </a:defRPr>
                      </a:lvl9pPr>
                    </a:lstStyle>
                    <a:p>
                      <a:pPr algn="ctr"/>
                      <a:r>
                        <a:rPr lang="en-US" sz="1100" b="1" dirty="0">
                          <a:solidFill>
                            <a:schemeClr val="bg1"/>
                          </a:solidFill>
                          <a:latin typeface="Arial" panose="020B0604020202020204" pitchFamily="34" charset="0"/>
                          <a:cs typeface="Arial" panose="020B0604020202020204" pitchFamily="34" charset="0"/>
                        </a:rPr>
                        <a:t>12</a:t>
                      </a:r>
                    </a:p>
                  </a:txBody>
                  <a:tcPr marL="91436" marR="91436" marT="45700" marB="4570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685800" rtl="0" eaLnBrk="1" latinLnBrk="0" hangingPunct="1">
                        <a:defRPr sz="1350" b="1" kern="1200">
                          <a:solidFill>
                            <a:schemeClr val="lt1"/>
                          </a:solidFill>
                          <a:latin typeface="Arial Narrow"/>
                          <a:ea typeface="ＭＳ Ｐゴシック"/>
                          <a:cs typeface="Arial"/>
                        </a:defRPr>
                      </a:lvl1pPr>
                      <a:lvl2pPr marL="342900" algn="l" defTabSz="685800" rtl="0" eaLnBrk="1" latinLnBrk="0" hangingPunct="1">
                        <a:defRPr sz="1350" b="1" kern="1200">
                          <a:solidFill>
                            <a:schemeClr val="lt1"/>
                          </a:solidFill>
                          <a:latin typeface="Arial Narrow"/>
                          <a:ea typeface="ＭＳ Ｐゴシック"/>
                          <a:cs typeface="Arial"/>
                        </a:defRPr>
                      </a:lvl2pPr>
                      <a:lvl3pPr marL="685800" algn="l" defTabSz="685800" rtl="0" eaLnBrk="1" latinLnBrk="0" hangingPunct="1">
                        <a:defRPr sz="1350" b="1" kern="1200">
                          <a:solidFill>
                            <a:schemeClr val="lt1"/>
                          </a:solidFill>
                          <a:latin typeface="Arial Narrow"/>
                          <a:ea typeface="ＭＳ Ｐゴシック"/>
                          <a:cs typeface="Arial"/>
                        </a:defRPr>
                      </a:lvl3pPr>
                      <a:lvl4pPr marL="1028700" algn="l" defTabSz="685800" rtl="0" eaLnBrk="1" latinLnBrk="0" hangingPunct="1">
                        <a:defRPr sz="1350" b="1" kern="1200">
                          <a:solidFill>
                            <a:schemeClr val="lt1"/>
                          </a:solidFill>
                          <a:latin typeface="Arial Narrow"/>
                          <a:ea typeface="ＭＳ Ｐゴシック"/>
                          <a:cs typeface="Arial"/>
                        </a:defRPr>
                      </a:lvl4pPr>
                      <a:lvl5pPr marL="1371600" algn="l" defTabSz="685800" rtl="0" eaLnBrk="1" latinLnBrk="0" hangingPunct="1">
                        <a:defRPr sz="1350" b="1" kern="1200">
                          <a:solidFill>
                            <a:schemeClr val="lt1"/>
                          </a:solidFill>
                          <a:latin typeface="Arial Narrow"/>
                          <a:ea typeface="ＭＳ Ｐゴシック"/>
                          <a:cs typeface="Arial"/>
                        </a:defRPr>
                      </a:lvl5pPr>
                      <a:lvl6pPr marL="1714500" algn="l" defTabSz="685800" rtl="0" eaLnBrk="1" latinLnBrk="0" hangingPunct="1">
                        <a:defRPr sz="1350" b="1" kern="1200">
                          <a:solidFill>
                            <a:schemeClr val="lt1"/>
                          </a:solidFill>
                          <a:latin typeface="Arial Narrow"/>
                          <a:ea typeface="ＭＳ Ｐゴシック"/>
                          <a:cs typeface="Arial"/>
                        </a:defRPr>
                      </a:lvl6pPr>
                      <a:lvl7pPr marL="2057400" algn="l" defTabSz="685800" rtl="0" eaLnBrk="1" latinLnBrk="0" hangingPunct="1">
                        <a:defRPr sz="1350" b="1" kern="1200">
                          <a:solidFill>
                            <a:schemeClr val="lt1"/>
                          </a:solidFill>
                          <a:latin typeface="Arial Narrow"/>
                          <a:ea typeface="ＭＳ Ｐゴシック"/>
                          <a:cs typeface="Arial"/>
                        </a:defRPr>
                      </a:lvl7pPr>
                      <a:lvl8pPr marL="2400300" algn="l" defTabSz="685800" rtl="0" eaLnBrk="1" latinLnBrk="0" hangingPunct="1">
                        <a:defRPr sz="1350" b="1" kern="1200">
                          <a:solidFill>
                            <a:schemeClr val="lt1"/>
                          </a:solidFill>
                          <a:latin typeface="Arial Narrow"/>
                          <a:ea typeface="ＭＳ Ｐゴシック"/>
                          <a:cs typeface="Arial"/>
                        </a:defRPr>
                      </a:lvl8pPr>
                      <a:lvl9pPr marL="2743200" algn="l" defTabSz="685800" rtl="0" eaLnBrk="1" latinLnBrk="0" hangingPunct="1">
                        <a:defRPr sz="1350" b="1" kern="1200">
                          <a:solidFill>
                            <a:schemeClr val="lt1"/>
                          </a:solidFill>
                          <a:latin typeface="Arial Narrow"/>
                          <a:ea typeface="ＭＳ Ｐゴシック"/>
                          <a:cs typeface="Arial"/>
                        </a:defRPr>
                      </a:lvl9pPr>
                    </a:lstStyle>
                    <a:p>
                      <a:pPr algn="ctr"/>
                      <a:r>
                        <a:rPr lang="en-US" sz="1100" b="1" dirty="0">
                          <a:solidFill>
                            <a:schemeClr val="bg1"/>
                          </a:solidFill>
                          <a:latin typeface="Arial" panose="020B0604020202020204" pitchFamily="34" charset="0"/>
                          <a:cs typeface="Arial" panose="020B0604020202020204" pitchFamily="34" charset="0"/>
                        </a:rPr>
                        <a:t>13</a:t>
                      </a:r>
                    </a:p>
                  </a:txBody>
                  <a:tcPr marL="91436" marR="91436" marT="45700" marB="4570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685800" rtl="0" eaLnBrk="1" latinLnBrk="0" hangingPunct="1">
                        <a:defRPr sz="1350" b="1" kern="1200">
                          <a:solidFill>
                            <a:schemeClr val="lt1"/>
                          </a:solidFill>
                          <a:latin typeface="Arial Narrow"/>
                          <a:ea typeface="ＭＳ Ｐゴシック"/>
                          <a:cs typeface="Arial"/>
                        </a:defRPr>
                      </a:lvl1pPr>
                      <a:lvl2pPr marL="342900" algn="l" defTabSz="685800" rtl="0" eaLnBrk="1" latinLnBrk="0" hangingPunct="1">
                        <a:defRPr sz="1350" b="1" kern="1200">
                          <a:solidFill>
                            <a:schemeClr val="lt1"/>
                          </a:solidFill>
                          <a:latin typeface="Arial Narrow"/>
                          <a:ea typeface="ＭＳ Ｐゴシック"/>
                          <a:cs typeface="Arial"/>
                        </a:defRPr>
                      </a:lvl2pPr>
                      <a:lvl3pPr marL="685800" algn="l" defTabSz="685800" rtl="0" eaLnBrk="1" latinLnBrk="0" hangingPunct="1">
                        <a:defRPr sz="1350" b="1" kern="1200">
                          <a:solidFill>
                            <a:schemeClr val="lt1"/>
                          </a:solidFill>
                          <a:latin typeface="Arial Narrow"/>
                          <a:ea typeface="ＭＳ Ｐゴシック"/>
                          <a:cs typeface="Arial"/>
                        </a:defRPr>
                      </a:lvl3pPr>
                      <a:lvl4pPr marL="1028700" algn="l" defTabSz="685800" rtl="0" eaLnBrk="1" latinLnBrk="0" hangingPunct="1">
                        <a:defRPr sz="1350" b="1" kern="1200">
                          <a:solidFill>
                            <a:schemeClr val="lt1"/>
                          </a:solidFill>
                          <a:latin typeface="Arial Narrow"/>
                          <a:ea typeface="ＭＳ Ｐゴシック"/>
                          <a:cs typeface="Arial"/>
                        </a:defRPr>
                      </a:lvl4pPr>
                      <a:lvl5pPr marL="1371600" algn="l" defTabSz="685800" rtl="0" eaLnBrk="1" latinLnBrk="0" hangingPunct="1">
                        <a:defRPr sz="1350" b="1" kern="1200">
                          <a:solidFill>
                            <a:schemeClr val="lt1"/>
                          </a:solidFill>
                          <a:latin typeface="Arial Narrow"/>
                          <a:ea typeface="ＭＳ Ｐゴシック"/>
                          <a:cs typeface="Arial"/>
                        </a:defRPr>
                      </a:lvl5pPr>
                      <a:lvl6pPr marL="1714500" algn="l" defTabSz="685800" rtl="0" eaLnBrk="1" latinLnBrk="0" hangingPunct="1">
                        <a:defRPr sz="1350" b="1" kern="1200">
                          <a:solidFill>
                            <a:schemeClr val="lt1"/>
                          </a:solidFill>
                          <a:latin typeface="Arial Narrow"/>
                          <a:ea typeface="ＭＳ Ｐゴシック"/>
                          <a:cs typeface="Arial"/>
                        </a:defRPr>
                      </a:lvl6pPr>
                      <a:lvl7pPr marL="2057400" algn="l" defTabSz="685800" rtl="0" eaLnBrk="1" latinLnBrk="0" hangingPunct="1">
                        <a:defRPr sz="1350" b="1" kern="1200">
                          <a:solidFill>
                            <a:schemeClr val="lt1"/>
                          </a:solidFill>
                          <a:latin typeface="Arial Narrow"/>
                          <a:ea typeface="ＭＳ Ｐゴシック"/>
                          <a:cs typeface="Arial"/>
                        </a:defRPr>
                      </a:lvl7pPr>
                      <a:lvl8pPr marL="2400300" algn="l" defTabSz="685800" rtl="0" eaLnBrk="1" latinLnBrk="0" hangingPunct="1">
                        <a:defRPr sz="1350" b="1" kern="1200">
                          <a:solidFill>
                            <a:schemeClr val="lt1"/>
                          </a:solidFill>
                          <a:latin typeface="Arial Narrow"/>
                          <a:ea typeface="ＭＳ Ｐゴシック"/>
                          <a:cs typeface="Arial"/>
                        </a:defRPr>
                      </a:lvl8pPr>
                      <a:lvl9pPr marL="2743200" algn="l" defTabSz="685800" rtl="0" eaLnBrk="1" latinLnBrk="0" hangingPunct="1">
                        <a:defRPr sz="1350" b="1" kern="1200">
                          <a:solidFill>
                            <a:schemeClr val="lt1"/>
                          </a:solidFill>
                          <a:latin typeface="Arial Narrow"/>
                          <a:ea typeface="ＭＳ Ｐゴシック"/>
                          <a:cs typeface="Arial"/>
                        </a:defRPr>
                      </a:lvl9pPr>
                    </a:lstStyle>
                    <a:p>
                      <a:pPr algn="ctr"/>
                      <a:r>
                        <a:rPr lang="en-US" sz="1100" b="1" dirty="0">
                          <a:solidFill>
                            <a:schemeClr val="bg1"/>
                          </a:solidFill>
                          <a:latin typeface="Arial" panose="020B0604020202020204" pitchFamily="34" charset="0"/>
                          <a:cs typeface="Arial" panose="020B0604020202020204" pitchFamily="34" charset="0"/>
                        </a:rPr>
                        <a:t>14</a:t>
                      </a:r>
                    </a:p>
                  </a:txBody>
                  <a:tcPr marL="91436" marR="91436" marT="45700" marB="4570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685800" rtl="0" eaLnBrk="1" latinLnBrk="0" hangingPunct="1">
                        <a:defRPr sz="1350" b="1" kern="1200">
                          <a:solidFill>
                            <a:schemeClr val="lt1"/>
                          </a:solidFill>
                          <a:latin typeface="Arial Narrow"/>
                          <a:ea typeface="ＭＳ Ｐゴシック"/>
                          <a:cs typeface="Arial"/>
                        </a:defRPr>
                      </a:lvl1pPr>
                      <a:lvl2pPr marL="342900" algn="l" defTabSz="685800" rtl="0" eaLnBrk="1" latinLnBrk="0" hangingPunct="1">
                        <a:defRPr sz="1350" b="1" kern="1200">
                          <a:solidFill>
                            <a:schemeClr val="lt1"/>
                          </a:solidFill>
                          <a:latin typeface="Arial Narrow"/>
                          <a:ea typeface="ＭＳ Ｐゴシック"/>
                          <a:cs typeface="Arial"/>
                        </a:defRPr>
                      </a:lvl2pPr>
                      <a:lvl3pPr marL="685800" algn="l" defTabSz="685800" rtl="0" eaLnBrk="1" latinLnBrk="0" hangingPunct="1">
                        <a:defRPr sz="1350" b="1" kern="1200">
                          <a:solidFill>
                            <a:schemeClr val="lt1"/>
                          </a:solidFill>
                          <a:latin typeface="Arial Narrow"/>
                          <a:ea typeface="ＭＳ Ｐゴシック"/>
                          <a:cs typeface="Arial"/>
                        </a:defRPr>
                      </a:lvl3pPr>
                      <a:lvl4pPr marL="1028700" algn="l" defTabSz="685800" rtl="0" eaLnBrk="1" latinLnBrk="0" hangingPunct="1">
                        <a:defRPr sz="1350" b="1" kern="1200">
                          <a:solidFill>
                            <a:schemeClr val="lt1"/>
                          </a:solidFill>
                          <a:latin typeface="Arial Narrow"/>
                          <a:ea typeface="ＭＳ Ｐゴシック"/>
                          <a:cs typeface="Arial"/>
                        </a:defRPr>
                      </a:lvl4pPr>
                      <a:lvl5pPr marL="1371600" algn="l" defTabSz="685800" rtl="0" eaLnBrk="1" latinLnBrk="0" hangingPunct="1">
                        <a:defRPr sz="1350" b="1" kern="1200">
                          <a:solidFill>
                            <a:schemeClr val="lt1"/>
                          </a:solidFill>
                          <a:latin typeface="Arial Narrow"/>
                          <a:ea typeface="ＭＳ Ｐゴシック"/>
                          <a:cs typeface="Arial"/>
                        </a:defRPr>
                      </a:lvl5pPr>
                      <a:lvl6pPr marL="1714500" algn="l" defTabSz="685800" rtl="0" eaLnBrk="1" latinLnBrk="0" hangingPunct="1">
                        <a:defRPr sz="1350" b="1" kern="1200">
                          <a:solidFill>
                            <a:schemeClr val="lt1"/>
                          </a:solidFill>
                          <a:latin typeface="Arial Narrow"/>
                          <a:ea typeface="ＭＳ Ｐゴシック"/>
                          <a:cs typeface="Arial"/>
                        </a:defRPr>
                      </a:lvl6pPr>
                      <a:lvl7pPr marL="2057400" algn="l" defTabSz="685800" rtl="0" eaLnBrk="1" latinLnBrk="0" hangingPunct="1">
                        <a:defRPr sz="1350" b="1" kern="1200">
                          <a:solidFill>
                            <a:schemeClr val="lt1"/>
                          </a:solidFill>
                          <a:latin typeface="Arial Narrow"/>
                          <a:ea typeface="ＭＳ Ｐゴシック"/>
                          <a:cs typeface="Arial"/>
                        </a:defRPr>
                      </a:lvl7pPr>
                      <a:lvl8pPr marL="2400300" algn="l" defTabSz="685800" rtl="0" eaLnBrk="1" latinLnBrk="0" hangingPunct="1">
                        <a:defRPr sz="1350" b="1" kern="1200">
                          <a:solidFill>
                            <a:schemeClr val="lt1"/>
                          </a:solidFill>
                          <a:latin typeface="Arial Narrow"/>
                          <a:ea typeface="ＭＳ Ｐゴシック"/>
                          <a:cs typeface="Arial"/>
                        </a:defRPr>
                      </a:lvl8pPr>
                      <a:lvl9pPr marL="2743200" algn="l" defTabSz="685800" rtl="0" eaLnBrk="1" latinLnBrk="0" hangingPunct="1">
                        <a:defRPr sz="1350" b="1" kern="1200">
                          <a:solidFill>
                            <a:schemeClr val="lt1"/>
                          </a:solidFill>
                          <a:latin typeface="Arial Narrow"/>
                          <a:ea typeface="ＭＳ Ｐゴシック"/>
                          <a:cs typeface="Arial"/>
                        </a:defRPr>
                      </a:lvl9pPr>
                    </a:lstStyle>
                    <a:p>
                      <a:pPr algn="ctr"/>
                      <a:r>
                        <a:rPr lang="en-US" sz="1100" b="1" dirty="0">
                          <a:solidFill>
                            <a:schemeClr val="bg1"/>
                          </a:solidFill>
                          <a:latin typeface="Arial" panose="020B0604020202020204" pitchFamily="34" charset="0"/>
                          <a:cs typeface="Arial" panose="020B0604020202020204" pitchFamily="34" charset="0"/>
                        </a:rPr>
                        <a:t>15</a:t>
                      </a:r>
                    </a:p>
                  </a:txBody>
                  <a:tcPr marL="91436" marR="91436" marT="45700" marB="4570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685800" rtl="0" eaLnBrk="1" latinLnBrk="0" hangingPunct="1">
                        <a:defRPr sz="1350" b="1" kern="1200">
                          <a:solidFill>
                            <a:schemeClr val="lt1"/>
                          </a:solidFill>
                          <a:latin typeface="Arial Narrow"/>
                          <a:ea typeface="ＭＳ Ｐゴシック"/>
                          <a:cs typeface="Arial"/>
                        </a:defRPr>
                      </a:lvl1pPr>
                      <a:lvl2pPr marL="342900" algn="l" defTabSz="685800" rtl="0" eaLnBrk="1" latinLnBrk="0" hangingPunct="1">
                        <a:defRPr sz="1350" b="1" kern="1200">
                          <a:solidFill>
                            <a:schemeClr val="lt1"/>
                          </a:solidFill>
                          <a:latin typeface="Arial Narrow"/>
                          <a:ea typeface="ＭＳ Ｐゴシック"/>
                          <a:cs typeface="Arial"/>
                        </a:defRPr>
                      </a:lvl2pPr>
                      <a:lvl3pPr marL="685800" algn="l" defTabSz="685800" rtl="0" eaLnBrk="1" latinLnBrk="0" hangingPunct="1">
                        <a:defRPr sz="1350" b="1" kern="1200">
                          <a:solidFill>
                            <a:schemeClr val="lt1"/>
                          </a:solidFill>
                          <a:latin typeface="Arial Narrow"/>
                          <a:ea typeface="ＭＳ Ｐゴシック"/>
                          <a:cs typeface="Arial"/>
                        </a:defRPr>
                      </a:lvl3pPr>
                      <a:lvl4pPr marL="1028700" algn="l" defTabSz="685800" rtl="0" eaLnBrk="1" latinLnBrk="0" hangingPunct="1">
                        <a:defRPr sz="1350" b="1" kern="1200">
                          <a:solidFill>
                            <a:schemeClr val="lt1"/>
                          </a:solidFill>
                          <a:latin typeface="Arial Narrow"/>
                          <a:ea typeface="ＭＳ Ｐゴシック"/>
                          <a:cs typeface="Arial"/>
                        </a:defRPr>
                      </a:lvl4pPr>
                      <a:lvl5pPr marL="1371600" algn="l" defTabSz="685800" rtl="0" eaLnBrk="1" latinLnBrk="0" hangingPunct="1">
                        <a:defRPr sz="1350" b="1" kern="1200">
                          <a:solidFill>
                            <a:schemeClr val="lt1"/>
                          </a:solidFill>
                          <a:latin typeface="Arial Narrow"/>
                          <a:ea typeface="ＭＳ Ｐゴシック"/>
                          <a:cs typeface="Arial"/>
                        </a:defRPr>
                      </a:lvl5pPr>
                      <a:lvl6pPr marL="1714500" algn="l" defTabSz="685800" rtl="0" eaLnBrk="1" latinLnBrk="0" hangingPunct="1">
                        <a:defRPr sz="1350" b="1" kern="1200">
                          <a:solidFill>
                            <a:schemeClr val="lt1"/>
                          </a:solidFill>
                          <a:latin typeface="Arial Narrow"/>
                          <a:ea typeface="ＭＳ Ｐゴシック"/>
                          <a:cs typeface="Arial"/>
                        </a:defRPr>
                      </a:lvl6pPr>
                      <a:lvl7pPr marL="2057400" algn="l" defTabSz="685800" rtl="0" eaLnBrk="1" latinLnBrk="0" hangingPunct="1">
                        <a:defRPr sz="1350" b="1" kern="1200">
                          <a:solidFill>
                            <a:schemeClr val="lt1"/>
                          </a:solidFill>
                          <a:latin typeface="Arial Narrow"/>
                          <a:ea typeface="ＭＳ Ｐゴシック"/>
                          <a:cs typeface="Arial"/>
                        </a:defRPr>
                      </a:lvl7pPr>
                      <a:lvl8pPr marL="2400300" algn="l" defTabSz="685800" rtl="0" eaLnBrk="1" latinLnBrk="0" hangingPunct="1">
                        <a:defRPr sz="1350" b="1" kern="1200">
                          <a:solidFill>
                            <a:schemeClr val="lt1"/>
                          </a:solidFill>
                          <a:latin typeface="Arial Narrow"/>
                          <a:ea typeface="ＭＳ Ｐゴシック"/>
                          <a:cs typeface="Arial"/>
                        </a:defRPr>
                      </a:lvl8pPr>
                      <a:lvl9pPr marL="2743200" algn="l" defTabSz="685800" rtl="0" eaLnBrk="1" latinLnBrk="0" hangingPunct="1">
                        <a:defRPr sz="1350" b="1" kern="1200">
                          <a:solidFill>
                            <a:schemeClr val="lt1"/>
                          </a:solidFill>
                          <a:latin typeface="Arial Narrow"/>
                          <a:ea typeface="ＭＳ Ｐゴシック"/>
                          <a:cs typeface="Arial"/>
                        </a:defRPr>
                      </a:lvl9pPr>
                    </a:lstStyle>
                    <a:p>
                      <a:pPr algn="ctr"/>
                      <a:r>
                        <a:rPr lang="en-US" sz="1100" b="1" dirty="0">
                          <a:solidFill>
                            <a:schemeClr val="bg1"/>
                          </a:solidFill>
                          <a:latin typeface="Arial" panose="020B0604020202020204" pitchFamily="34" charset="0"/>
                          <a:cs typeface="Arial" panose="020B0604020202020204" pitchFamily="34" charset="0"/>
                        </a:rPr>
                        <a:t>16</a:t>
                      </a:r>
                    </a:p>
                  </a:txBody>
                  <a:tcPr marL="91436" marR="91436" marT="45700" marB="4570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685800" rtl="0" eaLnBrk="1" latinLnBrk="0" hangingPunct="1">
                        <a:defRPr sz="1350" b="1" kern="1200">
                          <a:solidFill>
                            <a:schemeClr val="lt1"/>
                          </a:solidFill>
                          <a:latin typeface="Arial Narrow"/>
                          <a:ea typeface="ＭＳ Ｐゴシック"/>
                          <a:cs typeface="Arial"/>
                        </a:defRPr>
                      </a:lvl1pPr>
                      <a:lvl2pPr marL="342900" algn="l" defTabSz="685800" rtl="0" eaLnBrk="1" latinLnBrk="0" hangingPunct="1">
                        <a:defRPr sz="1350" b="1" kern="1200">
                          <a:solidFill>
                            <a:schemeClr val="lt1"/>
                          </a:solidFill>
                          <a:latin typeface="Arial Narrow"/>
                          <a:ea typeface="ＭＳ Ｐゴシック"/>
                          <a:cs typeface="Arial"/>
                        </a:defRPr>
                      </a:lvl2pPr>
                      <a:lvl3pPr marL="685800" algn="l" defTabSz="685800" rtl="0" eaLnBrk="1" latinLnBrk="0" hangingPunct="1">
                        <a:defRPr sz="1350" b="1" kern="1200">
                          <a:solidFill>
                            <a:schemeClr val="lt1"/>
                          </a:solidFill>
                          <a:latin typeface="Arial Narrow"/>
                          <a:ea typeface="ＭＳ Ｐゴシック"/>
                          <a:cs typeface="Arial"/>
                        </a:defRPr>
                      </a:lvl3pPr>
                      <a:lvl4pPr marL="1028700" algn="l" defTabSz="685800" rtl="0" eaLnBrk="1" latinLnBrk="0" hangingPunct="1">
                        <a:defRPr sz="1350" b="1" kern="1200">
                          <a:solidFill>
                            <a:schemeClr val="lt1"/>
                          </a:solidFill>
                          <a:latin typeface="Arial Narrow"/>
                          <a:ea typeface="ＭＳ Ｐゴシック"/>
                          <a:cs typeface="Arial"/>
                        </a:defRPr>
                      </a:lvl4pPr>
                      <a:lvl5pPr marL="1371600" algn="l" defTabSz="685800" rtl="0" eaLnBrk="1" latinLnBrk="0" hangingPunct="1">
                        <a:defRPr sz="1350" b="1" kern="1200">
                          <a:solidFill>
                            <a:schemeClr val="lt1"/>
                          </a:solidFill>
                          <a:latin typeface="Arial Narrow"/>
                          <a:ea typeface="ＭＳ Ｐゴシック"/>
                          <a:cs typeface="Arial"/>
                        </a:defRPr>
                      </a:lvl5pPr>
                      <a:lvl6pPr marL="1714500" algn="l" defTabSz="685800" rtl="0" eaLnBrk="1" latinLnBrk="0" hangingPunct="1">
                        <a:defRPr sz="1350" b="1" kern="1200">
                          <a:solidFill>
                            <a:schemeClr val="lt1"/>
                          </a:solidFill>
                          <a:latin typeface="Arial Narrow"/>
                          <a:ea typeface="ＭＳ Ｐゴシック"/>
                          <a:cs typeface="Arial"/>
                        </a:defRPr>
                      </a:lvl6pPr>
                      <a:lvl7pPr marL="2057400" algn="l" defTabSz="685800" rtl="0" eaLnBrk="1" latinLnBrk="0" hangingPunct="1">
                        <a:defRPr sz="1350" b="1" kern="1200">
                          <a:solidFill>
                            <a:schemeClr val="lt1"/>
                          </a:solidFill>
                          <a:latin typeface="Arial Narrow"/>
                          <a:ea typeface="ＭＳ Ｐゴシック"/>
                          <a:cs typeface="Arial"/>
                        </a:defRPr>
                      </a:lvl7pPr>
                      <a:lvl8pPr marL="2400300" algn="l" defTabSz="685800" rtl="0" eaLnBrk="1" latinLnBrk="0" hangingPunct="1">
                        <a:defRPr sz="1350" b="1" kern="1200">
                          <a:solidFill>
                            <a:schemeClr val="lt1"/>
                          </a:solidFill>
                          <a:latin typeface="Arial Narrow"/>
                          <a:ea typeface="ＭＳ Ｐゴシック"/>
                          <a:cs typeface="Arial"/>
                        </a:defRPr>
                      </a:lvl8pPr>
                      <a:lvl9pPr marL="2743200" algn="l" defTabSz="685800" rtl="0" eaLnBrk="1" latinLnBrk="0" hangingPunct="1">
                        <a:defRPr sz="1350" b="1" kern="1200">
                          <a:solidFill>
                            <a:schemeClr val="lt1"/>
                          </a:solidFill>
                          <a:latin typeface="Arial Narrow"/>
                          <a:ea typeface="ＭＳ Ｐゴシック"/>
                          <a:cs typeface="Arial"/>
                        </a:defRPr>
                      </a:lvl9pPr>
                    </a:lstStyle>
                    <a:p>
                      <a:pPr algn="ctr"/>
                      <a:r>
                        <a:rPr lang="en-US" sz="1100" b="1" dirty="0">
                          <a:solidFill>
                            <a:schemeClr val="bg1"/>
                          </a:solidFill>
                          <a:latin typeface="Arial" panose="020B0604020202020204" pitchFamily="34" charset="0"/>
                          <a:cs typeface="Arial" panose="020B0604020202020204" pitchFamily="34" charset="0"/>
                        </a:rPr>
                        <a:t>17</a:t>
                      </a:r>
                    </a:p>
                  </a:txBody>
                  <a:tcPr marL="91436" marR="91436" marT="45700" marB="4570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685800" rtl="0" eaLnBrk="1" latinLnBrk="0" hangingPunct="1">
                        <a:defRPr sz="1350" b="1" kern="1200">
                          <a:solidFill>
                            <a:schemeClr val="lt1"/>
                          </a:solidFill>
                          <a:latin typeface="Arial Narrow"/>
                          <a:ea typeface="ＭＳ Ｐゴシック"/>
                          <a:cs typeface="Arial"/>
                        </a:defRPr>
                      </a:lvl1pPr>
                      <a:lvl2pPr marL="342900" algn="l" defTabSz="685800" rtl="0" eaLnBrk="1" latinLnBrk="0" hangingPunct="1">
                        <a:defRPr sz="1350" b="1" kern="1200">
                          <a:solidFill>
                            <a:schemeClr val="lt1"/>
                          </a:solidFill>
                          <a:latin typeface="Arial Narrow"/>
                          <a:ea typeface="ＭＳ Ｐゴシック"/>
                          <a:cs typeface="Arial"/>
                        </a:defRPr>
                      </a:lvl2pPr>
                      <a:lvl3pPr marL="685800" algn="l" defTabSz="685800" rtl="0" eaLnBrk="1" latinLnBrk="0" hangingPunct="1">
                        <a:defRPr sz="1350" b="1" kern="1200">
                          <a:solidFill>
                            <a:schemeClr val="lt1"/>
                          </a:solidFill>
                          <a:latin typeface="Arial Narrow"/>
                          <a:ea typeface="ＭＳ Ｐゴシック"/>
                          <a:cs typeface="Arial"/>
                        </a:defRPr>
                      </a:lvl3pPr>
                      <a:lvl4pPr marL="1028700" algn="l" defTabSz="685800" rtl="0" eaLnBrk="1" latinLnBrk="0" hangingPunct="1">
                        <a:defRPr sz="1350" b="1" kern="1200">
                          <a:solidFill>
                            <a:schemeClr val="lt1"/>
                          </a:solidFill>
                          <a:latin typeface="Arial Narrow"/>
                          <a:ea typeface="ＭＳ Ｐゴシック"/>
                          <a:cs typeface="Arial"/>
                        </a:defRPr>
                      </a:lvl4pPr>
                      <a:lvl5pPr marL="1371600" algn="l" defTabSz="685800" rtl="0" eaLnBrk="1" latinLnBrk="0" hangingPunct="1">
                        <a:defRPr sz="1350" b="1" kern="1200">
                          <a:solidFill>
                            <a:schemeClr val="lt1"/>
                          </a:solidFill>
                          <a:latin typeface="Arial Narrow"/>
                          <a:ea typeface="ＭＳ Ｐゴシック"/>
                          <a:cs typeface="Arial"/>
                        </a:defRPr>
                      </a:lvl5pPr>
                      <a:lvl6pPr marL="1714500" algn="l" defTabSz="685800" rtl="0" eaLnBrk="1" latinLnBrk="0" hangingPunct="1">
                        <a:defRPr sz="1350" b="1" kern="1200">
                          <a:solidFill>
                            <a:schemeClr val="lt1"/>
                          </a:solidFill>
                          <a:latin typeface="Arial Narrow"/>
                          <a:ea typeface="ＭＳ Ｐゴシック"/>
                          <a:cs typeface="Arial"/>
                        </a:defRPr>
                      </a:lvl6pPr>
                      <a:lvl7pPr marL="2057400" algn="l" defTabSz="685800" rtl="0" eaLnBrk="1" latinLnBrk="0" hangingPunct="1">
                        <a:defRPr sz="1350" b="1" kern="1200">
                          <a:solidFill>
                            <a:schemeClr val="lt1"/>
                          </a:solidFill>
                          <a:latin typeface="Arial Narrow"/>
                          <a:ea typeface="ＭＳ Ｐゴシック"/>
                          <a:cs typeface="Arial"/>
                        </a:defRPr>
                      </a:lvl7pPr>
                      <a:lvl8pPr marL="2400300" algn="l" defTabSz="685800" rtl="0" eaLnBrk="1" latinLnBrk="0" hangingPunct="1">
                        <a:defRPr sz="1350" b="1" kern="1200">
                          <a:solidFill>
                            <a:schemeClr val="lt1"/>
                          </a:solidFill>
                          <a:latin typeface="Arial Narrow"/>
                          <a:ea typeface="ＭＳ Ｐゴシック"/>
                          <a:cs typeface="Arial"/>
                        </a:defRPr>
                      </a:lvl8pPr>
                      <a:lvl9pPr marL="2743200" algn="l" defTabSz="685800" rtl="0" eaLnBrk="1" latinLnBrk="0" hangingPunct="1">
                        <a:defRPr sz="1350" b="1" kern="1200">
                          <a:solidFill>
                            <a:schemeClr val="lt1"/>
                          </a:solidFill>
                          <a:latin typeface="Arial Narrow"/>
                          <a:ea typeface="ＭＳ Ｐゴシック"/>
                          <a:cs typeface="Arial"/>
                        </a:defRPr>
                      </a:lvl9pPr>
                    </a:lstStyle>
                    <a:p>
                      <a:pPr algn="ctr"/>
                      <a:r>
                        <a:rPr lang="en-US" sz="1100" b="1" dirty="0">
                          <a:solidFill>
                            <a:schemeClr val="bg1"/>
                          </a:solidFill>
                          <a:latin typeface="Arial" panose="020B0604020202020204" pitchFamily="34" charset="0"/>
                          <a:cs typeface="Arial" panose="020B0604020202020204" pitchFamily="34" charset="0"/>
                        </a:rPr>
                        <a:t>18</a:t>
                      </a:r>
                    </a:p>
                  </a:txBody>
                  <a:tcPr marL="91436" marR="91436" marT="45700" marB="4570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685800" rtl="0" eaLnBrk="1" latinLnBrk="0" hangingPunct="1">
                        <a:defRPr sz="1350" b="1" kern="1200">
                          <a:solidFill>
                            <a:schemeClr val="lt1"/>
                          </a:solidFill>
                          <a:latin typeface="Arial Narrow"/>
                          <a:ea typeface="ＭＳ Ｐゴシック"/>
                          <a:cs typeface="Arial"/>
                        </a:defRPr>
                      </a:lvl1pPr>
                      <a:lvl2pPr marL="342900" algn="l" defTabSz="685800" rtl="0" eaLnBrk="1" latinLnBrk="0" hangingPunct="1">
                        <a:defRPr sz="1350" b="1" kern="1200">
                          <a:solidFill>
                            <a:schemeClr val="lt1"/>
                          </a:solidFill>
                          <a:latin typeface="Arial Narrow"/>
                          <a:ea typeface="ＭＳ Ｐゴシック"/>
                          <a:cs typeface="Arial"/>
                        </a:defRPr>
                      </a:lvl2pPr>
                      <a:lvl3pPr marL="685800" algn="l" defTabSz="685800" rtl="0" eaLnBrk="1" latinLnBrk="0" hangingPunct="1">
                        <a:defRPr sz="1350" b="1" kern="1200">
                          <a:solidFill>
                            <a:schemeClr val="lt1"/>
                          </a:solidFill>
                          <a:latin typeface="Arial Narrow"/>
                          <a:ea typeface="ＭＳ Ｐゴシック"/>
                          <a:cs typeface="Arial"/>
                        </a:defRPr>
                      </a:lvl3pPr>
                      <a:lvl4pPr marL="1028700" algn="l" defTabSz="685800" rtl="0" eaLnBrk="1" latinLnBrk="0" hangingPunct="1">
                        <a:defRPr sz="1350" b="1" kern="1200">
                          <a:solidFill>
                            <a:schemeClr val="lt1"/>
                          </a:solidFill>
                          <a:latin typeface="Arial Narrow"/>
                          <a:ea typeface="ＭＳ Ｐゴシック"/>
                          <a:cs typeface="Arial"/>
                        </a:defRPr>
                      </a:lvl4pPr>
                      <a:lvl5pPr marL="1371600" algn="l" defTabSz="685800" rtl="0" eaLnBrk="1" latinLnBrk="0" hangingPunct="1">
                        <a:defRPr sz="1350" b="1" kern="1200">
                          <a:solidFill>
                            <a:schemeClr val="lt1"/>
                          </a:solidFill>
                          <a:latin typeface="Arial Narrow"/>
                          <a:ea typeface="ＭＳ Ｐゴシック"/>
                          <a:cs typeface="Arial"/>
                        </a:defRPr>
                      </a:lvl5pPr>
                      <a:lvl6pPr marL="1714500" algn="l" defTabSz="685800" rtl="0" eaLnBrk="1" latinLnBrk="0" hangingPunct="1">
                        <a:defRPr sz="1350" b="1" kern="1200">
                          <a:solidFill>
                            <a:schemeClr val="lt1"/>
                          </a:solidFill>
                          <a:latin typeface="Arial Narrow"/>
                          <a:ea typeface="ＭＳ Ｐゴシック"/>
                          <a:cs typeface="Arial"/>
                        </a:defRPr>
                      </a:lvl6pPr>
                      <a:lvl7pPr marL="2057400" algn="l" defTabSz="685800" rtl="0" eaLnBrk="1" latinLnBrk="0" hangingPunct="1">
                        <a:defRPr sz="1350" b="1" kern="1200">
                          <a:solidFill>
                            <a:schemeClr val="lt1"/>
                          </a:solidFill>
                          <a:latin typeface="Arial Narrow"/>
                          <a:ea typeface="ＭＳ Ｐゴシック"/>
                          <a:cs typeface="Arial"/>
                        </a:defRPr>
                      </a:lvl7pPr>
                      <a:lvl8pPr marL="2400300" algn="l" defTabSz="685800" rtl="0" eaLnBrk="1" latinLnBrk="0" hangingPunct="1">
                        <a:defRPr sz="1350" b="1" kern="1200">
                          <a:solidFill>
                            <a:schemeClr val="lt1"/>
                          </a:solidFill>
                          <a:latin typeface="Arial Narrow"/>
                          <a:ea typeface="ＭＳ Ｐゴシック"/>
                          <a:cs typeface="Arial"/>
                        </a:defRPr>
                      </a:lvl8pPr>
                      <a:lvl9pPr marL="2743200" algn="l" defTabSz="685800" rtl="0" eaLnBrk="1" latinLnBrk="0" hangingPunct="1">
                        <a:defRPr sz="1350" b="1" kern="1200">
                          <a:solidFill>
                            <a:schemeClr val="lt1"/>
                          </a:solidFill>
                          <a:latin typeface="Arial Narrow"/>
                          <a:ea typeface="ＭＳ Ｐゴシック"/>
                          <a:cs typeface="Arial"/>
                        </a:defRPr>
                      </a:lvl9pPr>
                    </a:lstStyle>
                    <a:p>
                      <a:pPr algn="ctr"/>
                      <a:r>
                        <a:rPr lang="en-US" sz="1100" b="1" dirty="0">
                          <a:solidFill>
                            <a:schemeClr val="bg1"/>
                          </a:solidFill>
                          <a:latin typeface="Arial" panose="020B0604020202020204" pitchFamily="34" charset="0"/>
                          <a:cs typeface="Arial" panose="020B0604020202020204" pitchFamily="34" charset="0"/>
                        </a:rPr>
                        <a:t>19</a:t>
                      </a:r>
                    </a:p>
                  </a:txBody>
                  <a:tcPr marL="91436" marR="91436" marT="45700" marB="4570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685800" rtl="0" eaLnBrk="1" latinLnBrk="0" hangingPunct="1">
                        <a:defRPr sz="1350" b="1" kern="1200">
                          <a:solidFill>
                            <a:schemeClr val="lt1"/>
                          </a:solidFill>
                          <a:latin typeface="Arial Narrow"/>
                          <a:ea typeface="ＭＳ Ｐゴシック"/>
                          <a:cs typeface="Arial"/>
                        </a:defRPr>
                      </a:lvl1pPr>
                      <a:lvl2pPr marL="342900" algn="l" defTabSz="685800" rtl="0" eaLnBrk="1" latinLnBrk="0" hangingPunct="1">
                        <a:defRPr sz="1350" b="1" kern="1200">
                          <a:solidFill>
                            <a:schemeClr val="lt1"/>
                          </a:solidFill>
                          <a:latin typeface="Arial Narrow"/>
                          <a:ea typeface="ＭＳ Ｐゴシック"/>
                          <a:cs typeface="Arial"/>
                        </a:defRPr>
                      </a:lvl2pPr>
                      <a:lvl3pPr marL="685800" algn="l" defTabSz="685800" rtl="0" eaLnBrk="1" latinLnBrk="0" hangingPunct="1">
                        <a:defRPr sz="1350" b="1" kern="1200">
                          <a:solidFill>
                            <a:schemeClr val="lt1"/>
                          </a:solidFill>
                          <a:latin typeface="Arial Narrow"/>
                          <a:ea typeface="ＭＳ Ｐゴシック"/>
                          <a:cs typeface="Arial"/>
                        </a:defRPr>
                      </a:lvl3pPr>
                      <a:lvl4pPr marL="1028700" algn="l" defTabSz="685800" rtl="0" eaLnBrk="1" latinLnBrk="0" hangingPunct="1">
                        <a:defRPr sz="1350" b="1" kern="1200">
                          <a:solidFill>
                            <a:schemeClr val="lt1"/>
                          </a:solidFill>
                          <a:latin typeface="Arial Narrow"/>
                          <a:ea typeface="ＭＳ Ｐゴシック"/>
                          <a:cs typeface="Arial"/>
                        </a:defRPr>
                      </a:lvl4pPr>
                      <a:lvl5pPr marL="1371600" algn="l" defTabSz="685800" rtl="0" eaLnBrk="1" latinLnBrk="0" hangingPunct="1">
                        <a:defRPr sz="1350" b="1" kern="1200">
                          <a:solidFill>
                            <a:schemeClr val="lt1"/>
                          </a:solidFill>
                          <a:latin typeface="Arial Narrow"/>
                          <a:ea typeface="ＭＳ Ｐゴシック"/>
                          <a:cs typeface="Arial"/>
                        </a:defRPr>
                      </a:lvl5pPr>
                      <a:lvl6pPr marL="1714500" algn="l" defTabSz="685800" rtl="0" eaLnBrk="1" latinLnBrk="0" hangingPunct="1">
                        <a:defRPr sz="1350" b="1" kern="1200">
                          <a:solidFill>
                            <a:schemeClr val="lt1"/>
                          </a:solidFill>
                          <a:latin typeface="Arial Narrow"/>
                          <a:ea typeface="ＭＳ Ｐゴシック"/>
                          <a:cs typeface="Arial"/>
                        </a:defRPr>
                      </a:lvl6pPr>
                      <a:lvl7pPr marL="2057400" algn="l" defTabSz="685800" rtl="0" eaLnBrk="1" latinLnBrk="0" hangingPunct="1">
                        <a:defRPr sz="1350" b="1" kern="1200">
                          <a:solidFill>
                            <a:schemeClr val="lt1"/>
                          </a:solidFill>
                          <a:latin typeface="Arial Narrow"/>
                          <a:ea typeface="ＭＳ Ｐゴシック"/>
                          <a:cs typeface="Arial"/>
                        </a:defRPr>
                      </a:lvl7pPr>
                      <a:lvl8pPr marL="2400300" algn="l" defTabSz="685800" rtl="0" eaLnBrk="1" latinLnBrk="0" hangingPunct="1">
                        <a:defRPr sz="1350" b="1" kern="1200">
                          <a:solidFill>
                            <a:schemeClr val="lt1"/>
                          </a:solidFill>
                          <a:latin typeface="Arial Narrow"/>
                          <a:ea typeface="ＭＳ Ｐゴシック"/>
                          <a:cs typeface="Arial"/>
                        </a:defRPr>
                      </a:lvl8pPr>
                      <a:lvl9pPr marL="2743200" algn="l" defTabSz="685800" rtl="0" eaLnBrk="1" latinLnBrk="0" hangingPunct="1">
                        <a:defRPr sz="1350" b="1" kern="1200">
                          <a:solidFill>
                            <a:schemeClr val="lt1"/>
                          </a:solidFill>
                          <a:latin typeface="Arial Narrow"/>
                          <a:ea typeface="ＭＳ Ｐゴシック"/>
                          <a:cs typeface="Arial"/>
                        </a:defRPr>
                      </a:lvl9pPr>
                    </a:lstStyle>
                    <a:p>
                      <a:pPr algn="ctr"/>
                      <a:r>
                        <a:rPr lang="en-US" sz="1100" b="1" dirty="0">
                          <a:solidFill>
                            <a:schemeClr val="bg1"/>
                          </a:solidFill>
                          <a:latin typeface="Arial" panose="020B0604020202020204" pitchFamily="34" charset="0"/>
                          <a:cs typeface="Arial" panose="020B0604020202020204" pitchFamily="34" charset="0"/>
                        </a:rPr>
                        <a:t>20</a:t>
                      </a:r>
                    </a:p>
                  </a:txBody>
                  <a:tcPr marL="91436" marR="91436" marT="45700" marB="4570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685800" rtl="0" eaLnBrk="1" latinLnBrk="0" hangingPunct="1">
                        <a:defRPr sz="1350" b="1" kern="1200">
                          <a:solidFill>
                            <a:schemeClr val="lt1"/>
                          </a:solidFill>
                          <a:latin typeface="Arial Narrow"/>
                          <a:ea typeface="ＭＳ Ｐゴシック"/>
                          <a:cs typeface="Arial"/>
                        </a:defRPr>
                      </a:lvl1pPr>
                      <a:lvl2pPr marL="342900" algn="l" defTabSz="685800" rtl="0" eaLnBrk="1" latinLnBrk="0" hangingPunct="1">
                        <a:defRPr sz="1350" b="1" kern="1200">
                          <a:solidFill>
                            <a:schemeClr val="lt1"/>
                          </a:solidFill>
                          <a:latin typeface="Arial Narrow"/>
                          <a:ea typeface="ＭＳ Ｐゴシック"/>
                          <a:cs typeface="Arial"/>
                        </a:defRPr>
                      </a:lvl2pPr>
                      <a:lvl3pPr marL="685800" algn="l" defTabSz="685800" rtl="0" eaLnBrk="1" latinLnBrk="0" hangingPunct="1">
                        <a:defRPr sz="1350" b="1" kern="1200">
                          <a:solidFill>
                            <a:schemeClr val="lt1"/>
                          </a:solidFill>
                          <a:latin typeface="Arial Narrow"/>
                          <a:ea typeface="ＭＳ Ｐゴシック"/>
                          <a:cs typeface="Arial"/>
                        </a:defRPr>
                      </a:lvl3pPr>
                      <a:lvl4pPr marL="1028700" algn="l" defTabSz="685800" rtl="0" eaLnBrk="1" latinLnBrk="0" hangingPunct="1">
                        <a:defRPr sz="1350" b="1" kern="1200">
                          <a:solidFill>
                            <a:schemeClr val="lt1"/>
                          </a:solidFill>
                          <a:latin typeface="Arial Narrow"/>
                          <a:ea typeface="ＭＳ Ｐゴシック"/>
                          <a:cs typeface="Arial"/>
                        </a:defRPr>
                      </a:lvl4pPr>
                      <a:lvl5pPr marL="1371600" algn="l" defTabSz="685800" rtl="0" eaLnBrk="1" latinLnBrk="0" hangingPunct="1">
                        <a:defRPr sz="1350" b="1" kern="1200">
                          <a:solidFill>
                            <a:schemeClr val="lt1"/>
                          </a:solidFill>
                          <a:latin typeface="Arial Narrow"/>
                          <a:ea typeface="ＭＳ Ｐゴシック"/>
                          <a:cs typeface="Arial"/>
                        </a:defRPr>
                      </a:lvl5pPr>
                      <a:lvl6pPr marL="1714500" algn="l" defTabSz="685800" rtl="0" eaLnBrk="1" latinLnBrk="0" hangingPunct="1">
                        <a:defRPr sz="1350" b="1" kern="1200">
                          <a:solidFill>
                            <a:schemeClr val="lt1"/>
                          </a:solidFill>
                          <a:latin typeface="Arial Narrow"/>
                          <a:ea typeface="ＭＳ Ｐゴシック"/>
                          <a:cs typeface="Arial"/>
                        </a:defRPr>
                      </a:lvl6pPr>
                      <a:lvl7pPr marL="2057400" algn="l" defTabSz="685800" rtl="0" eaLnBrk="1" latinLnBrk="0" hangingPunct="1">
                        <a:defRPr sz="1350" b="1" kern="1200">
                          <a:solidFill>
                            <a:schemeClr val="lt1"/>
                          </a:solidFill>
                          <a:latin typeface="Arial Narrow"/>
                          <a:ea typeface="ＭＳ Ｐゴシック"/>
                          <a:cs typeface="Arial"/>
                        </a:defRPr>
                      </a:lvl7pPr>
                      <a:lvl8pPr marL="2400300" algn="l" defTabSz="685800" rtl="0" eaLnBrk="1" latinLnBrk="0" hangingPunct="1">
                        <a:defRPr sz="1350" b="1" kern="1200">
                          <a:solidFill>
                            <a:schemeClr val="lt1"/>
                          </a:solidFill>
                          <a:latin typeface="Arial Narrow"/>
                          <a:ea typeface="ＭＳ Ｐゴシック"/>
                          <a:cs typeface="Arial"/>
                        </a:defRPr>
                      </a:lvl8pPr>
                      <a:lvl9pPr marL="2743200" algn="l" defTabSz="685800" rtl="0" eaLnBrk="1" latinLnBrk="0" hangingPunct="1">
                        <a:defRPr sz="1350" b="1" kern="1200">
                          <a:solidFill>
                            <a:schemeClr val="lt1"/>
                          </a:solidFill>
                          <a:latin typeface="Arial Narrow"/>
                          <a:ea typeface="ＭＳ Ｐゴシック"/>
                          <a:cs typeface="Arial"/>
                        </a:defRPr>
                      </a:lvl9pPr>
                    </a:lstStyle>
                    <a:p>
                      <a:pPr algn="ctr"/>
                      <a:r>
                        <a:rPr lang="en-US" sz="1100" b="1" dirty="0">
                          <a:solidFill>
                            <a:schemeClr val="bg1"/>
                          </a:solidFill>
                          <a:latin typeface="Arial" panose="020B0604020202020204" pitchFamily="34" charset="0"/>
                          <a:cs typeface="Arial" panose="020B0604020202020204" pitchFamily="34" charset="0"/>
                        </a:rPr>
                        <a:t>21</a:t>
                      </a:r>
                    </a:p>
                  </a:txBody>
                  <a:tcPr marL="91436" marR="91436" marT="45700" marB="4570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685800" rtl="0" eaLnBrk="1" latinLnBrk="0" hangingPunct="1">
                        <a:defRPr sz="1350" b="1" kern="1200">
                          <a:solidFill>
                            <a:schemeClr val="lt1"/>
                          </a:solidFill>
                          <a:latin typeface="Arial Narrow"/>
                          <a:ea typeface="ＭＳ Ｐゴシック"/>
                          <a:cs typeface="Arial"/>
                        </a:defRPr>
                      </a:lvl1pPr>
                      <a:lvl2pPr marL="342900" algn="l" defTabSz="685800" rtl="0" eaLnBrk="1" latinLnBrk="0" hangingPunct="1">
                        <a:defRPr sz="1350" b="1" kern="1200">
                          <a:solidFill>
                            <a:schemeClr val="lt1"/>
                          </a:solidFill>
                          <a:latin typeface="Arial Narrow"/>
                          <a:ea typeface="ＭＳ Ｐゴシック"/>
                          <a:cs typeface="Arial"/>
                        </a:defRPr>
                      </a:lvl2pPr>
                      <a:lvl3pPr marL="685800" algn="l" defTabSz="685800" rtl="0" eaLnBrk="1" latinLnBrk="0" hangingPunct="1">
                        <a:defRPr sz="1350" b="1" kern="1200">
                          <a:solidFill>
                            <a:schemeClr val="lt1"/>
                          </a:solidFill>
                          <a:latin typeface="Arial Narrow"/>
                          <a:ea typeface="ＭＳ Ｐゴシック"/>
                          <a:cs typeface="Arial"/>
                        </a:defRPr>
                      </a:lvl3pPr>
                      <a:lvl4pPr marL="1028700" algn="l" defTabSz="685800" rtl="0" eaLnBrk="1" latinLnBrk="0" hangingPunct="1">
                        <a:defRPr sz="1350" b="1" kern="1200">
                          <a:solidFill>
                            <a:schemeClr val="lt1"/>
                          </a:solidFill>
                          <a:latin typeface="Arial Narrow"/>
                          <a:ea typeface="ＭＳ Ｐゴシック"/>
                          <a:cs typeface="Arial"/>
                        </a:defRPr>
                      </a:lvl4pPr>
                      <a:lvl5pPr marL="1371600" algn="l" defTabSz="685800" rtl="0" eaLnBrk="1" latinLnBrk="0" hangingPunct="1">
                        <a:defRPr sz="1350" b="1" kern="1200">
                          <a:solidFill>
                            <a:schemeClr val="lt1"/>
                          </a:solidFill>
                          <a:latin typeface="Arial Narrow"/>
                          <a:ea typeface="ＭＳ Ｐゴシック"/>
                          <a:cs typeface="Arial"/>
                        </a:defRPr>
                      </a:lvl5pPr>
                      <a:lvl6pPr marL="1714500" algn="l" defTabSz="685800" rtl="0" eaLnBrk="1" latinLnBrk="0" hangingPunct="1">
                        <a:defRPr sz="1350" b="1" kern="1200">
                          <a:solidFill>
                            <a:schemeClr val="lt1"/>
                          </a:solidFill>
                          <a:latin typeface="Arial Narrow"/>
                          <a:ea typeface="ＭＳ Ｐゴシック"/>
                          <a:cs typeface="Arial"/>
                        </a:defRPr>
                      </a:lvl6pPr>
                      <a:lvl7pPr marL="2057400" algn="l" defTabSz="685800" rtl="0" eaLnBrk="1" latinLnBrk="0" hangingPunct="1">
                        <a:defRPr sz="1350" b="1" kern="1200">
                          <a:solidFill>
                            <a:schemeClr val="lt1"/>
                          </a:solidFill>
                          <a:latin typeface="Arial Narrow"/>
                          <a:ea typeface="ＭＳ Ｐゴシック"/>
                          <a:cs typeface="Arial"/>
                        </a:defRPr>
                      </a:lvl7pPr>
                      <a:lvl8pPr marL="2400300" algn="l" defTabSz="685800" rtl="0" eaLnBrk="1" latinLnBrk="0" hangingPunct="1">
                        <a:defRPr sz="1350" b="1" kern="1200">
                          <a:solidFill>
                            <a:schemeClr val="lt1"/>
                          </a:solidFill>
                          <a:latin typeface="Arial Narrow"/>
                          <a:ea typeface="ＭＳ Ｐゴシック"/>
                          <a:cs typeface="Arial"/>
                        </a:defRPr>
                      </a:lvl8pPr>
                      <a:lvl9pPr marL="2743200" algn="l" defTabSz="685800" rtl="0" eaLnBrk="1" latinLnBrk="0" hangingPunct="1">
                        <a:defRPr sz="1350" b="1" kern="1200">
                          <a:solidFill>
                            <a:schemeClr val="lt1"/>
                          </a:solidFill>
                          <a:latin typeface="Arial Narrow"/>
                          <a:ea typeface="ＭＳ Ｐゴシック"/>
                          <a:cs typeface="Arial"/>
                        </a:defRPr>
                      </a:lvl9pPr>
                    </a:lstStyle>
                    <a:p>
                      <a:pPr algn="ctr"/>
                      <a:r>
                        <a:rPr lang="en-US" sz="1100" b="1" dirty="0">
                          <a:solidFill>
                            <a:schemeClr val="bg1"/>
                          </a:solidFill>
                          <a:latin typeface="Arial" panose="020B0604020202020204" pitchFamily="34" charset="0"/>
                          <a:cs typeface="Arial" panose="020B0604020202020204" pitchFamily="34" charset="0"/>
                        </a:rPr>
                        <a:t>22</a:t>
                      </a:r>
                    </a:p>
                  </a:txBody>
                  <a:tcPr marL="91436" marR="91436" marT="45700" marB="4570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685800" rtl="0" eaLnBrk="1" latinLnBrk="0" hangingPunct="1">
                        <a:defRPr sz="1350" b="1" kern="1200">
                          <a:solidFill>
                            <a:schemeClr val="lt1"/>
                          </a:solidFill>
                          <a:latin typeface="Arial Narrow"/>
                          <a:ea typeface="ＭＳ Ｐゴシック"/>
                          <a:cs typeface="Arial"/>
                        </a:defRPr>
                      </a:lvl1pPr>
                      <a:lvl2pPr marL="342900" algn="l" defTabSz="685800" rtl="0" eaLnBrk="1" latinLnBrk="0" hangingPunct="1">
                        <a:defRPr sz="1350" b="1" kern="1200">
                          <a:solidFill>
                            <a:schemeClr val="lt1"/>
                          </a:solidFill>
                          <a:latin typeface="Arial Narrow"/>
                          <a:ea typeface="ＭＳ Ｐゴシック"/>
                          <a:cs typeface="Arial"/>
                        </a:defRPr>
                      </a:lvl2pPr>
                      <a:lvl3pPr marL="685800" algn="l" defTabSz="685800" rtl="0" eaLnBrk="1" latinLnBrk="0" hangingPunct="1">
                        <a:defRPr sz="1350" b="1" kern="1200">
                          <a:solidFill>
                            <a:schemeClr val="lt1"/>
                          </a:solidFill>
                          <a:latin typeface="Arial Narrow"/>
                          <a:ea typeface="ＭＳ Ｐゴシック"/>
                          <a:cs typeface="Arial"/>
                        </a:defRPr>
                      </a:lvl3pPr>
                      <a:lvl4pPr marL="1028700" algn="l" defTabSz="685800" rtl="0" eaLnBrk="1" latinLnBrk="0" hangingPunct="1">
                        <a:defRPr sz="1350" b="1" kern="1200">
                          <a:solidFill>
                            <a:schemeClr val="lt1"/>
                          </a:solidFill>
                          <a:latin typeface="Arial Narrow"/>
                          <a:ea typeface="ＭＳ Ｐゴシック"/>
                          <a:cs typeface="Arial"/>
                        </a:defRPr>
                      </a:lvl4pPr>
                      <a:lvl5pPr marL="1371600" algn="l" defTabSz="685800" rtl="0" eaLnBrk="1" latinLnBrk="0" hangingPunct="1">
                        <a:defRPr sz="1350" b="1" kern="1200">
                          <a:solidFill>
                            <a:schemeClr val="lt1"/>
                          </a:solidFill>
                          <a:latin typeface="Arial Narrow"/>
                          <a:ea typeface="ＭＳ Ｐゴシック"/>
                          <a:cs typeface="Arial"/>
                        </a:defRPr>
                      </a:lvl5pPr>
                      <a:lvl6pPr marL="1714500" algn="l" defTabSz="685800" rtl="0" eaLnBrk="1" latinLnBrk="0" hangingPunct="1">
                        <a:defRPr sz="1350" b="1" kern="1200">
                          <a:solidFill>
                            <a:schemeClr val="lt1"/>
                          </a:solidFill>
                          <a:latin typeface="Arial Narrow"/>
                          <a:ea typeface="ＭＳ Ｐゴシック"/>
                          <a:cs typeface="Arial"/>
                        </a:defRPr>
                      </a:lvl6pPr>
                      <a:lvl7pPr marL="2057400" algn="l" defTabSz="685800" rtl="0" eaLnBrk="1" latinLnBrk="0" hangingPunct="1">
                        <a:defRPr sz="1350" b="1" kern="1200">
                          <a:solidFill>
                            <a:schemeClr val="lt1"/>
                          </a:solidFill>
                          <a:latin typeface="Arial Narrow"/>
                          <a:ea typeface="ＭＳ Ｐゴシック"/>
                          <a:cs typeface="Arial"/>
                        </a:defRPr>
                      </a:lvl7pPr>
                      <a:lvl8pPr marL="2400300" algn="l" defTabSz="685800" rtl="0" eaLnBrk="1" latinLnBrk="0" hangingPunct="1">
                        <a:defRPr sz="1350" b="1" kern="1200">
                          <a:solidFill>
                            <a:schemeClr val="lt1"/>
                          </a:solidFill>
                          <a:latin typeface="Arial Narrow"/>
                          <a:ea typeface="ＭＳ Ｐゴシック"/>
                          <a:cs typeface="Arial"/>
                        </a:defRPr>
                      </a:lvl8pPr>
                      <a:lvl9pPr marL="2743200" algn="l" defTabSz="685800" rtl="0" eaLnBrk="1" latinLnBrk="0" hangingPunct="1">
                        <a:defRPr sz="1350" b="1" kern="1200">
                          <a:solidFill>
                            <a:schemeClr val="lt1"/>
                          </a:solidFill>
                          <a:latin typeface="Arial Narrow"/>
                          <a:ea typeface="ＭＳ Ｐゴシック"/>
                          <a:cs typeface="Arial"/>
                        </a:defRPr>
                      </a:lvl9pPr>
                    </a:lstStyle>
                    <a:p>
                      <a:pPr algn="ctr"/>
                      <a:r>
                        <a:rPr lang="en-US" sz="1100" b="1" dirty="0">
                          <a:solidFill>
                            <a:schemeClr val="bg1"/>
                          </a:solidFill>
                          <a:latin typeface="Arial" panose="020B0604020202020204" pitchFamily="34" charset="0"/>
                          <a:cs typeface="Arial" panose="020B0604020202020204" pitchFamily="34" charset="0"/>
                        </a:rPr>
                        <a:t>23</a:t>
                      </a:r>
                    </a:p>
                  </a:txBody>
                  <a:tcPr marL="91436" marR="91436" marT="45700" marB="4570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685800" rtl="0" eaLnBrk="1" latinLnBrk="0" hangingPunct="1">
                        <a:defRPr sz="1350" b="1" kern="1200">
                          <a:solidFill>
                            <a:schemeClr val="lt1"/>
                          </a:solidFill>
                          <a:latin typeface="Arial Narrow"/>
                          <a:ea typeface="ＭＳ Ｐゴシック"/>
                          <a:cs typeface="Arial"/>
                        </a:defRPr>
                      </a:lvl1pPr>
                      <a:lvl2pPr marL="342900" algn="l" defTabSz="685800" rtl="0" eaLnBrk="1" latinLnBrk="0" hangingPunct="1">
                        <a:defRPr sz="1350" b="1" kern="1200">
                          <a:solidFill>
                            <a:schemeClr val="lt1"/>
                          </a:solidFill>
                          <a:latin typeface="Arial Narrow"/>
                          <a:ea typeface="ＭＳ Ｐゴシック"/>
                          <a:cs typeface="Arial"/>
                        </a:defRPr>
                      </a:lvl2pPr>
                      <a:lvl3pPr marL="685800" algn="l" defTabSz="685800" rtl="0" eaLnBrk="1" latinLnBrk="0" hangingPunct="1">
                        <a:defRPr sz="1350" b="1" kern="1200">
                          <a:solidFill>
                            <a:schemeClr val="lt1"/>
                          </a:solidFill>
                          <a:latin typeface="Arial Narrow"/>
                          <a:ea typeface="ＭＳ Ｐゴシック"/>
                          <a:cs typeface="Arial"/>
                        </a:defRPr>
                      </a:lvl3pPr>
                      <a:lvl4pPr marL="1028700" algn="l" defTabSz="685800" rtl="0" eaLnBrk="1" latinLnBrk="0" hangingPunct="1">
                        <a:defRPr sz="1350" b="1" kern="1200">
                          <a:solidFill>
                            <a:schemeClr val="lt1"/>
                          </a:solidFill>
                          <a:latin typeface="Arial Narrow"/>
                          <a:ea typeface="ＭＳ Ｐゴシック"/>
                          <a:cs typeface="Arial"/>
                        </a:defRPr>
                      </a:lvl4pPr>
                      <a:lvl5pPr marL="1371600" algn="l" defTabSz="685800" rtl="0" eaLnBrk="1" latinLnBrk="0" hangingPunct="1">
                        <a:defRPr sz="1350" b="1" kern="1200">
                          <a:solidFill>
                            <a:schemeClr val="lt1"/>
                          </a:solidFill>
                          <a:latin typeface="Arial Narrow"/>
                          <a:ea typeface="ＭＳ Ｐゴシック"/>
                          <a:cs typeface="Arial"/>
                        </a:defRPr>
                      </a:lvl5pPr>
                      <a:lvl6pPr marL="1714500" algn="l" defTabSz="685800" rtl="0" eaLnBrk="1" latinLnBrk="0" hangingPunct="1">
                        <a:defRPr sz="1350" b="1" kern="1200">
                          <a:solidFill>
                            <a:schemeClr val="lt1"/>
                          </a:solidFill>
                          <a:latin typeface="Arial Narrow"/>
                          <a:ea typeface="ＭＳ Ｐゴシック"/>
                          <a:cs typeface="Arial"/>
                        </a:defRPr>
                      </a:lvl6pPr>
                      <a:lvl7pPr marL="2057400" algn="l" defTabSz="685800" rtl="0" eaLnBrk="1" latinLnBrk="0" hangingPunct="1">
                        <a:defRPr sz="1350" b="1" kern="1200">
                          <a:solidFill>
                            <a:schemeClr val="lt1"/>
                          </a:solidFill>
                          <a:latin typeface="Arial Narrow"/>
                          <a:ea typeface="ＭＳ Ｐゴシック"/>
                          <a:cs typeface="Arial"/>
                        </a:defRPr>
                      </a:lvl7pPr>
                      <a:lvl8pPr marL="2400300" algn="l" defTabSz="685800" rtl="0" eaLnBrk="1" latinLnBrk="0" hangingPunct="1">
                        <a:defRPr sz="1350" b="1" kern="1200">
                          <a:solidFill>
                            <a:schemeClr val="lt1"/>
                          </a:solidFill>
                          <a:latin typeface="Arial Narrow"/>
                          <a:ea typeface="ＭＳ Ｐゴシック"/>
                          <a:cs typeface="Arial"/>
                        </a:defRPr>
                      </a:lvl8pPr>
                      <a:lvl9pPr marL="2743200" algn="l" defTabSz="685800" rtl="0" eaLnBrk="1" latinLnBrk="0" hangingPunct="1">
                        <a:defRPr sz="1350" b="1" kern="1200">
                          <a:solidFill>
                            <a:schemeClr val="lt1"/>
                          </a:solidFill>
                          <a:latin typeface="Arial Narrow"/>
                          <a:ea typeface="ＭＳ Ｐゴシック"/>
                          <a:cs typeface="Arial"/>
                        </a:defRPr>
                      </a:lvl9pPr>
                    </a:lstStyle>
                    <a:p>
                      <a:pPr algn="ctr"/>
                      <a:r>
                        <a:rPr lang="en-US" sz="1100" b="1" dirty="0">
                          <a:solidFill>
                            <a:schemeClr val="bg1"/>
                          </a:solidFill>
                          <a:latin typeface="Arial" panose="020B0604020202020204" pitchFamily="34" charset="0"/>
                          <a:cs typeface="Arial" panose="020B0604020202020204" pitchFamily="34" charset="0"/>
                        </a:rPr>
                        <a:t>24</a:t>
                      </a:r>
                    </a:p>
                  </a:txBody>
                  <a:tcPr marL="91436" marR="91436" marT="45700" marB="4570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432465" rtl="0" eaLnBrk="1" latinLnBrk="0" hangingPunct="1">
                        <a:defRPr sz="1700" kern="1200">
                          <a:solidFill>
                            <a:schemeClr val="tx1"/>
                          </a:solidFill>
                          <a:latin typeface="Calibri" panose="020F0502020204030204"/>
                        </a:defRPr>
                      </a:lvl1pPr>
                      <a:lvl2pPr marL="432465" algn="l" defTabSz="432465" rtl="0" eaLnBrk="1" latinLnBrk="0" hangingPunct="1">
                        <a:defRPr sz="1700" kern="1200">
                          <a:solidFill>
                            <a:schemeClr val="tx1"/>
                          </a:solidFill>
                          <a:latin typeface="Calibri" panose="020F0502020204030204"/>
                        </a:defRPr>
                      </a:lvl2pPr>
                      <a:lvl3pPr marL="864931" algn="l" defTabSz="432465" rtl="0" eaLnBrk="1" latinLnBrk="0" hangingPunct="1">
                        <a:defRPr sz="1700" kern="1200">
                          <a:solidFill>
                            <a:schemeClr val="tx1"/>
                          </a:solidFill>
                          <a:latin typeface="Calibri" panose="020F0502020204030204"/>
                        </a:defRPr>
                      </a:lvl3pPr>
                      <a:lvl4pPr marL="1297396" algn="l" defTabSz="432465" rtl="0" eaLnBrk="1" latinLnBrk="0" hangingPunct="1">
                        <a:defRPr sz="1700" kern="1200">
                          <a:solidFill>
                            <a:schemeClr val="tx1"/>
                          </a:solidFill>
                          <a:latin typeface="Calibri" panose="020F0502020204030204"/>
                        </a:defRPr>
                      </a:lvl4pPr>
                      <a:lvl5pPr marL="1729862" algn="l" defTabSz="432465" rtl="0" eaLnBrk="1" latinLnBrk="0" hangingPunct="1">
                        <a:defRPr sz="1700" kern="1200">
                          <a:solidFill>
                            <a:schemeClr val="tx1"/>
                          </a:solidFill>
                          <a:latin typeface="Calibri" panose="020F0502020204030204"/>
                        </a:defRPr>
                      </a:lvl5pPr>
                      <a:lvl6pPr marL="2162327" algn="l" defTabSz="432465" rtl="0" eaLnBrk="1" latinLnBrk="0" hangingPunct="1">
                        <a:defRPr sz="1700" kern="1200">
                          <a:solidFill>
                            <a:schemeClr val="tx1"/>
                          </a:solidFill>
                          <a:latin typeface="Calibri" panose="020F0502020204030204"/>
                        </a:defRPr>
                      </a:lvl6pPr>
                      <a:lvl7pPr marL="2594793" algn="l" defTabSz="432465" rtl="0" eaLnBrk="1" latinLnBrk="0" hangingPunct="1">
                        <a:defRPr sz="1700" kern="1200">
                          <a:solidFill>
                            <a:schemeClr val="tx1"/>
                          </a:solidFill>
                          <a:latin typeface="Calibri" panose="020F0502020204030204"/>
                        </a:defRPr>
                      </a:lvl7pPr>
                      <a:lvl8pPr marL="3027258" algn="l" defTabSz="432465" rtl="0" eaLnBrk="1" latinLnBrk="0" hangingPunct="1">
                        <a:defRPr sz="1700" kern="1200">
                          <a:solidFill>
                            <a:schemeClr val="tx1"/>
                          </a:solidFill>
                          <a:latin typeface="Calibri" panose="020F0502020204030204"/>
                        </a:defRPr>
                      </a:lvl8pPr>
                      <a:lvl9pPr marL="3459724" algn="l" defTabSz="432465" rtl="0" eaLnBrk="1" latinLnBrk="0" hangingPunct="1">
                        <a:defRPr sz="1700" kern="1200">
                          <a:solidFill>
                            <a:schemeClr val="tx1"/>
                          </a:solidFill>
                          <a:latin typeface="Calibri" panose="020F0502020204030204"/>
                        </a:defRPr>
                      </a:lvl9pPr>
                    </a:lstStyle>
                    <a:p>
                      <a:pPr algn="ctr"/>
                      <a:r>
                        <a:rPr lang="en-US" sz="1100" b="1" dirty="0">
                          <a:solidFill>
                            <a:schemeClr val="bg1"/>
                          </a:solidFill>
                          <a:latin typeface="Arial" panose="020B0604020202020204" pitchFamily="34" charset="0"/>
                          <a:cs typeface="Arial" panose="020B0604020202020204" pitchFamily="34" charset="0"/>
                        </a:rPr>
                        <a:t>25 +</a:t>
                      </a:r>
                    </a:p>
                  </a:txBody>
                  <a:tcPr marL="91436" marR="91436" marT="45700" marB="4570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370681">
                <a:tc vMerge="1">
                  <a:txBody>
                    <a:bodyPr/>
                    <a:lstStyle/>
                    <a:p>
                      <a:pPr algn="ctr"/>
                      <a:endParaRPr lang="en-US" sz="1800" dirty="0">
                        <a:solidFill>
                          <a:schemeClr val="bg1"/>
                        </a:solidFill>
                        <a:latin typeface="Arial" panose="020B0604020202020204" pitchFamily="34" charset="0"/>
                        <a:cs typeface="Arial" panose="020B0604020202020204" pitchFamily="34" charset="0"/>
                      </a:endParaRPr>
                    </a:p>
                  </a:txBody>
                  <a:tcPr marL="91436" marR="91436" marT="45700" marB="45700">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8086C1"/>
                    </a:solidFill>
                  </a:tcPr>
                </a:tc>
                <a:tc>
                  <a:txBody>
                    <a:bodyPr/>
                    <a:lstStyle>
                      <a:lvl1pPr marL="0" algn="l" defTabSz="432465" rtl="0" eaLnBrk="1" latinLnBrk="0" hangingPunct="1">
                        <a:defRPr sz="1700" kern="1200">
                          <a:solidFill>
                            <a:schemeClr val="tx1"/>
                          </a:solidFill>
                          <a:latin typeface="Calibri" panose="020F0502020204030204"/>
                        </a:defRPr>
                      </a:lvl1pPr>
                      <a:lvl2pPr marL="432465" algn="l" defTabSz="432465" rtl="0" eaLnBrk="1" latinLnBrk="0" hangingPunct="1">
                        <a:defRPr sz="1700" kern="1200">
                          <a:solidFill>
                            <a:schemeClr val="tx1"/>
                          </a:solidFill>
                          <a:latin typeface="Calibri" panose="020F0502020204030204"/>
                        </a:defRPr>
                      </a:lvl2pPr>
                      <a:lvl3pPr marL="864931" algn="l" defTabSz="432465" rtl="0" eaLnBrk="1" latinLnBrk="0" hangingPunct="1">
                        <a:defRPr sz="1700" kern="1200">
                          <a:solidFill>
                            <a:schemeClr val="tx1"/>
                          </a:solidFill>
                          <a:latin typeface="Calibri" panose="020F0502020204030204"/>
                        </a:defRPr>
                      </a:lvl3pPr>
                      <a:lvl4pPr marL="1297396" algn="l" defTabSz="432465" rtl="0" eaLnBrk="1" latinLnBrk="0" hangingPunct="1">
                        <a:defRPr sz="1700" kern="1200">
                          <a:solidFill>
                            <a:schemeClr val="tx1"/>
                          </a:solidFill>
                          <a:latin typeface="Calibri" panose="020F0502020204030204"/>
                        </a:defRPr>
                      </a:lvl4pPr>
                      <a:lvl5pPr marL="1729862" algn="l" defTabSz="432465" rtl="0" eaLnBrk="1" latinLnBrk="0" hangingPunct="1">
                        <a:defRPr sz="1700" kern="1200">
                          <a:solidFill>
                            <a:schemeClr val="tx1"/>
                          </a:solidFill>
                          <a:latin typeface="Calibri" panose="020F0502020204030204"/>
                        </a:defRPr>
                      </a:lvl5pPr>
                      <a:lvl6pPr marL="2162327" algn="l" defTabSz="432465" rtl="0" eaLnBrk="1" latinLnBrk="0" hangingPunct="1">
                        <a:defRPr sz="1700" kern="1200">
                          <a:solidFill>
                            <a:schemeClr val="tx1"/>
                          </a:solidFill>
                          <a:latin typeface="Calibri" panose="020F0502020204030204"/>
                        </a:defRPr>
                      </a:lvl6pPr>
                      <a:lvl7pPr marL="2594793" algn="l" defTabSz="432465" rtl="0" eaLnBrk="1" latinLnBrk="0" hangingPunct="1">
                        <a:defRPr sz="1700" kern="1200">
                          <a:solidFill>
                            <a:schemeClr val="tx1"/>
                          </a:solidFill>
                          <a:latin typeface="Calibri" panose="020F0502020204030204"/>
                        </a:defRPr>
                      </a:lvl7pPr>
                      <a:lvl8pPr marL="3027258" algn="l" defTabSz="432465" rtl="0" eaLnBrk="1" latinLnBrk="0" hangingPunct="1">
                        <a:defRPr sz="1700" kern="1200">
                          <a:solidFill>
                            <a:schemeClr val="tx1"/>
                          </a:solidFill>
                          <a:latin typeface="Calibri" panose="020F0502020204030204"/>
                        </a:defRPr>
                      </a:lvl8pPr>
                      <a:lvl9pPr marL="3459724" algn="l" defTabSz="432465" rtl="0" eaLnBrk="1" latinLnBrk="0" hangingPunct="1">
                        <a:defRPr sz="1700" kern="1200">
                          <a:solidFill>
                            <a:schemeClr val="tx1"/>
                          </a:solidFill>
                          <a:latin typeface="Calibri" panose="020F0502020204030204"/>
                        </a:defRPr>
                      </a:lvl9pPr>
                    </a:lstStyle>
                    <a:p>
                      <a:pPr algn="ctr"/>
                      <a:endParaRPr lang="en-US" sz="700" dirty="0">
                        <a:solidFill>
                          <a:schemeClr val="bg1"/>
                        </a:solidFill>
                        <a:latin typeface="Arial" panose="020B0604020202020204" pitchFamily="34" charset="0"/>
                        <a:cs typeface="Arial" panose="020B0604020202020204" pitchFamily="34" charset="0"/>
                      </a:endParaRPr>
                    </a:p>
                  </a:txBody>
                  <a:tcPr marL="45720" marR="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ysClr val="window" lastClr="FFFFFF"/>
                    </a:solidFill>
                  </a:tcPr>
                </a:tc>
                <a:tc gridSpan="8">
                  <a:txBody>
                    <a:bodyPr/>
                    <a:lstStyle>
                      <a:lvl1pPr marL="0" algn="l" defTabSz="685800" rtl="0" eaLnBrk="1" latinLnBrk="0" hangingPunct="1">
                        <a:defRPr sz="1350" kern="1200">
                          <a:solidFill>
                            <a:schemeClr val="dk1"/>
                          </a:solidFill>
                          <a:latin typeface="Arial Narrow"/>
                          <a:ea typeface="ＭＳ Ｐゴシック"/>
                          <a:cs typeface="Arial"/>
                        </a:defRPr>
                      </a:lvl1pPr>
                      <a:lvl2pPr marL="342900" algn="l" defTabSz="685800" rtl="0" eaLnBrk="1" latinLnBrk="0" hangingPunct="1">
                        <a:defRPr sz="1350" kern="1200">
                          <a:solidFill>
                            <a:schemeClr val="dk1"/>
                          </a:solidFill>
                          <a:latin typeface="Arial Narrow"/>
                          <a:ea typeface="ＭＳ Ｐゴシック"/>
                          <a:cs typeface="Arial"/>
                        </a:defRPr>
                      </a:lvl2pPr>
                      <a:lvl3pPr marL="685800" algn="l" defTabSz="685800" rtl="0" eaLnBrk="1" latinLnBrk="0" hangingPunct="1">
                        <a:defRPr sz="1350" kern="1200">
                          <a:solidFill>
                            <a:schemeClr val="dk1"/>
                          </a:solidFill>
                          <a:latin typeface="Arial Narrow"/>
                          <a:ea typeface="ＭＳ Ｐゴシック"/>
                          <a:cs typeface="Arial"/>
                        </a:defRPr>
                      </a:lvl3pPr>
                      <a:lvl4pPr marL="1028700" algn="l" defTabSz="685800" rtl="0" eaLnBrk="1" latinLnBrk="0" hangingPunct="1">
                        <a:defRPr sz="1350" kern="1200">
                          <a:solidFill>
                            <a:schemeClr val="dk1"/>
                          </a:solidFill>
                          <a:latin typeface="Arial Narrow"/>
                          <a:ea typeface="ＭＳ Ｐゴシック"/>
                          <a:cs typeface="Arial"/>
                        </a:defRPr>
                      </a:lvl4pPr>
                      <a:lvl5pPr marL="1371600" algn="l" defTabSz="685800" rtl="0" eaLnBrk="1" latinLnBrk="0" hangingPunct="1">
                        <a:defRPr sz="1350" kern="1200">
                          <a:solidFill>
                            <a:schemeClr val="dk1"/>
                          </a:solidFill>
                          <a:latin typeface="Arial Narrow"/>
                          <a:ea typeface="ＭＳ Ｐゴシック"/>
                          <a:cs typeface="Arial"/>
                        </a:defRPr>
                      </a:lvl5pPr>
                      <a:lvl6pPr marL="1714500" algn="l" defTabSz="685800" rtl="0" eaLnBrk="1" latinLnBrk="0" hangingPunct="1">
                        <a:defRPr sz="1350" kern="1200">
                          <a:solidFill>
                            <a:schemeClr val="dk1"/>
                          </a:solidFill>
                          <a:latin typeface="Arial Narrow"/>
                          <a:ea typeface="ＭＳ Ｐゴシック"/>
                          <a:cs typeface="Arial"/>
                        </a:defRPr>
                      </a:lvl6pPr>
                      <a:lvl7pPr marL="2057400" algn="l" defTabSz="685800" rtl="0" eaLnBrk="1" latinLnBrk="0" hangingPunct="1">
                        <a:defRPr sz="1350" kern="1200">
                          <a:solidFill>
                            <a:schemeClr val="dk1"/>
                          </a:solidFill>
                          <a:latin typeface="Arial Narrow"/>
                          <a:ea typeface="ＭＳ Ｐゴシック"/>
                          <a:cs typeface="Arial"/>
                        </a:defRPr>
                      </a:lvl7pPr>
                      <a:lvl8pPr marL="2400300" algn="l" defTabSz="685800" rtl="0" eaLnBrk="1" latinLnBrk="0" hangingPunct="1">
                        <a:defRPr sz="1350" kern="1200">
                          <a:solidFill>
                            <a:schemeClr val="dk1"/>
                          </a:solidFill>
                          <a:latin typeface="Arial Narrow"/>
                          <a:ea typeface="ＭＳ Ｐゴシック"/>
                          <a:cs typeface="Arial"/>
                        </a:defRPr>
                      </a:lvl8pPr>
                      <a:lvl9pPr marL="2743200" algn="l" defTabSz="685800" rtl="0" eaLnBrk="1" latinLnBrk="0" hangingPunct="1">
                        <a:defRPr sz="1350" kern="1200">
                          <a:solidFill>
                            <a:schemeClr val="dk1"/>
                          </a:solidFill>
                          <a:latin typeface="Arial Narrow"/>
                          <a:ea typeface="ＭＳ Ｐゴシック"/>
                          <a:cs typeface="Arial"/>
                        </a:defRPr>
                      </a:lvl9pPr>
                    </a:lstStyle>
                    <a:p>
                      <a:pPr algn="ctr"/>
                      <a:r>
                        <a:rPr lang="en-US" sz="1800" dirty="0">
                          <a:solidFill>
                            <a:schemeClr val="bg1"/>
                          </a:solidFill>
                          <a:latin typeface="Arial" panose="020B0604020202020204" pitchFamily="34" charset="0"/>
                          <a:cs typeface="Arial" panose="020B0604020202020204" pitchFamily="34" charset="0"/>
                        </a:rPr>
                        <a:t>Preparation</a:t>
                      </a:r>
                    </a:p>
                  </a:txBody>
                  <a:tcPr marL="91436" marR="91436" marT="45700" marB="457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accent1"/>
                    </a:solidFill>
                  </a:tcPr>
                </a:tc>
                <a:tc hMerge="1">
                  <a:txBody>
                    <a:bodyPr/>
                    <a:lstStyle/>
                    <a:p>
                      <a:pPr algn="ctr"/>
                      <a:endParaRPr lang="en-US" sz="1800" dirty="0">
                        <a:solidFill>
                          <a:schemeClr val="bg1"/>
                        </a:solidFill>
                        <a:latin typeface="Arial" panose="020B0604020202020204" pitchFamily="34" charset="0"/>
                        <a:cs typeface="Arial" panose="020B0604020202020204" pitchFamily="34" charset="0"/>
                      </a:endParaRPr>
                    </a:p>
                  </a:txBody>
                  <a:tcPr marL="91436" marR="91436" marT="45700" marB="457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6C1"/>
                    </a:solidFill>
                  </a:tcPr>
                </a:tc>
                <a:tc hMerge="1">
                  <a:txBody>
                    <a:bodyPr/>
                    <a:lstStyle/>
                    <a:p>
                      <a:pPr algn="ctr"/>
                      <a:endParaRPr lang="en-US" sz="1800" dirty="0">
                        <a:solidFill>
                          <a:schemeClr val="bg1"/>
                        </a:solidFill>
                        <a:latin typeface="Arial" panose="020B0604020202020204" pitchFamily="34" charset="0"/>
                        <a:cs typeface="Arial" panose="020B0604020202020204" pitchFamily="34" charset="0"/>
                      </a:endParaRPr>
                    </a:p>
                  </a:txBody>
                  <a:tcPr marL="91436" marR="91436" marT="45700" marB="457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6C1"/>
                    </a:solidFill>
                  </a:tcPr>
                </a:tc>
                <a:tc hMerge="1">
                  <a:txBody>
                    <a:bodyPr/>
                    <a:lstStyle/>
                    <a:p>
                      <a:pPr algn="ctr"/>
                      <a:endParaRPr lang="en-US" sz="1800" dirty="0">
                        <a:solidFill>
                          <a:schemeClr val="bg1"/>
                        </a:solidFill>
                        <a:latin typeface="Arial" panose="020B0604020202020204" pitchFamily="34" charset="0"/>
                        <a:cs typeface="Arial" panose="020B0604020202020204" pitchFamily="34" charset="0"/>
                      </a:endParaRPr>
                    </a:p>
                  </a:txBody>
                  <a:tcPr marL="91436" marR="91436" marT="45700" marB="457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6C1"/>
                    </a:solidFill>
                  </a:tcPr>
                </a:tc>
                <a:tc hMerge="1">
                  <a:txBody>
                    <a:bodyPr/>
                    <a:lstStyle/>
                    <a:p>
                      <a:pPr algn="ctr"/>
                      <a:endParaRPr lang="en-US" sz="1800" dirty="0">
                        <a:solidFill>
                          <a:schemeClr val="bg1"/>
                        </a:solidFill>
                        <a:latin typeface="Arial" panose="020B0604020202020204" pitchFamily="34" charset="0"/>
                        <a:cs typeface="Arial" panose="020B0604020202020204" pitchFamily="34" charset="0"/>
                      </a:endParaRPr>
                    </a:p>
                  </a:txBody>
                  <a:tcPr marL="91436" marR="91436" marT="45700" marB="457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6C1"/>
                    </a:solidFill>
                  </a:tcPr>
                </a:tc>
                <a:tc hMerge="1">
                  <a:txBody>
                    <a:bodyPr/>
                    <a:lstStyle/>
                    <a:p>
                      <a:pPr algn="ctr"/>
                      <a:endParaRPr lang="en-US" sz="1800" dirty="0">
                        <a:solidFill>
                          <a:schemeClr val="bg1"/>
                        </a:solidFill>
                        <a:latin typeface="Arial" panose="020B0604020202020204" pitchFamily="34" charset="0"/>
                        <a:cs typeface="Arial" panose="020B0604020202020204" pitchFamily="34" charset="0"/>
                      </a:endParaRPr>
                    </a:p>
                  </a:txBody>
                  <a:tcPr marL="91436" marR="91436" marT="45700" marB="457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6C1"/>
                    </a:solidFill>
                  </a:tcPr>
                </a:tc>
                <a:tc hMerge="1">
                  <a:txBody>
                    <a:bodyPr/>
                    <a:lstStyle/>
                    <a:p>
                      <a:pPr algn="ctr"/>
                      <a:endParaRPr lang="en-US" sz="1800" dirty="0">
                        <a:solidFill>
                          <a:schemeClr val="bg1"/>
                        </a:solidFill>
                        <a:latin typeface="Arial" panose="020B0604020202020204" pitchFamily="34" charset="0"/>
                        <a:cs typeface="Arial" panose="020B0604020202020204" pitchFamily="34" charset="0"/>
                      </a:endParaRPr>
                    </a:p>
                  </a:txBody>
                  <a:tcPr marL="91436" marR="91436" marT="45700" marB="457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6C1"/>
                    </a:solidFill>
                  </a:tcPr>
                </a:tc>
                <a:tc hMerge="1">
                  <a:txBody>
                    <a:bodyPr/>
                    <a:lstStyle/>
                    <a:p>
                      <a:pPr algn="ctr"/>
                      <a:endParaRPr lang="en-US" sz="1800" dirty="0">
                        <a:solidFill>
                          <a:schemeClr val="bg1"/>
                        </a:solidFill>
                        <a:latin typeface="Arial" panose="020B0604020202020204" pitchFamily="34" charset="0"/>
                        <a:cs typeface="Arial" panose="020B0604020202020204" pitchFamily="34" charset="0"/>
                      </a:endParaRPr>
                    </a:p>
                  </a:txBody>
                  <a:tcPr marL="91436" marR="91436" marT="45700" marB="457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6C1"/>
                    </a:solidFill>
                  </a:tcPr>
                </a:tc>
                <a:tc gridSpan="16">
                  <a:txBody>
                    <a:bodyPr/>
                    <a:lstStyle>
                      <a:lvl1pPr marL="0" algn="l" defTabSz="685800" rtl="0" eaLnBrk="1" latinLnBrk="0" hangingPunct="1">
                        <a:defRPr sz="1350" kern="1200">
                          <a:solidFill>
                            <a:schemeClr val="dk1"/>
                          </a:solidFill>
                          <a:latin typeface="Arial Narrow"/>
                          <a:ea typeface="ＭＳ Ｐゴシック"/>
                          <a:cs typeface="Arial"/>
                        </a:defRPr>
                      </a:lvl1pPr>
                      <a:lvl2pPr marL="342900" algn="l" defTabSz="685800" rtl="0" eaLnBrk="1" latinLnBrk="0" hangingPunct="1">
                        <a:defRPr sz="1350" kern="1200">
                          <a:solidFill>
                            <a:schemeClr val="dk1"/>
                          </a:solidFill>
                          <a:latin typeface="Arial Narrow"/>
                          <a:ea typeface="ＭＳ Ｐゴシック"/>
                          <a:cs typeface="Arial"/>
                        </a:defRPr>
                      </a:lvl2pPr>
                      <a:lvl3pPr marL="685800" algn="l" defTabSz="685800" rtl="0" eaLnBrk="1" latinLnBrk="0" hangingPunct="1">
                        <a:defRPr sz="1350" kern="1200">
                          <a:solidFill>
                            <a:schemeClr val="dk1"/>
                          </a:solidFill>
                          <a:latin typeface="Arial Narrow"/>
                          <a:ea typeface="ＭＳ Ｐゴシック"/>
                          <a:cs typeface="Arial"/>
                        </a:defRPr>
                      </a:lvl3pPr>
                      <a:lvl4pPr marL="1028700" algn="l" defTabSz="685800" rtl="0" eaLnBrk="1" latinLnBrk="0" hangingPunct="1">
                        <a:defRPr sz="1350" kern="1200">
                          <a:solidFill>
                            <a:schemeClr val="dk1"/>
                          </a:solidFill>
                          <a:latin typeface="Arial Narrow"/>
                          <a:ea typeface="ＭＳ Ｐゴシック"/>
                          <a:cs typeface="Arial"/>
                        </a:defRPr>
                      </a:lvl4pPr>
                      <a:lvl5pPr marL="1371600" algn="l" defTabSz="685800" rtl="0" eaLnBrk="1" latinLnBrk="0" hangingPunct="1">
                        <a:defRPr sz="1350" kern="1200">
                          <a:solidFill>
                            <a:schemeClr val="dk1"/>
                          </a:solidFill>
                          <a:latin typeface="Arial Narrow"/>
                          <a:ea typeface="ＭＳ Ｐゴシック"/>
                          <a:cs typeface="Arial"/>
                        </a:defRPr>
                      </a:lvl5pPr>
                      <a:lvl6pPr marL="1714500" algn="l" defTabSz="685800" rtl="0" eaLnBrk="1" latinLnBrk="0" hangingPunct="1">
                        <a:defRPr sz="1350" kern="1200">
                          <a:solidFill>
                            <a:schemeClr val="dk1"/>
                          </a:solidFill>
                          <a:latin typeface="Arial Narrow"/>
                          <a:ea typeface="ＭＳ Ｐゴシック"/>
                          <a:cs typeface="Arial"/>
                        </a:defRPr>
                      </a:lvl6pPr>
                      <a:lvl7pPr marL="2057400" algn="l" defTabSz="685800" rtl="0" eaLnBrk="1" latinLnBrk="0" hangingPunct="1">
                        <a:defRPr sz="1350" kern="1200">
                          <a:solidFill>
                            <a:schemeClr val="dk1"/>
                          </a:solidFill>
                          <a:latin typeface="Arial Narrow"/>
                          <a:ea typeface="ＭＳ Ｐゴシック"/>
                          <a:cs typeface="Arial"/>
                        </a:defRPr>
                      </a:lvl7pPr>
                      <a:lvl8pPr marL="2400300" algn="l" defTabSz="685800" rtl="0" eaLnBrk="1" latinLnBrk="0" hangingPunct="1">
                        <a:defRPr sz="1350" kern="1200">
                          <a:solidFill>
                            <a:schemeClr val="dk1"/>
                          </a:solidFill>
                          <a:latin typeface="Arial Narrow"/>
                          <a:ea typeface="ＭＳ Ｐゴシック"/>
                          <a:cs typeface="Arial"/>
                        </a:defRPr>
                      </a:lvl8pPr>
                      <a:lvl9pPr marL="2743200" algn="l" defTabSz="685800" rtl="0" eaLnBrk="1" latinLnBrk="0" hangingPunct="1">
                        <a:defRPr sz="1350" kern="1200">
                          <a:solidFill>
                            <a:schemeClr val="dk1"/>
                          </a:solidFill>
                          <a:latin typeface="Arial Narrow"/>
                          <a:ea typeface="ＭＳ Ｐゴシック"/>
                          <a:cs typeface="Arial"/>
                        </a:defRPr>
                      </a:lvl9pPr>
                    </a:lstStyle>
                    <a:p>
                      <a:pPr algn="ctr"/>
                      <a:r>
                        <a:rPr lang="en-US" sz="1800" dirty="0">
                          <a:solidFill>
                            <a:schemeClr val="bg1"/>
                          </a:solidFill>
                          <a:latin typeface="Arial" panose="020B0604020202020204" pitchFamily="34" charset="0"/>
                          <a:cs typeface="Arial" panose="020B0604020202020204" pitchFamily="34" charset="0"/>
                        </a:rPr>
                        <a:t>Active Implementation</a:t>
                      </a:r>
                    </a:p>
                  </a:txBody>
                  <a:tcPr marL="91436" marR="91436" marT="45700" marB="457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1800" dirty="0">
                        <a:solidFill>
                          <a:schemeClr val="bg1"/>
                        </a:solidFill>
                        <a:latin typeface="Arial" panose="020B0604020202020204" pitchFamily="34" charset="0"/>
                        <a:cs typeface="Arial" panose="020B0604020202020204" pitchFamily="34" charset="0"/>
                      </a:endParaRPr>
                    </a:p>
                  </a:txBody>
                  <a:tcPr marL="91436" marR="91436" marT="45700" marB="457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6C1"/>
                    </a:solidFill>
                  </a:tcPr>
                </a:tc>
                <a:tc hMerge="1">
                  <a:txBody>
                    <a:bodyPr/>
                    <a:lstStyle/>
                    <a:p>
                      <a:pPr algn="ctr"/>
                      <a:endParaRPr lang="en-US" sz="1800" dirty="0">
                        <a:solidFill>
                          <a:schemeClr val="bg1"/>
                        </a:solidFill>
                        <a:latin typeface="Arial" panose="020B0604020202020204" pitchFamily="34" charset="0"/>
                        <a:cs typeface="Arial" panose="020B0604020202020204" pitchFamily="34" charset="0"/>
                      </a:endParaRPr>
                    </a:p>
                  </a:txBody>
                  <a:tcPr marL="91436" marR="91436" marT="45700" marB="457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6C1"/>
                    </a:solidFill>
                  </a:tcPr>
                </a:tc>
                <a:tc hMerge="1">
                  <a:txBody>
                    <a:bodyPr/>
                    <a:lstStyle/>
                    <a:p>
                      <a:pPr algn="ctr"/>
                      <a:endParaRPr lang="en-US" sz="1800" dirty="0">
                        <a:solidFill>
                          <a:schemeClr val="bg1"/>
                        </a:solidFill>
                        <a:latin typeface="Arial" panose="020B0604020202020204" pitchFamily="34" charset="0"/>
                        <a:cs typeface="Arial" panose="020B0604020202020204" pitchFamily="34" charset="0"/>
                      </a:endParaRPr>
                    </a:p>
                  </a:txBody>
                  <a:tcPr marL="91436" marR="91436" marT="45700" marB="457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6C1"/>
                    </a:solidFill>
                  </a:tcPr>
                </a:tc>
                <a:tc hMerge="1">
                  <a:txBody>
                    <a:bodyPr/>
                    <a:lstStyle/>
                    <a:p>
                      <a:pPr algn="ctr"/>
                      <a:endParaRPr lang="en-US" sz="1800" dirty="0">
                        <a:solidFill>
                          <a:schemeClr val="bg1"/>
                        </a:solidFill>
                        <a:latin typeface="Arial" panose="020B0604020202020204" pitchFamily="34" charset="0"/>
                        <a:cs typeface="Arial" panose="020B0604020202020204" pitchFamily="34" charset="0"/>
                      </a:endParaRPr>
                    </a:p>
                  </a:txBody>
                  <a:tcPr marL="91436" marR="91436" marT="45700" marB="457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6C1"/>
                    </a:solidFill>
                  </a:tcPr>
                </a:tc>
                <a:tc hMerge="1">
                  <a:txBody>
                    <a:bodyPr/>
                    <a:lstStyle/>
                    <a:p>
                      <a:pPr algn="ctr"/>
                      <a:endParaRPr lang="en-US" sz="1800" dirty="0">
                        <a:solidFill>
                          <a:schemeClr val="bg1"/>
                        </a:solidFill>
                        <a:latin typeface="Arial" panose="020B0604020202020204" pitchFamily="34" charset="0"/>
                        <a:cs typeface="Arial" panose="020B0604020202020204" pitchFamily="34" charset="0"/>
                      </a:endParaRPr>
                    </a:p>
                  </a:txBody>
                  <a:tcPr marL="91436" marR="91436" marT="45700" marB="457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6C1"/>
                    </a:solidFill>
                  </a:tcPr>
                </a:tc>
                <a:tc hMerge="1">
                  <a:txBody>
                    <a:bodyPr/>
                    <a:lstStyle/>
                    <a:p>
                      <a:pPr algn="ctr"/>
                      <a:endParaRPr lang="en-US" sz="1800" dirty="0">
                        <a:solidFill>
                          <a:schemeClr val="bg1"/>
                        </a:solidFill>
                        <a:latin typeface="Arial" panose="020B0604020202020204" pitchFamily="34" charset="0"/>
                        <a:cs typeface="Arial" panose="020B0604020202020204" pitchFamily="34" charset="0"/>
                      </a:endParaRPr>
                    </a:p>
                  </a:txBody>
                  <a:tcPr marL="91436" marR="91436" marT="45700" marB="457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6C1"/>
                    </a:solidFill>
                  </a:tcPr>
                </a:tc>
                <a:tc hMerge="1">
                  <a:txBody>
                    <a:bodyPr/>
                    <a:lstStyle/>
                    <a:p>
                      <a:pPr algn="ctr"/>
                      <a:endParaRPr lang="en-US" sz="1800" dirty="0">
                        <a:solidFill>
                          <a:schemeClr val="bg1"/>
                        </a:solidFill>
                        <a:latin typeface="Arial" panose="020B0604020202020204" pitchFamily="34" charset="0"/>
                        <a:cs typeface="Arial" panose="020B0604020202020204" pitchFamily="34" charset="0"/>
                      </a:endParaRPr>
                    </a:p>
                  </a:txBody>
                  <a:tcPr marL="91436" marR="91436" marT="45700" marB="457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6C1"/>
                    </a:solidFill>
                  </a:tcPr>
                </a:tc>
                <a:tc hMerge="1">
                  <a:txBody>
                    <a:bodyPr/>
                    <a:lstStyle/>
                    <a:p>
                      <a:pPr algn="ctr"/>
                      <a:endParaRPr lang="en-US" sz="1800" dirty="0">
                        <a:solidFill>
                          <a:schemeClr val="bg1"/>
                        </a:solidFill>
                        <a:latin typeface="Arial" panose="020B0604020202020204" pitchFamily="34" charset="0"/>
                        <a:cs typeface="Arial" panose="020B0604020202020204" pitchFamily="34" charset="0"/>
                      </a:endParaRPr>
                    </a:p>
                  </a:txBody>
                  <a:tcPr marL="91436" marR="91436" marT="45700" marB="457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6C1"/>
                    </a:solidFill>
                  </a:tcPr>
                </a:tc>
                <a:tc hMerge="1">
                  <a:txBody>
                    <a:bodyPr/>
                    <a:lstStyle/>
                    <a:p>
                      <a:pPr algn="ctr"/>
                      <a:endParaRPr lang="en-US" sz="1800" dirty="0">
                        <a:solidFill>
                          <a:schemeClr val="bg1"/>
                        </a:solidFill>
                        <a:latin typeface="Arial" panose="020B0604020202020204" pitchFamily="34" charset="0"/>
                        <a:cs typeface="Arial" panose="020B0604020202020204" pitchFamily="34" charset="0"/>
                      </a:endParaRPr>
                    </a:p>
                  </a:txBody>
                  <a:tcPr marL="91436" marR="91436" marT="45700" marB="457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6C1"/>
                    </a:solidFill>
                  </a:tcPr>
                </a:tc>
                <a:tc hMerge="1">
                  <a:txBody>
                    <a:bodyPr/>
                    <a:lstStyle/>
                    <a:p>
                      <a:pPr algn="ctr"/>
                      <a:endParaRPr lang="en-US" sz="1800" dirty="0">
                        <a:solidFill>
                          <a:schemeClr val="bg1"/>
                        </a:solidFill>
                        <a:latin typeface="Arial" panose="020B0604020202020204" pitchFamily="34" charset="0"/>
                        <a:cs typeface="Arial" panose="020B0604020202020204" pitchFamily="34" charset="0"/>
                      </a:endParaRPr>
                    </a:p>
                  </a:txBody>
                  <a:tcPr marL="91436" marR="91436" marT="45700" marB="457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6C1"/>
                    </a:solidFill>
                  </a:tcPr>
                </a:tc>
                <a:tc hMerge="1">
                  <a:txBody>
                    <a:bodyPr/>
                    <a:lstStyle/>
                    <a:p>
                      <a:pPr algn="ctr"/>
                      <a:endParaRPr lang="en-US" sz="1800" dirty="0">
                        <a:solidFill>
                          <a:schemeClr val="bg1"/>
                        </a:solidFill>
                        <a:latin typeface="Arial" panose="020B0604020202020204" pitchFamily="34" charset="0"/>
                        <a:cs typeface="Arial" panose="020B0604020202020204" pitchFamily="34" charset="0"/>
                      </a:endParaRPr>
                    </a:p>
                  </a:txBody>
                  <a:tcPr marL="91436" marR="91436" marT="45700" marB="457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6C1"/>
                    </a:solidFill>
                  </a:tcPr>
                </a:tc>
                <a:tc hMerge="1">
                  <a:txBody>
                    <a:bodyPr/>
                    <a:lstStyle>
                      <a:lvl1pPr marL="0" algn="l" defTabSz="685800" rtl="0" eaLnBrk="1" latinLnBrk="0" hangingPunct="1">
                        <a:defRPr sz="1350" kern="1200">
                          <a:solidFill>
                            <a:schemeClr val="dk1"/>
                          </a:solidFill>
                          <a:latin typeface="Arial Narrow"/>
                          <a:ea typeface="ＭＳ Ｐゴシック"/>
                          <a:cs typeface="Arial"/>
                        </a:defRPr>
                      </a:lvl1pPr>
                      <a:lvl2pPr marL="342900" algn="l" defTabSz="685800" rtl="0" eaLnBrk="1" latinLnBrk="0" hangingPunct="1">
                        <a:defRPr sz="1350" kern="1200">
                          <a:solidFill>
                            <a:schemeClr val="dk1"/>
                          </a:solidFill>
                          <a:latin typeface="Arial Narrow"/>
                          <a:ea typeface="ＭＳ Ｐゴシック"/>
                          <a:cs typeface="Arial"/>
                        </a:defRPr>
                      </a:lvl2pPr>
                      <a:lvl3pPr marL="685800" algn="l" defTabSz="685800" rtl="0" eaLnBrk="1" latinLnBrk="0" hangingPunct="1">
                        <a:defRPr sz="1350" kern="1200">
                          <a:solidFill>
                            <a:schemeClr val="dk1"/>
                          </a:solidFill>
                          <a:latin typeface="Arial Narrow"/>
                          <a:ea typeface="ＭＳ Ｐゴシック"/>
                          <a:cs typeface="Arial"/>
                        </a:defRPr>
                      </a:lvl3pPr>
                      <a:lvl4pPr marL="1028700" algn="l" defTabSz="685800" rtl="0" eaLnBrk="1" latinLnBrk="0" hangingPunct="1">
                        <a:defRPr sz="1350" kern="1200">
                          <a:solidFill>
                            <a:schemeClr val="dk1"/>
                          </a:solidFill>
                          <a:latin typeface="Arial Narrow"/>
                          <a:ea typeface="ＭＳ Ｐゴシック"/>
                          <a:cs typeface="Arial"/>
                        </a:defRPr>
                      </a:lvl4pPr>
                      <a:lvl5pPr marL="1371600" algn="l" defTabSz="685800" rtl="0" eaLnBrk="1" latinLnBrk="0" hangingPunct="1">
                        <a:defRPr sz="1350" kern="1200">
                          <a:solidFill>
                            <a:schemeClr val="dk1"/>
                          </a:solidFill>
                          <a:latin typeface="Arial Narrow"/>
                          <a:ea typeface="ＭＳ Ｐゴシック"/>
                          <a:cs typeface="Arial"/>
                        </a:defRPr>
                      </a:lvl5pPr>
                      <a:lvl6pPr marL="1714500" algn="l" defTabSz="685800" rtl="0" eaLnBrk="1" latinLnBrk="0" hangingPunct="1">
                        <a:defRPr sz="1350" kern="1200">
                          <a:solidFill>
                            <a:schemeClr val="dk1"/>
                          </a:solidFill>
                          <a:latin typeface="Arial Narrow"/>
                          <a:ea typeface="ＭＳ Ｐゴシック"/>
                          <a:cs typeface="Arial"/>
                        </a:defRPr>
                      </a:lvl6pPr>
                      <a:lvl7pPr marL="2057400" algn="l" defTabSz="685800" rtl="0" eaLnBrk="1" latinLnBrk="0" hangingPunct="1">
                        <a:defRPr sz="1350" kern="1200">
                          <a:solidFill>
                            <a:schemeClr val="dk1"/>
                          </a:solidFill>
                          <a:latin typeface="Arial Narrow"/>
                          <a:ea typeface="ＭＳ Ｐゴシック"/>
                          <a:cs typeface="Arial"/>
                        </a:defRPr>
                      </a:lvl7pPr>
                      <a:lvl8pPr marL="2400300" algn="l" defTabSz="685800" rtl="0" eaLnBrk="1" latinLnBrk="0" hangingPunct="1">
                        <a:defRPr sz="1350" kern="1200">
                          <a:solidFill>
                            <a:schemeClr val="dk1"/>
                          </a:solidFill>
                          <a:latin typeface="Arial Narrow"/>
                          <a:ea typeface="ＭＳ Ｐゴシック"/>
                          <a:cs typeface="Arial"/>
                        </a:defRPr>
                      </a:lvl8pPr>
                      <a:lvl9pPr marL="2743200" algn="l" defTabSz="685800" rtl="0" eaLnBrk="1" latinLnBrk="0" hangingPunct="1">
                        <a:defRPr sz="1350" kern="1200">
                          <a:solidFill>
                            <a:schemeClr val="dk1"/>
                          </a:solidFill>
                          <a:latin typeface="Arial Narrow"/>
                          <a:ea typeface="ＭＳ Ｐゴシック"/>
                          <a:cs typeface="Arial"/>
                        </a:defRPr>
                      </a:lvl9pPr>
                    </a:lstStyle>
                    <a:p>
                      <a:pPr algn="ctr"/>
                      <a:endParaRPr lang="en-US" sz="1800" dirty="0">
                        <a:solidFill>
                          <a:schemeClr val="bg1"/>
                        </a:solidFill>
                        <a:latin typeface="Arial" panose="020B0604020202020204" pitchFamily="34" charset="0"/>
                        <a:cs typeface="Arial" panose="020B0604020202020204" pitchFamily="34" charset="0"/>
                      </a:endParaRPr>
                    </a:p>
                  </a:txBody>
                  <a:tcPr marL="91436" marR="91436" marT="45700" marB="45700">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8086C1"/>
                    </a:solidFill>
                  </a:tcPr>
                </a:tc>
                <a:tc hMerge="1">
                  <a:txBody>
                    <a:bodyPr/>
                    <a:lstStyle/>
                    <a:p>
                      <a:pPr algn="ctr"/>
                      <a:endParaRPr lang="en-US" sz="1800" dirty="0">
                        <a:solidFill>
                          <a:schemeClr val="bg1"/>
                        </a:solidFill>
                        <a:latin typeface="Arial" panose="020B0604020202020204" pitchFamily="34" charset="0"/>
                        <a:cs typeface="Arial" panose="020B0604020202020204" pitchFamily="34" charset="0"/>
                      </a:endParaRPr>
                    </a:p>
                  </a:txBody>
                  <a:tcPr marL="91436" marR="91436" marT="45700" marB="45700">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6C1"/>
                    </a:solidFill>
                  </a:tcPr>
                </a:tc>
                <a:tc hMerge="1">
                  <a:txBody>
                    <a:bodyPr/>
                    <a:lstStyle/>
                    <a:p>
                      <a:pPr algn="ctr"/>
                      <a:endParaRPr lang="en-US" sz="1800" dirty="0">
                        <a:solidFill>
                          <a:schemeClr val="bg1"/>
                        </a:solidFill>
                        <a:latin typeface="Arial" panose="020B0604020202020204" pitchFamily="34" charset="0"/>
                        <a:cs typeface="Arial" panose="020B0604020202020204" pitchFamily="34" charset="0"/>
                      </a:endParaRPr>
                    </a:p>
                  </a:txBody>
                  <a:tcPr marL="91436" marR="91436" marT="45700" marB="45700">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6C1"/>
                    </a:solidFill>
                  </a:tcPr>
                </a:tc>
                <a:tc hMerge="1">
                  <a:txBody>
                    <a:bodyPr/>
                    <a:lstStyle/>
                    <a:p>
                      <a:pPr algn="ctr"/>
                      <a:endParaRPr lang="en-US" sz="1800" dirty="0">
                        <a:solidFill>
                          <a:schemeClr val="bg1"/>
                        </a:solidFill>
                        <a:latin typeface="Arial" panose="020B0604020202020204" pitchFamily="34" charset="0"/>
                        <a:cs typeface="Arial" panose="020B0604020202020204" pitchFamily="34" charset="0"/>
                      </a:endParaRPr>
                    </a:p>
                  </a:txBody>
                  <a:tcPr marL="91436" marR="91436" marT="45700" marB="45700">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6C1"/>
                    </a:solidFill>
                  </a:tcPr>
                </a:tc>
                <a:tc>
                  <a:txBody>
                    <a:bodyPr/>
                    <a:lstStyle>
                      <a:lvl1pPr marL="0" algn="l" defTabSz="432465" rtl="0" eaLnBrk="1" latinLnBrk="0" hangingPunct="1">
                        <a:defRPr sz="1700" kern="1200">
                          <a:solidFill>
                            <a:schemeClr val="tx1"/>
                          </a:solidFill>
                          <a:latin typeface="Calibri" panose="020F0502020204030204"/>
                        </a:defRPr>
                      </a:lvl1pPr>
                      <a:lvl2pPr marL="432465" algn="l" defTabSz="432465" rtl="0" eaLnBrk="1" latinLnBrk="0" hangingPunct="1">
                        <a:defRPr sz="1700" kern="1200">
                          <a:solidFill>
                            <a:schemeClr val="tx1"/>
                          </a:solidFill>
                          <a:latin typeface="Calibri" panose="020F0502020204030204"/>
                        </a:defRPr>
                      </a:lvl2pPr>
                      <a:lvl3pPr marL="864931" algn="l" defTabSz="432465" rtl="0" eaLnBrk="1" latinLnBrk="0" hangingPunct="1">
                        <a:defRPr sz="1700" kern="1200">
                          <a:solidFill>
                            <a:schemeClr val="tx1"/>
                          </a:solidFill>
                          <a:latin typeface="Calibri" panose="020F0502020204030204"/>
                        </a:defRPr>
                      </a:lvl3pPr>
                      <a:lvl4pPr marL="1297396" algn="l" defTabSz="432465" rtl="0" eaLnBrk="1" latinLnBrk="0" hangingPunct="1">
                        <a:defRPr sz="1700" kern="1200">
                          <a:solidFill>
                            <a:schemeClr val="tx1"/>
                          </a:solidFill>
                          <a:latin typeface="Calibri" panose="020F0502020204030204"/>
                        </a:defRPr>
                      </a:lvl4pPr>
                      <a:lvl5pPr marL="1729862" algn="l" defTabSz="432465" rtl="0" eaLnBrk="1" latinLnBrk="0" hangingPunct="1">
                        <a:defRPr sz="1700" kern="1200">
                          <a:solidFill>
                            <a:schemeClr val="tx1"/>
                          </a:solidFill>
                          <a:latin typeface="Calibri" panose="020F0502020204030204"/>
                        </a:defRPr>
                      </a:lvl5pPr>
                      <a:lvl6pPr marL="2162327" algn="l" defTabSz="432465" rtl="0" eaLnBrk="1" latinLnBrk="0" hangingPunct="1">
                        <a:defRPr sz="1700" kern="1200">
                          <a:solidFill>
                            <a:schemeClr val="tx1"/>
                          </a:solidFill>
                          <a:latin typeface="Calibri" panose="020F0502020204030204"/>
                        </a:defRPr>
                      </a:lvl6pPr>
                      <a:lvl7pPr marL="2594793" algn="l" defTabSz="432465" rtl="0" eaLnBrk="1" latinLnBrk="0" hangingPunct="1">
                        <a:defRPr sz="1700" kern="1200">
                          <a:solidFill>
                            <a:schemeClr val="tx1"/>
                          </a:solidFill>
                          <a:latin typeface="Calibri" panose="020F0502020204030204"/>
                        </a:defRPr>
                      </a:lvl7pPr>
                      <a:lvl8pPr marL="3027258" algn="l" defTabSz="432465" rtl="0" eaLnBrk="1" latinLnBrk="0" hangingPunct="1">
                        <a:defRPr sz="1700" kern="1200">
                          <a:solidFill>
                            <a:schemeClr val="tx1"/>
                          </a:solidFill>
                          <a:latin typeface="Calibri" panose="020F0502020204030204"/>
                        </a:defRPr>
                      </a:lvl8pPr>
                      <a:lvl9pPr marL="3459724" algn="l" defTabSz="432465" rtl="0" eaLnBrk="1" latinLnBrk="0" hangingPunct="1">
                        <a:defRPr sz="1700" kern="1200">
                          <a:solidFill>
                            <a:schemeClr val="tx1"/>
                          </a:solidFill>
                          <a:latin typeface="Calibri" panose="020F0502020204030204"/>
                        </a:defRPr>
                      </a:lvl9pPr>
                    </a:lstStyle>
                    <a:p>
                      <a:pPr algn="ctr"/>
                      <a:endParaRPr lang="en-US" sz="1800" dirty="0">
                        <a:solidFill>
                          <a:schemeClr val="bg1"/>
                        </a:solidFill>
                        <a:latin typeface="Arial" panose="020B0604020202020204" pitchFamily="34" charset="0"/>
                        <a:cs typeface="Arial" panose="020B0604020202020204" pitchFamily="34" charset="0"/>
                      </a:endParaRPr>
                    </a:p>
                  </a:txBody>
                  <a:tcPr marL="91436" marR="91436" marT="45700" marB="457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bl>
          </a:graphicData>
        </a:graphic>
      </p:graphicFrame>
      <p:cxnSp>
        <p:nvCxnSpPr>
          <p:cNvPr id="29" name="Straight Connector 28">
            <a:extLst>
              <a:ext uri="{FF2B5EF4-FFF2-40B4-BE49-F238E27FC236}">
                <a16:creationId xmlns:a16="http://schemas.microsoft.com/office/drawing/2014/main" id="{9841FA0A-99C2-4B3B-9075-8D943CCF6A1D}"/>
              </a:ext>
            </a:extLst>
          </p:cNvPr>
          <p:cNvCxnSpPr>
            <a:cxnSpLocks/>
          </p:cNvCxnSpPr>
          <p:nvPr/>
        </p:nvCxnSpPr>
        <p:spPr>
          <a:xfrm>
            <a:off x="236462" y="1719865"/>
            <a:ext cx="0" cy="2271268"/>
          </a:xfrm>
          <a:prstGeom prst="line">
            <a:avLst/>
          </a:prstGeom>
          <a:noFill/>
          <a:ln w="6350" cap="flat" cmpd="sng" algn="ctr">
            <a:solidFill>
              <a:sysClr val="windowText" lastClr="000000"/>
            </a:solidFill>
            <a:prstDash val="solid"/>
            <a:miter lim="800000"/>
          </a:ln>
          <a:effectLst/>
        </p:spPr>
      </p:cxnSp>
      <p:cxnSp>
        <p:nvCxnSpPr>
          <p:cNvPr id="30" name="Straight Connector 29">
            <a:extLst>
              <a:ext uri="{FF2B5EF4-FFF2-40B4-BE49-F238E27FC236}">
                <a16:creationId xmlns:a16="http://schemas.microsoft.com/office/drawing/2014/main" id="{9333C660-F8AE-4DC9-8C86-1BB643C1F38D}"/>
              </a:ext>
            </a:extLst>
          </p:cNvPr>
          <p:cNvCxnSpPr>
            <a:cxnSpLocks/>
          </p:cNvCxnSpPr>
          <p:nvPr/>
        </p:nvCxnSpPr>
        <p:spPr>
          <a:xfrm>
            <a:off x="650482" y="2169595"/>
            <a:ext cx="0" cy="1828800"/>
          </a:xfrm>
          <a:prstGeom prst="line">
            <a:avLst/>
          </a:prstGeom>
          <a:noFill/>
          <a:ln w="6350" cap="flat" cmpd="sng" algn="ctr">
            <a:solidFill>
              <a:sysClr val="windowText" lastClr="000000"/>
            </a:solidFill>
            <a:prstDash val="solid"/>
            <a:miter lim="800000"/>
          </a:ln>
          <a:effectLst/>
        </p:spPr>
      </p:cxnSp>
      <p:sp>
        <p:nvSpPr>
          <p:cNvPr id="31" name="Rectangle: Rounded Corners 30">
            <a:extLst>
              <a:ext uri="{FF2B5EF4-FFF2-40B4-BE49-F238E27FC236}">
                <a16:creationId xmlns:a16="http://schemas.microsoft.com/office/drawing/2014/main" id="{8CAD3549-B71D-4D2D-84C7-DCEC24E0A253}"/>
              </a:ext>
            </a:extLst>
          </p:cNvPr>
          <p:cNvSpPr/>
          <p:nvPr/>
        </p:nvSpPr>
        <p:spPr>
          <a:xfrm>
            <a:off x="394372" y="1820658"/>
            <a:ext cx="2186510" cy="393192"/>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panose="020F0502020204030204"/>
                <a:ea typeface="+mn-ea"/>
                <a:cs typeface="+mn-cs"/>
              </a:rPr>
              <a:t>3-hour kickoff meeting</a:t>
            </a:r>
            <a:endPar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32" name="Straight Connector 31">
            <a:extLst>
              <a:ext uri="{FF2B5EF4-FFF2-40B4-BE49-F238E27FC236}">
                <a16:creationId xmlns:a16="http://schemas.microsoft.com/office/drawing/2014/main" id="{1FB7ECE8-8F3F-4D09-A242-DF639AB0211A}"/>
              </a:ext>
            </a:extLst>
          </p:cNvPr>
          <p:cNvCxnSpPr/>
          <p:nvPr/>
        </p:nvCxnSpPr>
        <p:spPr>
          <a:xfrm>
            <a:off x="3078274" y="3673275"/>
            <a:ext cx="0" cy="1097280"/>
          </a:xfrm>
          <a:prstGeom prst="line">
            <a:avLst/>
          </a:prstGeom>
          <a:noFill/>
          <a:ln w="57150" cap="flat" cmpd="sng" algn="ctr">
            <a:solidFill>
              <a:sysClr val="windowText" lastClr="000000"/>
            </a:solidFill>
            <a:prstDash val="solid"/>
            <a:miter lim="800000"/>
          </a:ln>
          <a:effectLst/>
        </p:spPr>
      </p:cxnSp>
      <p:sp>
        <p:nvSpPr>
          <p:cNvPr id="33" name="Rectangle: Rounded Corners 32">
            <a:extLst>
              <a:ext uri="{FF2B5EF4-FFF2-40B4-BE49-F238E27FC236}">
                <a16:creationId xmlns:a16="http://schemas.microsoft.com/office/drawing/2014/main" id="{3037AD02-11B7-40B6-B1D6-BBA79C017E5C}"/>
              </a:ext>
            </a:extLst>
          </p:cNvPr>
          <p:cNvSpPr/>
          <p:nvPr/>
        </p:nvSpPr>
        <p:spPr>
          <a:xfrm>
            <a:off x="2710852" y="3282473"/>
            <a:ext cx="850470" cy="393192"/>
          </a:xfrm>
          <a:prstGeom prst="round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panose="020F0502020204030204"/>
                <a:ea typeface="+mn-ea"/>
                <a:cs typeface="+mn-cs"/>
              </a:rPr>
              <a:t>Launch</a:t>
            </a:r>
            <a:endPar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34" name="Straight Connector 33">
            <a:extLst>
              <a:ext uri="{FF2B5EF4-FFF2-40B4-BE49-F238E27FC236}">
                <a16:creationId xmlns:a16="http://schemas.microsoft.com/office/drawing/2014/main" id="{68DE60A6-1726-4D0A-84FB-8B78CA21C028}"/>
              </a:ext>
            </a:extLst>
          </p:cNvPr>
          <p:cNvCxnSpPr/>
          <p:nvPr/>
        </p:nvCxnSpPr>
        <p:spPr>
          <a:xfrm>
            <a:off x="8488474" y="3673275"/>
            <a:ext cx="0" cy="1097280"/>
          </a:xfrm>
          <a:prstGeom prst="line">
            <a:avLst/>
          </a:prstGeom>
          <a:noFill/>
          <a:ln w="57150" cap="flat" cmpd="sng" algn="ctr">
            <a:solidFill>
              <a:sysClr val="windowText" lastClr="000000"/>
            </a:solidFill>
            <a:prstDash val="solid"/>
            <a:miter lim="800000"/>
          </a:ln>
          <a:effectLst/>
        </p:spPr>
      </p:cxnSp>
      <p:sp>
        <p:nvSpPr>
          <p:cNvPr id="35" name="Rectangle: Rounded Corners 34">
            <a:extLst>
              <a:ext uri="{FF2B5EF4-FFF2-40B4-BE49-F238E27FC236}">
                <a16:creationId xmlns:a16="http://schemas.microsoft.com/office/drawing/2014/main" id="{AAB8DB5B-B406-4A8F-9241-E2E237D53EB4}"/>
              </a:ext>
            </a:extLst>
          </p:cNvPr>
          <p:cNvSpPr/>
          <p:nvPr/>
        </p:nvSpPr>
        <p:spPr>
          <a:xfrm>
            <a:off x="7836142" y="3295441"/>
            <a:ext cx="1307858" cy="393192"/>
          </a:xfrm>
          <a:prstGeom prst="round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panose="020F0502020204030204"/>
                <a:ea typeface="+mn-ea"/>
                <a:cs typeface="+mn-cs"/>
              </a:rPr>
              <a:t>Sustainment</a:t>
            </a:r>
            <a:endPar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6" name="Rectangle: Rounded Corners 35">
            <a:extLst>
              <a:ext uri="{FF2B5EF4-FFF2-40B4-BE49-F238E27FC236}">
                <a16:creationId xmlns:a16="http://schemas.microsoft.com/office/drawing/2014/main" id="{0179F9A3-A213-4AEB-B45B-E4A2E90EA16D}"/>
              </a:ext>
            </a:extLst>
          </p:cNvPr>
          <p:cNvSpPr/>
          <p:nvPr/>
        </p:nvSpPr>
        <p:spPr>
          <a:xfrm>
            <a:off x="642414" y="5322333"/>
            <a:ext cx="2286000" cy="842682"/>
          </a:xfrm>
          <a:prstGeom prst="roundRect">
            <a:avLst/>
          </a:prstGeom>
          <a:no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panose="020F0502020204030204"/>
                <a:ea typeface="+mn-ea"/>
                <a:cs typeface="+mn-cs"/>
              </a:rPr>
              <a:t>1-hour weekly plan-do-check-adjust (PDCA) meetings with teams</a:t>
            </a:r>
            <a:endPar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7" name="Right Brace 36">
            <a:extLst>
              <a:ext uri="{FF2B5EF4-FFF2-40B4-BE49-F238E27FC236}">
                <a16:creationId xmlns:a16="http://schemas.microsoft.com/office/drawing/2014/main" id="{3ED9869E-52DA-41D9-BF67-CF3A8A42CEF6}"/>
              </a:ext>
            </a:extLst>
          </p:cNvPr>
          <p:cNvSpPr/>
          <p:nvPr/>
        </p:nvSpPr>
        <p:spPr>
          <a:xfrm rot="5400000" flipV="1">
            <a:off x="1602534" y="3739555"/>
            <a:ext cx="365760" cy="2560320"/>
          </a:xfrm>
          <a:prstGeom prst="rightBrace">
            <a:avLst>
              <a:gd name="adj1" fmla="val 8333"/>
              <a:gd name="adj2" fmla="val 50617"/>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38" name="Straight Connector 37">
            <a:extLst>
              <a:ext uri="{FF2B5EF4-FFF2-40B4-BE49-F238E27FC236}">
                <a16:creationId xmlns:a16="http://schemas.microsoft.com/office/drawing/2014/main" id="{2F13D56B-B033-43EB-BE95-DA387215DB0F}"/>
              </a:ext>
            </a:extLst>
          </p:cNvPr>
          <p:cNvCxnSpPr>
            <a:cxnSpLocks/>
          </p:cNvCxnSpPr>
          <p:nvPr/>
        </p:nvCxnSpPr>
        <p:spPr>
          <a:xfrm>
            <a:off x="2250682" y="2647115"/>
            <a:ext cx="0" cy="1371600"/>
          </a:xfrm>
          <a:prstGeom prst="line">
            <a:avLst/>
          </a:prstGeom>
          <a:noFill/>
          <a:ln w="6350" cap="flat" cmpd="sng" algn="ctr">
            <a:solidFill>
              <a:sysClr val="windowText" lastClr="000000"/>
            </a:solidFill>
            <a:prstDash val="solid"/>
            <a:miter lim="800000"/>
          </a:ln>
          <a:effectLst/>
        </p:spPr>
      </p:cxnSp>
      <p:sp>
        <p:nvSpPr>
          <p:cNvPr id="39" name="Rectangle: Rounded Corners 38">
            <a:extLst>
              <a:ext uri="{FF2B5EF4-FFF2-40B4-BE49-F238E27FC236}">
                <a16:creationId xmlns:a16="http://schemas.microsoft.com/office/drawing/2014/main" id="{4DB6FDC9-7B16-4FF9-BCC7-2BA1EB0079B9}"/>
              </a:ext>
            </a:extLst>
          </p:cNvPr>
          <p:cNvSpPr/>
          <p:nvPr/>
        </p:nvSpPr>
        <p:spPr>
          <a:xfrm>
            <a:off x="788277" y="2289691"/>
            <a:ext cx="2924810" cy="393192"/>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panose="020F0502020204030204"/>
                <a:ea typeface="+mn-ea"/>
                <a:cs typeface="+mn-cs"/>
              </a:rPr>
              <a:t>1-hour training: </a:t>
            </a: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all primary care</a:t>
            </a:r>
          </a:p>
        </p:txBody>
      </p:sp>
      <p:sp>
        <p:nvSpPr>
          <p:cNvPr id="40" name="Rectangle: Rounded Corners 39">
            <a:extLst>
              <a:ext uri="{FF2B5EF4-FFF2-40B4-BE49-F238E27FC236}">
                <a16:creationId xmlns:a16="http://schemas.microsoft.com/office/drawing/2014/main" id="{FE115DAC-743F-4FD7-8A88-5EAE4F2348F7}"/>
              </a:ext>
            </a:extLst>
          </p:cNvPr>
          <p:cNvSpPr/>
          <p:nvPr/>
        </p:nvSpPr>
        <p:spPr>
          <a:xfrm>
            <a:off x="2393330" y="2736223"/>
            <a:ext cx="4615220" cy="450447"/>
          </a:xfrm>
          <a:prstGeom prst="roundRect">
            <a:avLst/>
          </a:prstGeom>
          <a:no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panose="020F0502020204030204"/>
                <a:ea typeface="+mn-ea"/>
                <a:cs typeface="+mn-cs"/>
              </a:rPr>
              <a:t>2x1 hour trainings: </a:t>
            </a: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PCP/RN and MA/check-in staff</a:t>
            </a:r>
          </a:p>
        </p:txBody>
      </p:sp>
      <p:cxnSp>
        <p:nvCxnSpPr>
          <p:cNvPr id="41" name="Straight Connector 40">
            <a:extLst>
              <a:ext uri="{FF2B5EF4-FFF2-40B4-BE49-F238E27FC236}">
                <a16:creationId xmlns:a16="http://schemas.microsoft.com/office/drawing/2014/main" id="{8E7B3F84-D1B8-4779-8BED-83BC5C9FA1F4}"/>
              </a:ext>
            </a:extLst>
          </p:cNvPr>
          <p:cNvCxnSpPr>
            <a:cxnSpLocks/>
          </p:cNvCxnSpPr>
          <p:nvPr/>
        </p:nvCxnSpPr>
        <p:spPr>
          <a:xfrm>
            <a:off x="2580882" y="3186670"/>
            <a:ext cx="0" cy="822960"/>
          </a:xfrm>
          <a:prstGeom prst="line">
            <a:avLst/>
          </a:prstGeom>
          <a:noFill/>
          <a:ln w="6350" cap="flat" cmpd="sng" algn="ctr">
            <a:solidFill>
              <a:sysClr val="windowText" lastClr="000000"/>
            </a:solidFill>
            <a:prstDash val="solid"/>
            <a:miter lim="800000"/>
          </a:ln>
          <a:effectLst/>
        </p:spPr>
      </p:cxnSp>
      <p:sp>
        <p:nvSpPr>
          <p:cNvPr id="42" name="Rectangle: Rounded Corners 41">
            <a:extLst>
              <a:ext uri="{FF2B5EF4-FFF2-40B4-BE49-F238E27FC236}">
                <a16:creationId xmlns:a16="http://schemas.microsoft.com/office/drawing/2014/main" id="{066CEC36-A99F-4FAE-89AF-4C1553FAF3C9}"/>
              </a:ext>
            </a:extLst>
          </p:cNvPr>
          <p:cNvSpPr/>
          <p:nvPr/>
        </p:nvSpPr>
        <p:spPr>
          <a:xfrm>
            <a:off x="98406" y="1326673"/>
            <a:ext cx="4615220" cy="393192"/>
          </a:xfrm>
          <a:prstGeom prst="roundRect">
            <a:avLst/>
          </a:prstGeom>
          <a:no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panose="020F0502020204030204"/>
              </a:rPr>
              <a:t>Clinic leadership meeting </a:t>
            </a:r>
            <a:r>
              <a:rPr kumimoji="0" lang="en-US" sz="1600" b="0" i="0" u="none" strike="noStrike" kern="0" cap="none" spc="0" normalizeH="0" baseline="0" noProof="0" dirty="0">
                <a:ln>
                  <a:noFill/>
                </a:ln>
                <a:solidFill>
                  <a:prstClr val="black"/>
                </a:solidFill>
                <a:effectLst/>
                <a:uLnTx/>
                <a:uFillTx/>
                <a:latin typeface="Calibri" panose="020F0502020204030204"/>
              </a:rPr>
              <a:t>(3 months before kickoff)</a:t>
            </a:r>
          </a:p>
        </p:txBody>
      </p:sp>
      <p:sp>
        <p:nvSpPr>
          <p:cNvPr id="43" name="Right Brace 42">
            <a:extLst>
              <a:ext uri="{FF2B5EF4-FFF2-40B4-BE49-F238E27FC236}">
                <a16:creationId xmlns:a16="http://schemas.microsoft.com/office/drawing/2014/main" id="{AF803A3E-35BB-4F76-BFE9-9FDF5E9D8449}"/>
              </a:ext>
            </a:extLst>
          </p:cNvPr>
          <p:cNvSpPr/>
          <p:nvPr/>
        </p:nvSpPr>
        <p:spPr>
          <a:xfrm rot="5400000" flipV="1">
            <a:off x="4948162" y="3008035"/>
            <a:ext cx="365760" cy="4023360"/>
          </a:xfrm>
          <a:prstGeom prst="rightBrace">
            <a:avLst>
              <a:gd name="adj1" fmla="val 8333"/>
              <a:gd name="adj2" fmla="val 50617"/>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4" name="Rectangle: Rounded Corners 43">
            <a:extLst>
              <a:ext uri="{FF2B5EF4-FFF2-40B4-BE49-F238E27FC236}">
                <a16:creationId xmlns:a16="http://schemas.microsoft.com/office/drawing/2014/main" id="{831177C8-C8E6-4A54-94B4-FBC3C4D3D90A}"/>
              </a:ext>
            </a:extLst>
          </p:cNvPr>
          <p:cNvSpPr/>
          <p:nvPr/>
        </p:nvSpPr>
        <p:spPr>
          <a:xfrm>
            <a:off x="3483498" y="5322333"/>
            <a:ext cx="2839480" cy="842682"/>
          </a:xfrm>
          <a:prstGeom prst="roundRect">
            <a:avLst/>
          </a:prstGeom>
          <a:no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panose="020F0502020204030204"/>
                <a:ea typeface="+mn-ea"/>
                <a:cs typeface="+mn-cs"/>
              </a:rPr>
              <a:t>1-hour weekly PDCA meetings with teams; monthly with leaders</a:t>
            </a:r>
            <a:endPar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5" name="Right Brace 44">
            <a:extLst>
              <a:ext uri="{FF2B5EF4-FFF2-40B4-BE49-F238E27FC236}">
                <a16:creationId xmlns:a16="http://schemas.microsoft.com/office/drawing/2014/main" id="{818257E6-A72E-400D-B284-F97E436E1062}"/>
              </a:ext>
            </a:extLst>
          </p:cNvPr>
          <p:cNvSpPr/>
          <p:nvPr/>
        </p:nvSpPr>
        <p:spPr>
          <a:xfrm rot="5400000" flipV="1">
            <a:off x="7653710" y="4379635"/>
            <a:ext cx="365760" cy="1280160"/>
          </a:xfrm>
          <a:prstGeom prst="rightBrace">
            <a:avLst>
              <a:gd name="adj1" fmla="val 8333"/>
              <a:gd name="adj2" fmla="val 50617"/>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6" name="Rectangle: Rounded Corners 45">
            <a:extLst>
              <a:ext uri="{FF2B5EF4-FFF2-40B4-BE49-F238E27FC236}">
                <a16:creationId xmlns:a16="http://schemas.microsoft.com/office/drawing/2014/main" id="{2B87B5A3-43F5-4ACF-A188-3F5A01C2B03B}"/>
              </a:ext>
            </a:extLst>
          </p:cNvPr>
          <p:cNvSpPr/>
          <p:nvPr/>
        </p:nvSpPr>
        <p:spPr>
          <a:xfrm>
            <a:off x="6630106" y="5309633"/>
            <a:ext cx="2286000" cy="855382"/>
          </a:xfrm>
          <a:prstGeom prst="roundRect">
            <a:avLst/>
          </a:prstGeom>
          <a:no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panose="020F0502020204030204"/>
                <a:ea typeface="+mn-ea"/>
                <a:cs typeface="+mn-cs"/>
              </a:rPr>
              <a:t>1-hour 2x/month PDCA meetings with teams; monthly with leaders</a:t>
            </a:r>
            <a:endPar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7" name="Rectangle: Rounded Corners 46">
            <a:extLst>
              <a:ext uri="{FF2B5EF4-FFF2-40B4-BE49-F238E27FC236}">
                <a16:creationId xmlns:a16="http://schemas.microsoft.com/office/drawing/2014/main" id="{401FFC88-9A8A-41FD-A269-F377788B91AB}"/>
              </a:ext>
            </a:extLst>
          </p:cNvPr>
          <p:cNvSpPr/>
          <p:nvPr/>
        </p:nvSpPr>
        <p:spPr>
          <a:xfrm>
            <a:off x="7836143" y="1319043"/>
            <a:ext cx="1223590" cy="1860515"/>
          </a:xfrm>
          <a:prstGeom prst="roundRect">
            <a:avLst/>
          </a:prstGeom>
          <a:no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Leaders do quarterly PDCAs with teams monthly data</a:t>
            </a:r>
          </a:p>
        </p:txBody>
      </p:sp>
    </p:spTree>
    <p:extLst>
      <p:ext uri="{BB962C8B-B14F-4D97-AF65-F5344CB8AC3E}">
        <p14:creationId xmlns:p14="http://schemas.microsoft.com/office/powerpoint/2010/main" val="386832819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3927084-C663-4E44-A6B2-A8371F57659A}"/>
              </a:ext>
            </a:extLst>
          </p:cNvPr>
          <p:cNvSpPr>
            <a:spLocks noGrp="1"/>
          </p:cNvSpPr>
          <p:nvPr>
            <p:ph type="title"/>
          </p:nvPr>
        </p:nvSpPr>
        <p:spPr/>
        <p:txBody>
          <a:bodyPr/>
          <a:lstStyle/>
          <a:p>
            <a:r>
              <a:rPr lang="en-US" dirty="0"/>
              <a:t>Practice coaching schedule</a:t>
            </a:r>
          </a:p>
        </p:txBody>
      </p:sp>
      <p:graphicFrame>
        <p:nvGraphicFramePr>
          <p:cNvPr id="28" name="Table 27">
            <a:extLst>
              <a:ext uri="{FF2B5EF4-FFF2-40B4-BE49-F238E27FC236}">
                <a16:creationId xmlns:a16="http://schemas.microsoft.com/office/drawing/2014/main" id="{F154BD01-646F-4BC9-BA34-6472D655292D}"/>
              </a:ext>
            </a:extLst>
          </p:cNvPr>
          <p:cNvGraphicFramePr>
            <a:graphicFrameLocks noGrp="1"/>
          </p:cNvGraphicFramePr>
          <p:nvPr>
            <p:extLst/>
          </p:nvPr>
        </p:nvGraphicFramePr>
        <p:xfrm>
          <a:off x="149673" y="3783093"/>
          <a:ext cx="8822734" cy="1000402"/>
        </p:xfrm>
        <a:graphic>
          <a:graphicData uri="http://schemas.openxmlformats.org/drawingml/2006/table">
            <a:tbl>
              <a:tblPr firstRow="1" bandRow="1"/>
              <a:tblGrid>
                <a:gridCol w="208272">
                  <a:extLst>
                    <a:ext uri="{9D8B030D-6E8A-4147-A177-3AD203B41FA5}">
                      <a16:colId xmlns:a16="http://schemas.microsoft.com/office/drawing/2014/main" val="1814518684"/>
                    </a:ext>
                  </a:extLst>
                </a:gridCol>
                <a:gridCol w="116840">
                  <a:extLst>
                    <a:ext uri="{9D8B030D-6E8A-4147-A177-3AD203B41FA5}">
                      <a16:colId xmlns:a16="http://schemas.microsoft.com/office/drawing/2014/main" val="4041258060"/>
                    </a:ext>
                  </a:extLst>
                </a:gridCol>
                <a:gridCol w="324297">
                  <a:extLst>
                    <a:ext uri="{9D8B030D-6E8A-4147-A177-3AD203B41FA5}">
                      <a16:colId xmlns:a16="http://schemas.microsoft.com/office/drawing/2014/main" val="20000"/>
                    </a:ext>
                  </a:extLst>
                </a:gridCol>
                <a:gridCol w="324297">
                  <a:extLst>
                    <a:ext uri="{9D8B030D-6E8A-4147-A177-3AD203B41FA5}">
                      <a16:colId xmlns:a16="http://schemas.microsoft.com/office/drawing/2014/main" val="20001"/>
                    </a:ext>
                  </a:extLst>
                </a:gridCol>
                <a:gridCol w="324297">
                  <a:extLst>
                    <a:ext uri="{9D8B030D-6E8A-4147-A177-3AD203B41FA5}">
                      <a16:colId xmlns:a16="http://schemas.microsoft.com/office/drawing/2014/main" val="20002"/>
                    </a:ext>
                  </a:extLst>
                </a:gridCol>
                <a:gridCol w="324297">
                  <a:extLst>
                    <a:ext uri="{9D8B030D-6E8A-4147-A177-3AD203B41FA5}">
                      <a16:colId xmlns:a16="http://schemas.microsoft.com/office/drawing/2014/main" val="20003"/>
                    </a:ext>
                  </a:extLst>
                </a:gridCol>
                <a:gridCol w="324297">
                  <a:extLst>
                    <a:ext uri="{9D8B030D-6E8A-4147-A177-3AD203B41FA5}">
                      <a16:colId xmlns:a16="http://schemas.microsoft.com/office/drawing/2014/main" val="20004"/>
                    </a:ext>
                  </a:extLst>
                </a:gridCol>
                <a:gridCol w="324297">
                  <a:extLst>
                    <a:ext uri="{9D8B030D-6E8A-4147-A177-3AD203B41FA5}">
                      <a16:colId xmlns:a16="http://schemas.microsoft.com/office/drawing/2014/main" val="20005"/>
                    </a:ext>
                  </a:extLst>
                </a:gridCol>
                <a:gridCol w="324297">
                  <a:extLst>
                    <a:ext uri="{9D8B030D-6E8A-4147-A177-3AD203B41FA5}">
                      <a16:colId xmlns:a16="http://schemas.microsoft.com/office/drawing/2014/main" val="20006"/>
                    </a:ext>
                  </a:extLst>
                </a:gridCol>
                <a:gridCol w="324297">
                  <a:extLst>
                    <a:ext uri="{9D8B030D-6E8A-4147-A177-3AD203B41FA5}">
                      <a16:colId xmlns:a16="http://schemas.microsoft.com/office/drawing/2014/main" val="20007"/>
                    </a:ext>
                  </a:extLst>
                </a:gridCol>
                <a:gridCol w="338697">
                  <a:extLst>
                    <a:ext uri="{9D8B030D-6E8A-4147-A177-3AD203B41FA5}">
                      <a16:colId xmlns:a16="http://schemas.microsoft.com/office/drawing/2014/main" val="20011"/>
                    </a:ext>
                  </a:extLst>
                </a:gridCol>
                <a:gridCol w="338697">
                  <a:extLst>
                    <a:ext uri="{9D8B030D-6E8A-4147-A177-3AD203B41FA5}">
                      <a16:colId xmlns:a16="http://schemas.microsoft.com/office/drawing/2014/main" val="20012"/>
                    </a:ext>
                  </a:extLst>
                </a:gridCol>
                <a:gridCol w="338697">
                  <a:extLst>
                    <a:ext uri="{9D8B030D-6E8A-4147-A177-3AD203B41FA5}">
                      <a16:colId xmlns:a16="http://schemas.microsoft.com/office/drawing/2014/main" val="20013"/>
                    </a:ext>
                  </a:extLst>
                </a:gridCol>
                <a:gridCol w="338697">
                  <a:extLst>
                    <a:ext uri="{9D8B030D-6E8A-4147-A177-3AD203B41FA5}">
                      <a16:colId xmlns:a16="http://schemas.microsoft.com/office/drawing/2014/main" val="20014"/>
                    </a:ext>
                  </a:extLst>
                </a:gridCol>
                <a:gridCol w="338697">
                  <a:extLst>
                    <a:ext uri="{9D8B030D-6E8A-4147-A177-3AD203B41FA5}">
                      <a16:colId xmlns:a16="http://schemas.microsoft.com/office/drawing/2014/main" val="20015"/>
                    </a:ext>
                  </a:extLst>
                </a:gridCol>
                <a:gridCol w="338697">
                  <a:extLst>
                    <a:ext uri="{9D8B030D-6E8A-4147-A177-3AD203B41FA5}">
                      <a16:colId xmlns:a16="http://schemas.microsoft.com/office/drawing/2014/main" val="20016"/>
                    </a:ext>
                  </a:extLst>
                </a:gridCol>
                <a:gridCol w="338697">
                  <a:extLst>
                    <a:ext uri="{9D8B030D-6E8A-4147-A177-3AD203B41FA5}">
                      <a16:colId xmlns:a16="http://schemas.microsoft.com/office/drawing/2014/main" val="20017"/>
                    </a:ext>
                  </a:extLst>
                </a:gridCol>
                <a:gridCol w="338697">
                  <a:extLst>
                    <a:ext uri="{9D8B030D-6E8A-4147-A177-3AD203B41FA5}">
                      <a16:colId xmlns:a16="http://schemas.microsoft.com/office/drawing/2014/main" val="20018"/>
                    </a:ext>
                  </a:extLst>
                </a:gridCol>
                <a:gridCol w="338697">
                  <a:extLst>
                    <a:ext uri="{9D8B030D-6E8A-4147-A177-3AD203B41FA5}">
                      <a16:colId xmlns:a16="http://schemas.microsoft.com/office/drawing/2014/main" val="20019"/>
                    </a:ext>
                  </a:extLst>
                </a:gridCol>
                <a:gridCol w="338697">
                  <a:extLst>
                    <a:ext uri="{9D8B030D-6E8A-4147-A177-3AD203B41FA5}">
                      <a16:colId xmlns:a16="http://schemas.microsoft.com/office/drawing/2014/main" val="20020"/>
                    </a:ext>
                  </a:extLst>
                </a:gridCol>
                <a:gridCol w="338697">
                  <a:extLst>
                    <a:ext uri="{9D8B030D-6E8A-4147-A177-3AD203B41FA5}">
                      <a16:colId xmlns:a16="http://schemas.microsoft.com/office/drawing/2014/main" val="20021"/>
                    </a:ext>
                  </a:extLst>
                </a:gridCol>
                <a:gridCol w="338697">
                  <a:extLst>
                    <a:ext uri="{9D8B030D-6E8A-4147-A177-3AD203B41FA5}">
                      <a16:colId xmlns:a16="http://schemas.microsoft.com/office/drawing/2014/main" val="20022"/>
                    </a:ext>
                  </a:extLst>
                </a:gridCol>
                <a:gridCol w="338697">
                  <a:extLst>
                    <a:ext uri="{9D8B030D-6E8A-4147-A177-3AD203B41FA5}">
                      <a16:colId xmlns:a16="http://schemas.microsoft.com/office/drawing/2014/main" val="20023"/>
                    </a:ext>
                  </a:extLst>
                </a:gridCol>
                <a:gridCol w="338697">
                  <a:extLst>
                    <a:ext uri="{9D8B030D-6E8A-4147-A177-3AD203B41FA5}">
                      <a16:colId xmlns:a16="http://schemas.microsoft.com/office/drawing/2014/main" val="20024"/>
                    </a:ext>
                  </a:extLst>
                </a:gridCol>
                <a:gridCol w="338697">
                  <a:extLst>
                    <a:ext uri="{9D8B030D-6E8A-4147-A177-3AD203B41FA5}">
                      <a16:colId xmlns:a16="http://schemas.microsoft.com/office/drawing/2014/main" val="20025"/>
                    </a:ext>
                  </a:extLst>
                </a:gridCol>
                <a:gridCol w="338697">
                  <a:extLst>
                    <a:ext uri="{9D8B030D-6E8A-4147-A177-3AD203B41FA5}">
                      <a16:colId xmlns:a16="http://schemas.microsoft.com/office/drawing/2014/main" val="20026"/>
                    </a:ext>
                  </a:extLst>
                </a:gridCol>
                <a:gridCol w="484094">
                  <a:extLst>
                    <a:ext uri="{9D8B030D-6E8A-4147-A177-3AD203B41FA5}">
                      <a16:colId xmlns:a16="http://schemas.microsoft.com/office/drawing/2014/main" val="2484757707"/>
                    </a:ext>
                  </a:extLst>
                </a:gridCol>
              </a:tblGrid>
              <a:tr h="193722">
                <a:tc>
                  <a:txBody>
                    <a:bodyPr/>
                    <a:lstStyle>
                      <a:lvl1pPr marL="0" algn="l" defTabSz="432465" rtl="0" eaLnBrk="1" latinLnBrk="0" hangingPunct="1">
                        <a:defRPr sz="1700" kern="1200">
                          <a:solidFill>
                            <a:schemeClr val="tx1"/>
                          </a:solidFill>
                          <a:latin typeface="Calibri" panose="020F0502020204030204"/>
                        </a:defRPr>
                      </a:lvl1pPr>
                      <a:lvl2pPr marL="432465" algn="l" defTabSz="432465" rtl="0" eaLnBrk="1" latinLnBrk="0" hangingPunct="1">
                        <a:defRPr sz="1700" kern="1200">
                          <a:solidFill>
                            <a:schemeClr val="tx1"/>
                          </a:solidFill>
                          <a:latin typeface="Calibri" panose="020F0502020204030204"/>
                        </a:defRPr>
                      </a:lvl2pPr>
                      <a:lvl3pPr marL="864931" algn="l" defTabSz="432465" rtl="0" eaLnBrk="1" latinLnBrk="0" hangingPunct="1">
                        <a:defRPr sz="1700" kern="1200">
                          <a:solidFill>
                            <a:schemeClr val="tx1"/>
                          </a:solidFill>
                          <a:latin typeface="Calibri" panose="020F0502020204030204"/>
                        </a:defRPr>
                      </a:lvl3pPr>
                      <a:lvl4pPr marL="1297396" algn="l" defTabSz="432465" rtl="0" eaLnBrk="1" latinLnBrk="0" hangingPunct="1">
                        <a:defRPr sz="1700" kern="1200">
                          <a:solidFill>
                            <a:schemeClr val="tx1"/>
                          </a:solidFill>
                          <a:latin typeface="Calibri" panose="020F0502020204030204"/>
                        </a:defRPr>
                      </a:lvl4pPr>
                      <a:lvl5pPr marL="1729862" algn="l" defTabSz="432465" rtl="0" eaLnBrk="1" latinLnBrk="0" hangingPunct="1">
                        <a:defRPr sz="1700" kern="1200">
                          <a:solidFill>
                            <a:schemeClr val="tx1"/>
                          </a:solidFill>
                          <a:latin typeface="Calibri" panose="020F0502020204030204"/>
                        </a:defRPr>
                      </a:lvl5pPr>
                      <a:lvl6pPr marL="2162327" algn="l" defTabSz="432465" rtl="0" eaLnBrk="1" latinLnBrk="0" hangingPunct="1">
                        <a:defRPr sz="1700" kern="1200">
                          <a:solidFill>
                            <a:schemeClr val="tx1"/>
                          </a:solidFill>
                          <a:latin typeface="Calibri" panose="020F0502020204030204"/>
                        </a:defRPr>
                      </a:lvl6pPr>
                      <a:lvl7pPr marL="2594793" algn="l" defTabSz="432465" rtl="0" eaLnBrk="1" latinLnBrk="0" hangingPunct="1">
                        <a:defRPr sz="1700" kern="1200">
                          <a:solidFill>
                            <a:schemeClr val="tx1"/>
                          </a:solidFill>
                          <a:latin typeface="Calibri" panose="020F0502020204030204"/>
                        </a:defRPr>
                      </a:lvl7pPr>
                      <a:lvl8pPr marL="3027258" algn="l" defTabSz="432465" rtl="0" eaLnBrk="1" latinLnBrk="0" hangingPunct="1">
                        <a:defRPr sz="1700" kern="1200">
                          <a:solidFill>
                            <a:schemeClr val="tx1"/>
                          </a:solidFill>
                          <a:latin typeface="Calibri" panose="020F0502020204030204"/>
                        </a:defRPr>
                      </a:lvl8pPr>
                      <a:lvl9pPr marL="3459724" algn="l" defTabSz="432465" rtl="0" eaLnBrk="1" latinLnBrk="0" hangingPunct="1">
                        <a:defRPr sz="1700" kern="1200">
                          <a:solidFill>
                            <a:schemeClr val="tx1"/>
                          </a:solidFill>
                          <a:latin typeface="Calibri" panose="020F0502020204030204"/>
                        </a:defRPr>
                      </a:lvl9pPr>
                    </a:lstStyle>
                    <a:p>
                      <a:pPr algn="ctr"/>
                      <a:endParaRPr lang="en-US" sz="1000" b="1" dirty="0">
                        <a:solidFill>
                          <a:schemeClr val="bg1"/>
                        </a:solidFill>
                      </a:endParaRPr>
                    </a:p>
                  </a:txBody>
                  <a:tcPr marL="91436" marR="91436" marT="45700" marB="4570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432465" rtl="0" eaLnBrk="1" latinLnBrk="0" hangingPunct="1">
                        <a:defRPr sz="1700" kern="1200">
                          <a:solidFill>
                            <a:schemeClr val="tx1"/>
                          </a:solidFill>
                          <a:latin typeface="Calibri" panose="020F0502020204030204"/>
                        </a:defRPr>
                      </a:lvl1pPr>
                      <a:lvl2pPr marL="432465" algn="l" defTabSz="432465" rtl="0" eaLnBrk="1" latinLnBrk="0" hangingPunct="1">
                        <a:defRPr sz="1700" kern="1200">
                          <a:solidFill>
                            <a:schemeClr val="tx1"/>
                          </a:solidFill>
                          <a:latin typeface="Calibri" panose="020F0502020204030204"/>
                        </a:defRPr>
                      </a:lvl2pPr>
                      <a:lvl3pPr marL="864931" algn="l" defTabSz="432465" rtl="0" eaLnBrk="1" latinLnBrk="0" hangingPunct="1">
                        <a:defRPr sz="1700" kern="1200">
                          <a:solidFill>
                            <a:schemeClr val="tx1"/>
                          </a:solidFill>
                          <a:latin typeface="Calibri" panose="020F0502020204030204"/>
                        </a:defRPr>
                      </a:lvl3pPr>
                      <a:lvl4pPr marL="1297396" algn="l" defTabSz="432465" rtl="0" eaLnBrk="1" latinLnBrk="0" hangingPunct="1">
                        <a:defRPr sz="1700" kern="1200">
                          <a:solidFill>
                            <a:schemeClr val="tx1"/>
                          </a:solidFill>
                          <a:latin typeface="Calibri" panose="020F0502020204030204"/>
                        </a:defRPr>
                      </a:lvl4pPr>
                      <a:lvl5pPr marL="1729862" algn="l" defTabSz="432465" rtl="0" eaLnBrk="1" latinLnBrk="0" hangingPunct="1">
                        <a:defRPr sz="1700" kern="1200">
                          <a:solidFill>
                            <a:schemeClr val="tx1"/>
                          </a:solidFill>
                          <a:latin typeface="Calibri" panose="020F0502020204030204"/>
                        </a:defRPr>
                      </a:lvl5pPr>
                      <a:lvl6pPr marL="2162327" algn="l" defTabSz="432465" rtl="0" eaLnBrk="1" latinLnBrk="0" hangingPunct="1">
                        <a:defRPr sz="1700" kern="1200">
                          <a:solidFill>
                            <a:schemeClr val="tx1"/>
                          </a:solidFill>
                          <a:latin typeface="Calibri" panose="020F0502020204030204"/>
                        </a:defRPr>
                      </a:lvl6pPr>
                      <a:lvl7pPr marL="2594793" algn="l" defTabSz="432465" rtl="0" eaLnBrk="1" latinLnBrk="0" hangingPunct="1">
                        <a:defRPr sz="1700" kern="1200">
                          <a:solidFill>
                            <a:schemeClr val="tx1"/>
                          </a:solidFill>
                          <a:latin typeface="Calibri" panose="020F0502020204030204"/>
                        </a:defRPr>
                      </a:lvl7pPr>
                      <a:lvl8pPr marL="3027258" algn="l" defTabSz="432465" rtl="0" eaLnBrk="1" latinLnBrk="0" hangingPunct="1">
                        <a:defRPr sz="1700" kern="1200">
                          <a:solidFill>
                            <a:schemeClr val="tx1"/>
                          </a:solidFill>
                          <a:latin typeface="Calibri" panose="020F0502020204030204"/>
                        </a:defRPr>
                      </a:lvl8pPr>
                      <a:lvl9pPr marL="3459724" algn="l" defTabSz="432465" rtl="0" eaLnBrk="1" latinLnBrk="0" hangingPunct="1">
                        <a:defRPr sz="1700" kern="1200">
                          <a:solidFill>
                            <a:schemeClr val="tx1"/>
                          </a:solidFill>
                          <a:latin typeface="Calibri" panose="020F0502020204030204"/>
                        </a:defRPr>
                      </a:lvl9pPr>
                    </a:lstStyle>
                    <a:p>
                      <a:pPr algn="ctr"/>
                      <a:endParaRPr lang="en-US" sz="700" b="1" dirty="0">
                        <a:solidFill>
                          <a:schemeClr val="bg1"/>
                        </a:solidFill>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25">
                  <a:txBody>
                    <a:bodyPr/>
                    <a:lstStyle>
                      <a:lvl1pPr marL="0" algn="l" defTabSz="432465" rtl="0" eaLnBrk="1" latinLnBrk="0" hangingPunct="1">
                        <a:defRPr sz="1700" kern="1200">
                          <a:solidFill>
                            <a:schemeClr val="tx1"/>
                          </a:solidFill>
                          <a:latin typeface="Calibri" panose="020F0502020204030204"/>
                        </a:defRPr>
                      </a:lvl1pPr>
                      <a:lvl2pPr marL="432465" algn="l" defTabSz="432465" rtl="0" eaLnBrk="1" latinLnBrk="0" hangingPunct="1">
                        <a:defRPr sz="1700" kern="1200">
                          <a:solidFill>
                            <a:schemeClr val="tx1"/>
                          </a:solidFill>
                          <a:latin typeface="Calibri" panose="020F0502020204030204"/>
                        </a:defRPr>
                      </a:lvl2pPr>
                      <a:lvl3pPr marL="864931" algn="l" defTabSz="432465" rtl="0" eaLnBrk="1" latinLnBrk="0" hangingPunct="1">
                        <a:defRPr sz="1700" kern="1200">
                          <a:solidFill>
                            <a:schemeClr val="tx1"/>
                          </a:solidFill>
                          <a:latin typeface="Calibri" panose="020F0502020204030204"/>
                        </a:defRPr>
                      </a:lvl3pPr>
                      <a:lvl4pPr marL="1297396" algn="l" defTabSz="432465" rtl="0" eaLnBrk="1" latinLnBrk="0" hangingPunct="1">
                        <a:defRPr sz="1700" kern="1200">
                          <a:solidFill>
                            <a:schemeClr val="tx1"/>
                          </a:solidFill>
                          <a:latin typeface="Calibri" panose="020F0502020204030204"/>
                        </a:defRPr>
                      </a:lvl4pPr>
                      <a:lvl5pPr marL="1729862" algn="l" defTabSz="432465" rtl="0" eaLnBrk="1" latinLnBrk="0" hangingPunct="1">
                        <a:defRPr sz="1700" kern="1200">
                          <a:solidFill>
                            <a:schemeClr val="tx1"/>
                          </a:solidFill>
                          <a:latin typeface="Calibri" panose="020F0502020204030204"/>
                        </a:defRPr>
                      </a:lvl5pPr>
                      <a:lvl6pPr marL="2162327" algn="l" defTabSz="432465" rtl="0" eaLnBrk="1" latinLnBrk="0" hangingPunct="1">
                        <a:defRPr sz="1700" kern="1200">
                          <a:solidFill>
                            <a:schemeClr val="tx1"/>
                          </a:solidFill>
                          <a:latin typeface="Calibri" panose="020F0502020204030204"/>
                        </a:defRPr>
                      </a:lvl6pPr>
                      <a:lvl7pPr marL="2594793" algn="l" defTabSz="432465" rtl="0" eaLnBrk="1" latinLnBrk="0" hangingPunct="1">
                        <a:defRPr sz="1700" kern="1200">
                          <a:solidFill>
                            <a:schemeClr val="tx1"/>
                          </a:solidFill>
                          <a:latin typeface="Calibri" panose="020F0502020204030204"/>
                        </a:defRPr>
                      </a:lvl7pPr>
                      <a:lvl8pPr marL="3027258" algn="l" defTabSz="432465" rtl="0" eaLnBrk="1" latinLnBrk="0" hangingPunct="1">
                        <a:defRPr sz="1700" kern="1200">
                          <a:solidFill>
                            <a:schemeClr val="tx1"/>
                          </a:solidFill>
                          <a:latin typeface="Calibri" panose="020F0502020204030204"/>
                        </a:defRPr>
                      </a:lvl8pPr>
                      <a:lvl9pPr marL="3459724" algn="l" defTabSz="432465" rtl="0" eaLnBrk="1" latinLnBrk="0" hangingPunct="1">
                        <a:defRPr sz="1700" kern="1200">
                          <a:solidFill>
                            <a:schemeClr val="tx1"/>
                          </a:solidFill>
                          <a:latin typeface="Calibri" panose="020F0502020204030204"/>
                        </a:defRPr>
                      </a:lvl9pPr>
                    </a:lstStyle>
                    <a:p>
                      <a:pPr algn="ctr"/>
                      <a:r>
                        <a:rPr lang="en-US" sz="1100" b="1" dirty="0">
                          <a:solidFill>
                            <a:schemeClr val="bg1"/>
                          </a:solidFill>
                          <a:latin typeface="Arial" panose="020B0604020202020204" pitchFamily="34" charset="0"/>
                          <a:cs typeface="Arial" panose="020B0604020202020204" pitchFamily="34" charset="0"/>
                        </a:rPr>
                        <a:t>Weeks</a:t>
                      </a:r>
                    </a:p>
                  </a:txBody>
                  <a:tcPr marL="91436" marR="91436" marT="45700" marB="457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1100" b="1" dirty="0">
                        <a:solidFill>
                          <a:schemeClr val="bg1"/>
                        </a:solidFill>
                        <a:latin typeface="Arial" panose="020B0604020202020204" pitchFamily="34" charset="0"/>
                        <a:cs typeface="Arial" panose="020B0604020202020204" pitchFamily="34" charset="0"/>
                      </a:endParaRPr>
                    </a:p>
                  </a:txBody>
                  <a:tcPr marL="91436" marR="91436" marT="45700" marB="457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6C1"/>
                    </a:solidFill>
                  </a:tcPr>
                </a:tc>
                <a:tc hMerge="1">
                  <a:txBody>
                    <a:bodyPr/>
                    <a:lstStyle/>
                    <a:p>
                      <a:pPr algn="ctr"/>
                      <a:endParaRPr lang="en-US" sz="1100" b="1" dirty="0">
                        <a:solidFill>
                          <a:schemeClr val="bg1"/>
                        </a:solidFill>
                        <a:latin typeface="Arial" panose="020B0604020202020204" pitchFamily="34" charset="0"/>
                        <a:cs typeface="Arial" panose="020B0604020202020204" pitchFamily="34" charset="0"/>
                      </a:endParaRPr>
                    </a:p>
                  </a:txBody>
                  <a:tcPr marL="91436" marR="91436" marT="45700" marB="457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6C1"/>
                    </a:solidFill>
                  </a:tcPr>
                </a:tc>
                <a:tc hMerge="1">
                  <a:txBody>
                    <a:bodyPr/>
                    <a:lstStyle/>
                    <a:p>
                      <a:pPr algn="ctr"/>
                      <a:endParaRPr lang="en-US" sz="1100" b="1" dirty="0">
                        <a:solidFill>
                          <a:schemeClr val="bg1"/>
                        </a:solidFill>
                        <a:latin typeface="Arial" panose="020B0604020202020204" pitchFamily="34" charset="0"/>
                        <a:cs typeface="Arial" panose="020B0604020202020204" pitchFamily="34" charset="0"/>
                      </a:endParaRPr>
                    </a:p>
                  </a:txBody>
                  <a:tcPr marL="91436" marR="91436" marT="45700" marB="457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6C1"/>
                    </a:solidFill>
                  </a:tcPr>
                </a:tc>
                <a:tc hMerge="1">
                  <a:txBody>
                    <a:bodyPr/>
                    <a:lstStyle/>
                    <a:p>
                      <a:pPr algn="ctr"/>
                      <a:endParaRPr lang="en-US" sz="1100" b="1" dirty="0">
                        <a:solidFill>
                          <a:schemeClr val="bg1"/>
                        </a:solidFill>
                        <a:latin typeface="Arial" panose="020B0604020202020204" pitchFamily="34" charset="0"/>
                        <a:cs typeface="Arial" panose="020B0604020202020204" pitchFamily="34" charset="0"/>
                      </a:endParaRPr>
                    </a:p>
                  </a:txBody>
                  <a:tcPr marL="91436" marR="91436" marT="45700" marB="457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6C1"/>
                    </a:solidFill>
                  </a:tcPr>
                </a:tc>
                <a:tc hMerge="1">
                  <a:txBody>
                    <a:bodyPr/>
                    <a:lstStyle/>
                    <a:p>
                      <a:pPr algn="ctr"/>
                      <a:endParaRPr lang="en-US" sz="1100" b="1" dirty="0">
                        <a:solidFill>
                          <a:schemeClr val="bg1"/>
                        </a:solidFill>
                        <a:latin typeface="Arial" panose="020B0604020202020204" pitchFamily="34" charset="0"/>
                        <a:cs typeface="Arial" panose="020B0604020202020204" pitchFamily="34" charset="0"/>
                      </a:endParaRPr>
                    </a:p>
                  </a:txBody>
                  <a:tcPr marL="91436" marR="91436" marT="45700" marB="457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6C1"/>
                    </a:solidFill>
                  </a:tcPr>
                </a:tc>
                <a:tc hMerge="1">
                  <a:txBody>
                    <a:bodyPr/>
                    <a:lstStyle/>
                    <a:p>
                      <a:pPr algn="ctr"/>
                      <a:endParaRPr lang="en-US" sz="1100" b="1" dirty="0">
                        <a:solidFill>
                          <a:schemeClr val="bg1"/>
                        </a:solidFill>
                        <a:latin typeface="Arial" panose="020B0604020202020204" pitchFamily="34" charset="0"/>
                        <a:cs typeface="Arial" panose="020B0604020202020204" pitchFamily="34" charset="0"/>
                      </a:endParaRPr>
                    </a:p>
                  </a:txBody>
                  <a:tcPr marL="91436" marR="91436" marT="45700" marB="457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6C1"/>
                    </a:solidFill>
                  </a:tcPr>
                </a:tc>
                <a:tc hMerge="1">
                  <a:txBody>
                    <a:bodyPr/>
                    <a:lstStyle/>
                    <a:p>
                      <a:pPr algn="ctr"/>
                      <a:endParaRPr lang="en-US" sz="1100" b="1" dirty="0">
                        <a:solidFill>
                          <a:schemeClr val="bg1"/>
                        </a:solidFill>
                        <a:latin typeface="Arial" panose="020B0604020202020204" pitchFamily="34" charset="0"/>
                        <a:cs typeface="Arial" panose="020B0604020202020204" pitchFamily="34" charset="0"/>
                      </a:endParaRPr>
                    </a:p>
                  </a:txBody>
                  <a:tcPr marL="91436" marR="91436" marT="45700" marB="457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6C1"/>
                    </a:solidFill>
                  </a:tcPr>
                </a:tc>
                <a:tc hMerge="1">
                  <a:txBody>
                    <a:bodyPr/>
                    <a:lstStyle/>
                    <a:p>
                      <a:pPr algn="ctr"/>
                      <a:endParaRPr lang="en-US" sz="1100" b="1" dirty="0">
                        <a:solidFill>
                          <a:schemeClr val="bg1"/>
                        </a:solidFill>
                        <a:latin typeface="Arial" panose="020B0604020202020204" pitchFamily="34" charset="0"/>
                        <a:cs typeface="Arial" panose="020B0604020202020204" pitchFamily="34" charset="0"/>
                      </a:endParaRPr>
                    </a:p>
                  </a:txBody>
                  <a:tcPr marL="91436" marR="91436" marT="45700" marB="457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6C1"/>
                    </a:solidFill>
                  </a:tcPr>
                </a:tc>
                <a:tc hMerge="1">
                  <a:txBody>
                    <a:bodyPr/>
                    <a:lstStyle/>
                    <a:p>
                      <a:pPr algn="ctr"/>
                      <a:endParaRPr lang="en-US" sz="1100" b="1" dirty="0">
                        <a:solidFill>
                          <a:schemeClr val="bg1"/>
                        </a:solidFill>
                        <a:latin typeface="Arial" panose="020B0604020202020204" pitchFamily="34" charset="0"/>
                        <a:cs typeface="Arial" panose="020B0604020202020204" pitchFamily="34" charset="0"/>
                      </a:endParaRPr>
                    </a:p>
                  </a:txBody>
                  <a:tcPr marL="91436" marR="91436" marT="45700" marB="457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6C1"/>
                    </a:solidFill>
                  </a:tcPr>
                </a:tc>
                <a:tc hMerge="1">
                  <a:txBody>
                    <a:bodyPr/>
                    <a:lstStyle/>
                    <a:p>
                      <a:pPr algn="ctr"/>
                      <a:endParaRPr lang="en-US" sz="1100" b="1" dirty="0">
                        <a:solidFill>
                          <a:schemeClr val="bg1"/>
                        </a:solidFill>
                        <a:latin typeface="Arial" panose="020B0604020202020204" pitchFamily="34" charset="0"/>
                        <a:cs typeface="Arial" panose="020B0604020202020204" pitchFamily="34" charset="0"/>
                      </a:endParaRPr>
                    </a:p>
                  </a:txBody>
                  <a:tcPr marL="91436" marR="91436" marT="45700" marB="457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6C1"/>
                    </a:solidFill>
                  </a:tcPr>
                </a:tc>
                <a:tc hMerge="1">
                  <a:txBody>
                    <a:bodyPr/>
                    <a:lstStyle/>
                    <a:p>
                      <a:pPr algn="ctr"/>
                      <a:endParaRPr lang="en-US" sz="1100" b="1" dirty="0">
                        <a:solidFill>
                          <a:schemeClr val="bg1"/>
                        </a:solidFill>
                        <a:latin typeface="Arial" panose="020B0604020202020204" pitchFamily="34" charset="0"/>
                        <a:cs typeface="Arial" panose="020B0604020202020204" pitchFamily="34" charset="0"/>
                      </a:endParaRPr>
                    </a:p>
                  </a:txBody>
                  <a:tcPr marL="91436" marR="91436" marT="45700" marB="457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6C1"/>
                    </a:solidFill>
                  </a:tcPr>
                </a:tc>
                <a:tc hMerge="1">
                  <a:txBody>
                    <a:bodyPr/>
                    <a:lstStyle/>
                    <a:p>
                      <a:pPr algn="ctr"/>
                      <a:endParaRPr lang="en-US" sz="1100" b="1" dirty="0">
                        <a:solidFill>
                          <a:schemeClr val="bg1"/>
                        </a:solidFill>
                        <a:latin typeface="Arial" panose="020B0604020202020204" pitchFamily="34" charset="0"/>
                        <a:cs typeface="Arial" panose="020B0604020202020204" pitchFamily="34" charset="0"/>
                      </a:endParaRPr>
                    </a:p>
                  </a:txBody>
                  <a:tcPr marL="91436" marR="91436" marT="45700" marB="457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6C1"/>
                    </a:solidFill>
                  </a:tcPr>
                </a:tc>
                <a:tc hMerge="1">
                  <a:txBody>
                    <a:bodyPr/>
                    <a:lstStyle/>
                    <a:p>
                      <a:pPr algn="ctr"/>
                      <a:endParaRPr lang="en-US" sz="1100" b="1" dirty="0">
                        <a:solidFill>
                          <a:schemeClr val="bg1"/>
                        </a:solidFill>
                        <a:latin typeface="Arial" panose="020B0604020202020204" pitchFamily="34" charset="0"/>
                        <a:cs typeface="Arial" panose="020B0604020202020204" pitchFamily="34" charset="0"/>
                      </a:endParaRPr>
                    </a:p>
                  </a:txBody>
                  <a:tcPr marL="91436" marR="91436" marT="45700" marB="457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6C1"/>
                    </a:solidFill>
                  </a:tcPr>
                </a:tc>
                <a:tc hMerge="1">
                  <a:txBody>
                    <a:bodyPr/>
                    <a:lstStyle/>
                    <a:p>
                      <a:pPr algn="ctr"/>
                      <a:endParaRPr lang="en-US" sz="1100" b="1" dirty="0">
                        <a:solidFill>
                          <a:schemeClr val="bg1"/>
                        </a:solidFill>
                        <a:latin typeface="Arial" panose="020B0604020202020204" pitchFamily="34" charset="0"/>
                        <a:cs typeface="Arial" panose="020B0604020202020204" pitchFamily="34" charset="0"/>
                      </a:endParaRPr>
                    </a:p>
                  </a:txBody>
                  <a:tcPr marL="91436" marR="91436" marT="45700" marB="457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6C1"/>
                    </a:solidFill>
                  </a:tcPr>
                </a:tc>
                <a:tc hMerge="1">
                  <a:txBody>
                    <a:bodyPr/>
                    <a:lstStyle/>
                    <a:p>
                      <a:pPr algn="ctr"/>
                      <a:endParaRPr lang="en-US" sz="1100" b="1" dirty="0">
                        <a:solidFill>
                          <a:schemeClr val="bg1"/>
                        </a:solidFill>
                        <a:latin typeface="Arial" panose="020B0604020202020204" pitchFamily="34" charset="0"/>
                        <a:cs typeface="Arial" panose="020B0604020202020204" pitchFamily="34" charset="0"/>
                      </a:endParaRPr>
                    </a:p>
                  </a:txBody>
                  <a:tcPr marL="91436" marR="91436" marT="45700" marB="457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6C1"/>
                    </a:solidFill>
                  </a:tcPr>
                </a:tc>
                <a:tc hMerge="1">
                  <a:txBody>
                    <a:bodyPr/>
                    <a:lstStyle/>
                    <a:p>
                      <a:pPr algn="ctr"/>
                      <a:endParaRPr lang="en-US" sz="1100" b="1" dirty="0">
                        <a:solidFill>
                          <a:schemeClr val="bg1"/>
                        </a:solidFill>
                        <a:latin typeface="Arial" panose="020B0604020202020204" pitchFamily="34" charset="0"/>
                        <a:cs typeface="Arial" panose="020B0604020202020204" pitchFamily="34" charset="0"/>
                      </a:endParaRPr>
                    </a:p>
                  </a:txBody>
                  <a:tcPr marL="91436" marR="91436" marT="45700" marB="457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6C1"/>
                    </a:solidFill>
                  </a:tcPr>
                </a:tc>
                <a:tc hMerge="1">
                  <a:txBody>
                    <a:bodyPr/>
                    <a:lstStyle/>
                    <a:p>
                      <a:pPr algn="ctr"/>
                      <a:endParaRPr lang="en-US" sz="1100" b="1" dirty="0">
                        <a:solidFill>
                          <a:schemeClr val="bg1"/>
                        </a:solidFill>
                        <a:latin typeface="Arial" panose="020B0604020202020204" pitchFamily="34" charset="0"/>
                        <a:cs typeface="Arial" panose="020B0604020202020204" pitchFamily="34" charset="0"/>
                      </a:endParaRPr>
                    </a:p>
                  </a:txBody>
                  <a:tcPr marL="91436" marR="91436" marT="45700" marB="457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6C1"/>
                    </a:solidFill>
                  </a:tcPr>
                </a:tc>
                <a:tc hMerge="1">
                  <a:txBody>
                    <a:bodyPr/>
                    <a:lstStyle/>
                    <a:p>
                      <a:pPr algn="ctr"/>
                      <a:endParaRPr lang="en-US" sz="1100" b="1" dirty="0">
                        <a:solidFill>
                          <a:schemeClr val="bg1"/>
                        </a:solidFill>
                        <a:latin typeface="Arial" panose="020B0604020202020204" pitchFamily="34" charset="0"/>
                        <a:cs typeface="Arial" panose="020B0604020202020204" pitchFamily="34" charset="0"/>
                      </a:endParaRPr>
                    </a:p>
                  </a:txBody>
                  <a:tcPr marL="91436" marR="91436" marT="45700" marB="457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6C1"/>
                    </a:solidFill>
                  </a:tcPr>
                </a:tc>
                <a:tc hMerge="1">
                  <a:txBody>
                    <a:bodyPr/>
                    <a:lstStyle/>
                    <a:p>
                      <a:pPr algn="ctr"/>
                      <a:endParaRPr lang="en-US" sz="1100" b="1" dirty="0">
                        <a:solidFill>
                          <a:schemeClr val="bg1"/>
                        </a:solidFill>
                        <a:latin typeface="Arial" panose="020B0604020202020204" pitchFamily="34" charset="0"/>
                        <a:cs typeface="Arial" panose="020B0604020202020204" pitchFamily="34" charset="0"/>
                      </a:endParaRPr>
                    </a:p>
                  </a:txBody>
                  <a:tcPr marL="91436" marR="91436" marT="45700" marB="457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6C1"/>
                    </a:solidFill>
                  </a:tcPr>
                </a:tc>
                <a:tc hMerge="1">
                  <a:txBody>
                    <a:bodyPr/>
                    <a:lstStyle/>
                    <a:p>
                      <a:pPr algn="ctr"/>
                      <a:endParaRPr lang="en-US" sz="1100" b="1" dirty="0">
                        <a:solidFill>
                          <a:schemeClr val="bg1"/>
                        </a:solidFill>
                        <a:latin typeface="Arial" panose="020B0604020202020204" pitchFamily="34" charset="0"/>
                        <a:cs typeface="Arial" panose="020B0604020202020204" pitchFamily="34" charset="0"/>
                      </a:endParaRPr>
                    </a:p>
                  </a:txBody>
                  <a:tcPr marL="91436" marR="91436" marT="45700" marB="457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6C1"/>
                    </a:solidFill>
                  </a:tcPr>
                </a:tc>
                <a:tc hMerge="1">
                  <a:txBody>
                    <a:bodyPr/>
                    <a:lstStyle/>
                    <a:p>
                      <a:pPr algn="ctr"/>
                      <a:endParaRPr lang="en-US" sz="1100" b="1" dirty="0">
                        <a:solidFill>
                          <a:schemeClr val="bg1"/>
                        </a:solidFill>
                        <a:latin typeface="Arial" panose="020B0604020202020204" pitchFamily="34" charset="0"/>
                        <a:cs typeface="Arial" panose="020B0604020202020204" pitchFamily="34" charset="0"/>
                      </a:endParaRPr>
                    </a:p>
                  </a:txBody>
                  <a:tcPr marL="91436" marR="91436" marT="45700" marB="457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6C1"/>
                    </a:solidFill>
                  </a:tcPr>
                </a:tc>
                <a:tc hMerge="1">
                  <a:txBody>
                    <a:bodyPr/>
                    <a:lstStyle/>
                    <a:p>
                      <a:pPr algn="ctr"/>
                      <a:endParaRPr lang="en-US" sz="1100" b="1" dirty="0">
                        <a:solidFill>
                          <a:schemeClr val="bg1"/>
                        </a:solidFill>
                        <a:latin typeface="Arial" panose="020B0604020202020204" pitchFamily="34" charset="0"/>
                        <a:cs typeface="Arial" panose="020B0604020202020204" pitchFamily="34" charset="0"/>
                      </a:endParaRPr>
                    </a:p>
                  </a:txBody>
                  <a:tcPr marL="91436" marR="91436" marT="45700" marB="457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6C1"/>
                    </a:solidFill>
                  </a:tcPr>
                </a:tc>
                <a:tc hMerge="1">
                  <a:txBody>
                    <a:bodyPr/>
                    <a:lstStyle/>
                    <a:p>
                      <a:pPr algn="ctr"/>
                      <a:endParaRPr lang="en-US" sz="1100" b="1" dirty="0">
                        <a:solidFill>
                          <a:schemeClr val="bg1"/>
                        </a:solidFill>
                        <a:latin typeface="Arial" panose="020B0604020202020204" pitchFamily="34" charset="0"/>
                        <a:cs typeface="Arial" panose="020B0604020202020204" pitchFamily="34" charset="0"/>
                      </a:endParaRPr>
                    </a:p>
                  </a:txBody>
                  <a:tcPr marL="91436" marR="91436" marT="45700" marB="457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6C1"/>
                    </a:solidFill>
                  </a:tcPr>
                </a:tc>
                <a:tc hMerge="1">
                  <a:txBody>
                    <a:bodyPr/>
                    <a:lstStyle/>
                    <a:p>
                      <a:pPr algn="ctr"/>
                      <a:endParaRPr lang="en-US" sz="1100" b="1" dirty="0">
                        <a:solidFill>
                          <a:schemeClr val="bg1"/>
                        </a:solidFill>
                        <a:latin typeface="Arial" panose="020B0604020202020204" pitchFamily="34" charset="0"/>
                        <a:cs typeface="Arial" panose="020B0604020202020204" pitchFamily="34" charset="0"/>
                      </a:endParaRPr>
                    </a:p>
                  </a:txBody>
                  <a:tcPr marL="91436" marR="91436" marT="45700" marB="4570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6C1"/>
                    </a:solidFill>
                  </a:tcPr>
                </a:tc>
                <a:extLst>
                  <a:ext uri="{0D108BD9-81ED-4DB2-BD59-A6C34878D82A}">
                    <a16:rowId xmlns:a16="http://schemas.microsoft.com/office/drawing/2014/main" val="4075986661"/>
                  </a:ext>
                </a:extLst>
              </a:tr>
              <a:tr h="370681">
                <a:tc rowSpan="2">
                  <a:txBody>
                    <a:bodyPr/>
                    <a:lstStyle>
                      <a:lvl1pPr marL="0" algn="l" defTabSz="432465" rtl="0" eaLnBrk="1" latinLnBrk="0" hangingPunct="1">
                        <a:defRPr sz="1700" kern="1200">
                          <a:solidFill>
                            <a:schemeClr val="tx1"/>
                          </a:solidFill>
                          <a:latin typeface="Calibri" panose="020F0502020204030204"/>
                        </a:defRPr>
                      </a:lvl1pPr>
                      <a:lvl2pPr marL="432465" algn="l" defTabSz="432465" rtl="0" eaLnBrk="1" latinLnBrk="0" hangingPunct="1">
                        <a:defRPr sz="1700" kern="1200">
                          <a:solidFill>
                            <a:schemeClr val="tx1"/>
                          </a:solidFill>
                          <a:latin typeface="Calibri" panose="020F0502020204030204"/>
                        </a:defRPr>
                      </a:lvl2pPr>
                      <a:lvl3pPr marL="864931" algn="l" defTabSz="432465" rtl="0" eaLnBrk="1" latinLnBrk="0" hangingPunct="1">
                        <a:defRPr sz="1700" kern="1200">
                          <a:solidFill>
                            <a:schemeClr val="tx1"/>
                          </a:solidFill>
                          <a:latin typeface="Calibri" panose="020F0502020204030204"/>
                        </a:defRPr>
                      </a:lvl3pPr>
                      <a:lvl4pPr marL="1297396" algn="l" defTabSz="432465" rtl="0" eaLnBrk="1" latinLnBrk="0" hangingPunct="1">
                        <a:defRPr sz="1700" kern="1200">
                          <a:solidFill>
                            <a:schemeClr val="tx1"/>
                          </a:solidFill>
                          <a:latin typeface="Calibri" panose="020F0502020204030204"/>
                        </a:defRPr>
                      </a:lvl4pPr>
                      <a:lvl5pPr marL="1729862" algn="l" defTabSz="432465" rtl="0" eaLnBrk="1" latinLnBrk="0" hangingPunct="1">
                        <a:defRPr sz="1700" kern="1200">
                          <a:solidFill>
                            <a:schemeClr val="tx1"/>
                          </a:solidFill>
                          <a:latin typeface="Calibri" panose="020F0502020204030204"/>
                        </a:defRPr>
                      </a:lvl5pPr>
                      <a:lvl6pPr marL="2162327" algn="l" defTabSz="432465" rtl="0" eaLnBrk="1" latinLnBrk="0" hangingPunct="1">
                        <a:defRPr sz="1700" kern="1200">
                          <a:solidFill>
                            <a:schemeClr val="tx1"/>
                          </a:solidFill>
                          <a:latin typeface="Calibri" panose="020F0502020204030204"/>
                        </a:defRPr>
                      </a:lvl6pPr>
                      <a:lvl7pPr marL="2594793" algn="l" defTabSz="432465" rtl="0" eaLnBrk="1" latinLnBrk="0" hangingPunct="1">
                        <a:defRPr sz="1700" kern="1200">
                          <a:solidFill>
                            <a:schemeClr val="tx1"/>
                          </a:solidFill>
                          <a:latin typeface="Calibri" panose="020F0502020204030204"/>
                        </a:defRPr>
                      </a:lvl7pPr>
                      <a:lvl8pPr marL="3027258" algn="l" defTabSz="432465" rtl="0" eaLnBrk="1" latinLnBrk="0" hangingPunct="1">
                        <a:defRPr sz="1700" kern="1200">
                          <a:solidFill>
                            <a:schemeClr val="tx1"/>
                          </a:solidFill>
                          <a:latin typeface="Calibri" panose="020F0502020204030204"/>
                        </a:defRPr>
                      </a:lvl8pPr>
                      <a:lvl9pPr marL="3459724" algn="l" defTabSz="432465" rtl="0" eaLnBrk="1" latinLnBrk="0" hangingPunct="1">
                        <a:defRPr sz="1700" kern="1200">
                          <a:solidFill>
                            <a:schemeClr val="tx1"/>
                          </a:solidFill>
                          <a:latin typeface="Calibri" panose="020F0502020204030204"/>
                        </a:defRPr>
                      </a:lvl9pPr>
                    </a:lstStyle>
                    <a:p>
                      <a:pPr algn="ctr"/>
                      <a:endParaRPr lang="en-US" sz="1000" b="1" dirty="0">
                        <a:solidFill>
                          <a:schemeClr val="bg1"/>
                        </a:solidFill>
                      </a:endParaRPr>
                    </a:p>
                  </a:txBody>
                  <a:tcPr marL="91436" marR="91436" marT="45700" marB="4570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432465" rtl="0" eaLnBrk="1" latinLnBrk="0" hangingPunct="1">
                        <a:defRPr sz="1700" kern="1200">
                          <a:solidFill>
                            <a:schemeClr val="tx1"/>
                          </a:solidFill>
                          <a:latin typeface="Calibri" panose="020F0502020204030204"/>
                        </a:defRPr>
                      </a:lvl1pPr>
                      <a:lvl2pPr marL="432465" algn="l" defTabSz="432465" rtl="0" eaLnBrk="1" latinLnBrk="0" hangingPunct="1">
                        <a:defRPr sz="1700" kern="1200">
                          <a:solidFill>
                            <a:schemeClr val="tx1"/>
                          </a:solidFill>
                          <a:latin typeface="Calibri" panose="020F0502020204030204"/>
                        </a:defRPr>
                      </a:lvl2pPr>
                      <a:lvl3pPr marL="864931" algn="l" defTabSz="432465" rtl="0" eaLnBrk="1" latinLnBrk="0" hangingPunct="1">
                        <a:defRPr sz="1700" kern="1200">
                          <a:solidFill>
                            <a:schemeClr val="tx1"/>
                          </a:solidFill>
                          <a:latin typeface="Calibri" panose="020F0502020204030204"/>
                        </a:defRPr>
                      </a:lvl3pPr>
                      <a:lvl4pPr marL="1297396" algn="l" defTabSz="432465" rtl="0" eaLnBrk="1" latinLnBrk="0" hangingPunct="1">
                        <a:defRPr sz="1700" kern="1200">
                          <a:solidFill>
                            <a:schemeClr val="tx1"/>
                          </a:solidFill>
                          <a:latin typeface="Calibri" panose="020F0502020204030204"/>
                        </a:defRPr>
                      </a:lvl4pPr>
                      <a:lvl5pPr marL="1729862" algn="l" defTabSz="432465" rtl="0" eaLnBrk="1" latinLnBrk="0" hangingPunct="1">
                        <a:defRPr sz="1700" kern="1200">
                          <a:solidFill>
                            <a:schemeClr val="tx1"/>
                          </a:solidFill>
                          <a:latin typeface="Calibri" panose="020F0502020204030204"/>
                        </a:defRPr>
                      </a:lvl5pPr>
                      <a:lvl6pPr marL="2162327" algn="l" defTabSz="432465" rtl="0" eaLnBrk="1" latinLnBrk="0" hangingPunct="1">
                        <a:defRPr sz="1700" kern="1200">
                          <a:solidFill>
                            <a:schemeClr val="tx1"/>
                          </a:solidFill>
                          <a:latin typeface="Calibri" panose="020F0502020204030204"/>
                        </a:defRPr>
                      </a:lvl6pPr>
                      <a:lvl7pPr marL="2594793" algn="l" defTabSz="432465" rtl="0" eaLnBrk="1" latinLnBrk="0" hangingPunct="1">
                        <a:defRPr sz="1700" kern="1200">
                          <a:solidFill>
                            <a:schemeClr val="tx1"/>
                          </a:solidFill>
                          <a:latin typeface="Calibri" panose="020F0502020204030204"/>
                        </a:defRPr>
                      </a:lvl7pPr>
                      <a:lvl8pPr marL="3027258" algn="l" defTabSz="432465" rtl="0" eaLnBrk="1" latinLnBrk="0" hangingPunct="1">
                        <a:defRPr sz="1700" kern="1200">
                          <a:solidFill>
                            <a:schemeClr val="tx1"/>
                          </a:solidFill>
                          <a:latin typeface="Calibri" panose="020F0502020204030204"/>
                        </a:defRPr>
                      </a:lvl8pPr>
                      <a:lvl9pPr marL="3459724" algn="l" defTabSz="432465" rtl="0" eaLnBrk="1" latinLnBrk="0" hangingPunct="1">
                        <a:defRPr sz="1700" kern="1200">
                          <a:solidFill>
                            <a:schemeClr val="tx1"/>
                          </a:solidFill>
                          <a:latin typeface="Calibri" panose="020F0502020204030204"/>
                        </a:defRPr>
                      </a:lvl9pPr>
                    </a:lstStyle>
                    <a:p>
                      <a:pPr algn="ctr"/>
                      <a:endParaRPr lang="en-US" sz="700" b="1" dirty="0">
                        <a:solidFill>
                          <a:schemeClr val="bg1"/>
                        </a:solidFill>
                      </a:endParaRPr>
                    </a:p>
                  </a:txBody>
                  <a:tcPr marL="45720" marR="45720"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350" b="1" kern="1200">
                          <a:solidFill>
                            <a:schemeClr val="lt1"/>
                          </a:solidFill>
                          <a:latin typeface="Arial Narrow"/>
                          <a:ea typeface="ＭＳ Ｐゴシック"/>
                          <a:cs typeface="Arial"/>
                        </a:defRPr>
                      </a:lvl1pPr>
                      <a:lvl2pPr marL="342900" algn="l" defTabSz="685800" rtl="0" eaLnBrk="1" latinLnBrk="0" hangingPunct="1">
                        <a:defRPr sz="1350" b="1" kern="1200">
                          <a:solidFill>
                            <a:schemeClr val="lt1"/>
                          </a:solidFill>
                          <a:latin typeface="Arial Narrow"/>
                          <a:ea typeface="ＭＳ Ｐゴシック"/>
                          <a:cs typeface="Arial"/>
                        </a:defRPr>
                      </a:lvl2pPr>
                      <a:lvl3pPr marL="685800" algn="l" defTabSz="685800" rtl="0" eaLnBrk="1" latinLnBrk="0" hangingPunct="1">
                        <a:defRPr sz="1350" b="1" kern="1200">
                          <a:solidFill>
                            <a:schemeClr val="lt1"/>
                          </a:solidFill>
                          <a:latin typeface="Arial Narrow"/>
                          <a:ea typeface="ＭＳ Ｐゴシック"/>
                          <a:cs typeface="Arial"/>
                        </a:defRPr>
                      </a:lvl3pPr>
                      <a:lvl4pPr marL="1028700" algn="l" defTabSz="685800" rtl="0" eaLnBrk="1" latinLnBrk="0" hangingPunct="1">
                        <a:defRPr sz="1350" b="1" kern="1200">
                          <a:solidFill>
                            <a:schemeClr val="lt1"/>
                          </a:solidFill>
                          <a:latin typeface="Arial Narrow"/>
                          <a:ea typeface="ＭＳ Ｐゴシック"/>
                          <a:cs typeface="Arial"/>
                        </a:defRPr>
                      </a:lvl4pPr>
                      <a:lvl5pPr marL="1371600" algn="l" defTabSz="685800" rtl="0" eaLnBrk="1" latinLnBrk="0" hangingPunct="1">
                        <a:defRPr sz="1350" b="1" kern="1200">
                          <a:solidFill>
                            <a:schemeClr val="lt1"/>
                          </a:solidFill>
                          <a:latin typeface="Arial Narrow"/>
                          <a:ea typeface="ＭＳ Ｐゴシック"/>
                          <a:cs typeface="Arial"/>
                        </a:defRPr>
                      </a:lvl5pPr>
                      <a:lvl6pPr marL="1714500" algn="l" defTabSz="685800" rtl="0" eaLnBrk="1" latinLnBrk="0" hangingPunct="1">
                        <a:defRPr sz="1350" b="1" kern="1200">
                          <a:solidFill>
                            <a:schemeClr val="lt1"/>
                          </a:solidFill>
                          <a:latin typeface="Arial Narrow"/>
                          <a:ea typeface="ＭＳ Ｐゴシック"/>
                          <a:cs typeface="Arial"/>
                        </a:defRPr>
                      </a:lvl6pPr>
                      <a:lvl7pPr marL="2057400" algn="l" defTabSz="685800" rtl="0" eaLnBrk="1" latinLnBrk="0" hangingPunct="1">
                        <a:defRPr sz="1350" b="1" kern="1200">
                          <a:solidFill>
                            <a:schemeClr val="lt1"/>
                          </a:solidFill>
                          <a:latin typeface="Arial Narrow"/>
                          <a:ea typeface="ＭＳ Ｐゴシック"/>
                          <a:cs typeface="Arial"/>
                        </a:defRPr>
                      </a:lvl7pPr>
                      <a:lvl8pPr marL="2400300" algn="l" defTabSz="685800" rtl="0" eaLnBrk="1" latinLnBrk="0" hangingPunct="1">
                        <a:defRPr sz="1350" b="1" kern="1200">
                          <a:solidFill>
                            <a:schemeClr val="lt1"/>
                          </a:solidFill>
                          <a:latin typeface="Arial Narrow"/>
                          <a:ea typeface="ＭＳ Ｐゴシック"/>
                          <a:cs typeface="Arial"/>
                        </a:defRPr>
                      </a:lvl8pPr>
                      <a:lvl9pPr marL="2743200" algn="l" defTabSz="685800" rtl="0" eaLnBrk="1" latinLnBrk="0" hangingPunct="1">
                        <a:defRPr sz="1350" b="1" kern="1200">
                          <a:solidFill>
                            <a:schemeClr val="lt1"/>
                          </a:solidFill>
                          <a:latin typeface="Arial Narrow"/>
                          <a:ea typeface="ＭＳ Ｐゴシック"/>
                          <a:cs typeface="Arial"/>
                        </a:defRPr>
                      </a:lvl9pPr>
                    </a:lstStyle>
                    <a:p>
                      <a:pPr algn="ctr"/>
                      <a:r>
                        <a:rPr lang="en-US" sz="1100" b="1" dirty="0">
                          <a:solidFill>
                            <a:schemeClr val="bg1"/>
                          </a:solidFill>
                          <a:latin typeface="Arial" panose="020B0604020202020204" pitchFamily="34" charset="0"/>
                          <a:cs typeface="Arial" panose="020B0604020202020204" pitchFamily="34" charset="0"/>
                        </a:rPr>
                        <a:t>1</a:t>
                      </a:r>
                    </a:p>
                  </a:txBody>
                  <a:tcPr marL="91436" marR="91436" marT="45700" marB="45700"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685800" rtl="0" eaLnBrk="1" latinLnBrk="0" hangingPunct="1">
                        <a:defRPr sz="1350" b="1" kern="1200">
                          <a:solidFill>
                            <a:schemeClr val="lt1"/>
                          </a:solidFill>
                          <a:latin typeface="Arial Narrow"/>
                          <a:ea typeface="ＭＳ Ｐゴシック"/>
                          <a:cs typeface="Arial"/>
                        </a:defRPr>
                      </a:lvl1pPr>
                      <a:lvl2pPr marL="342900" algn="l" defTabSz="685800" rtl="0" eaLnBrk="1" latinLnBrk="0" hangingPunct="1">
                        <a:defRPr sz="1350" b="1" kern="1200">
                          <a:solidFill>
                            <a:schemeClr val="lt1"/>
                          </a:solidFill>
                          <a:latin typeface="Arial Narrow"/>
                          <a:ea typeface="ＭＳ Ｐゴシック"/>
                          <a:cs typeface="Arial"/>
                        </a:defRPr>
                      </a:lvl2pPr>
                      <a:lvl3pPr marL="685800" algn="l" defTabSz="685800" rtl="0" eaLnBrk="1" latinLnBrk="0" hangingPunct="1">
                        <a:defRPr sz="1350" b="1" kern="1200">
                          <a:solidFill>
                            <a:schemeClr val="lt1"/>
                          </a:solidFill>
                          <a:latin typeface="Arial Narrow"/>
                          <a:ea typeface="ＭＳ Ｐゴシック"/>
                          <a:cs typeface="Arial"/>
                        </a:defRPr>
                      </a:lvl3pPr>
                      <a:lvl4pPr marL="1028700" algn="l" defTabSz="685800" rtl="0" eaLnBrk="1" latinLnBrk="0" hangingPunct="1">
                        <a:defRPr sz="1350" b="1" kern="1200">
                          <a:solidFill>
                            <a:schemeClr val="lt1"/>
                          </a:solidFill>
                          <a:latin typeface="Arial Narrow"/>
                          <a:ea typeface="ＭＳ Ｐゴシック"/>
                          <a:cs typeface="Arial"/>
                        </a:defRPr>
                      </a:lvl4pPr>
                      <a:lvl5pPr marL="1371600" algn="l" defTabSz="685800" rtl="0" eaLnBrk="1" latinLnBrk="0" hangingPunct="1">
                        <a:defRPr sz="1350" b="1" kern="1200">
                          <a:solidFill>
                            <a:schemeClr val="lt1"/>
                          </a:solidFill>
                          <a:latin typeface="Arial Narrow"/>
                          <a:ea typeface="ＭＳ Ｐゴシック"/>
                          <a:cs typeface="Arial"/>
                        </a:defRPr>
                      </a:lvl5pPr>
                      <a:lvl6pPr marL="1714500" algn="l" defTabSz="685800" rtl="0" eaLnBrk="1" latinLnBrk="0" hangingPunct="1">
                        <a:defRPr sz="1350" b="1" kern="1200">
                          <a:solidFill>
                            <a:schemeClr val="lt1"/>
                          </a:solidFill>
                          <a:latin typeface="Arial Narrow"/>
                          <a:ea typeface="ＭＳ Ｐゴシック"/>
                          <a:cs typeface="Arial"/>
                        </a:defRPr>
                      </a:lvl6pPr>
                      <a:lvl7pPr marL="2057400" algn="l" defTabSz="685800" rtl="0" eaLnBrk="1" latinLnBrk="0" hangingPunct="1">
                        <a:defRPr sz="1350" b="1" kern="1200">
                          <a:solidFill>
                            <a:schemeClr val="lt1"/>
                          </a:solidFill>
                          <a:latin typeface="Arial Narrow"/>
                          <a:ea typeface="ＭＳ Ｐゴシック"/>
                          <a:cs typeface="Arial"/>
                        </a:defRPr>
                      </a:lvl7pPr>
                      <a:lvl8pPr marL="2400300" algn="l" defTabSz="685800" rtl="0" eaLnBrk="1" latinLnBrk="0" hangingPunct="1">
                        <a:defRPr sz="1350" b="1" kern="1200">
                          <a:solidFill>
                            <a:schemeClr val="lt1"/>
                          </a:solidFill>
                          <a:latin typeface="Arial Narrow"/>
                          <a:ea typeface="ＭＳ Ｐゴシック"/>
                          <a:cs typeface="Arial"/>
                        </a:defRPr>
                      </a:lvl8pPr>
                      <a:lvl9pPr marL="2743200" algn="l" defTabSz="685800" rtl="0" eaLnBrk="1" latinLnBrk="0" hangingPunct="1">
                        <a:defRPr sz="1350" b="1" kern="1200">
                          <a:solidFill>
                            <a:schemeClr val="lt1"/>
                          </a:solidFill>
                          <a:latin typeface="Arial Narrow"/>
                          <a:ea typeface="ＭＳ Ｐゴシック"/>
                          <a:cs typeface="Arial"/>
                        </a:defRPr>
                      </a:lvl9pPr>
                    </a:lstStyle>
                    <a:p>
                      <a:pPr algn="ctr"/>
                      <a:r>
                        <a:rPr lang="en-US" sz="1100" b="1" dirty="0">
                          <a:solidFill>
                            <a:schemeClr val="bg1"/>
                          </a:solidFill>
                          <a:latin typeface="Arial" panose="020B0604020202020204" pitchFamily="34" charset="0"/>
                          <a:cs typeface="Arial" panose="020B0604020202020204" pitchFamily="34" charset="0"/>
                        </a:rPr>
                        <a:t>2</a:t>
                      </a:r>
                    </a:p>
                  </a:txBody>
                  <a:tcPr marL="91436" marR="91436" marT="45700" marB="4570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685800" rtl="0" eaLnBrk="1" latinLnBrk="0" hangingPunct="1">
                        <a:defRPr sz="1350" b="1" kern="1200">
                          <a:solidFill>
                            <a:schemeClr val="lt1"/>
                          </a:solidFill>
                          <a:latin typeface="Arial Narrow"/>
                          <a:ea typeface="ＭＳ Ｐゴシック"/>
                          <a:cs typeface="Arial"/>
                        </a:defRPr>
                      </a:lvl1pPr>
                      <a:lvl2pPr marL="342900" algn="l" defTabSz="685800" rtl="0" eaLnBrk="1" latinLnBrk="0" hangingPunct="1">
                        <a:defRPr sz="1350" b="1" kern="1200">
                          <a:solidFill>
                            <a:schemeClr val="lt1"/>
                          </a:solidFill>
                          <a:latin typeface="Arial Narrow"/>
                          <a:ea typeface="ＭＳ Ｐゴシック"/>
                          <a:cs typeface="Arial"/>
                        </a:defRPr>
                      </a:lvl2pPr>
                      <a:lvl3pPr marL="685800" algn="l" defTabSz="685800" rtl="0" eaLnBrk="1" latinLnBrk="0" hangingPunct="1">
                        <a:defRPr sz="1350" b="1" kern="1200">
                          <a:solidFill>
                            <a:schemeClr val="lt1"/>
                          </a:solidFill>
                          <a:latin typeface="Arial Narrow"/>
                          <a:ea typeface="ＭＳ Ｐゴシック"/>
                          <a:cs typeface="Arial"/>
                        </a:defRPr>
                      </a:lvl3pPr>
                      <a:lvl4pPr marL="1028700" algn="l" defTabSz="685800" rtl="0" eaLnBrk="1" latinLnBrk="0" hangingPunct="1">
                        <a:defRPr sz="1350" b="1" kern="1200">
                          <a:solidFill>
                            <a:schemeClr val="lt1"/>
                          </a:solidFill>
                          <a:latin typeface="Arial Narrow"/>
                          <a:ea typeface="ＭＳ Ｐゴシック"/>
                          <a:cs typeface="Arial"/>
                        </a:defRPr>
                      </a:lvl4pPr>
                      <a:lvl5pPr marL="1371600" algn="l" defTabSz="685800" rtl="0" eaLnBrk="1" latinLnBrk="0" hangingPunct="1">
                        <a:defRPr sz="1350" b="1" kern="1200">
                          <a:solidFill>
                            <a:schemeClr val="lt1"/>
                          </a:solidFill>
                          <a:latin typeface="Arial Narrow"/>
                          <a:ea typeface="ＭＳ Ｐゴシック"/>
                          <a:cs typeface="Arial"/>
                        </a:defRPr>
                      </a:lvl5pPr>
                      <a:lvl6pPr marL="1714500" algn="l" defTabSz="685800" rtl="0" eaLnBrk="1" latinLnBrk="0" hangingPunct="1">
                        <a:defRPr sz="1350" b="1" kern="1200">
                          <a:solidFill>
                            <a:schemeClr val="lt1"/>
                          </a:solidFill>
                          <a:latin typeface="Arial Narrow"/>
                          <a:ea typeface="ＭＳ Ｐゴシック"/>
                          <a:cs typeface="Arial"/>
                        </a:defRPr>
                      </a:lvl6pPr>
                      <a:lvl7pPr marL="2057400" algn="l" defTabSz="685800" rtl="0" eaLnBrk="1" latinLnBrk="0" hangingPunct="1">
                        <a:defRPr sz="1350" b="1" kern="1200">
                          <a:solidFill>
                            <a:schemeClr val="lt1"/>
                          </a:solidFill>
                          <a:latin typeface="Arial Narrow"/>
                          <a:ea typeface="ＭＳ Ｐゴシック"/>
                          <a:cs typeface="Arial"/>
                        </a:defRPr>
                      </a:lvl7pPr>
                      <a:lvl8pPr marL="2400300" algn="l" defTabSz="685800" rtl="0" eaLnBrk="1" latinLnBrk="0" hangingPunct="1">
                        <a:defRPr sz="1350" b="1" kern="1200">
                          <a:solidFill>
                            <a:schemeClr val="lt1"/>
                          </a:solidFill>
                          <a:latin typeface="Arial Narrow"/>
                          <a:ea typeface="ＭＳ Ｐゴシック"/>
                          <a:cs typeface="Arial"/>
                        </a:defRPr>
                      </a:lvl8pPr>
                      <a:lvl9pPr marL="2743200" algn="l" defTabSz="685800" rtl="0" eaLnBrk="1" latinLnBrk="0" hangingPunct="1">
                        <a:defRPr sz="1350" b="1" kern="1200">
                          <a:solidFill>
                            <a:schemeClr val="lt1"/>
                          </a:solidFill>
                          <a:latin typeface="Arial Narrow"/>
                          <a:ea typeface="ＭＳ Ｐゴシック"/>
                          <a:cs typeface="Arial"/>
                        </a:defRPr>
                      </a:lvl9pPr>
                    </a:lstStyle>
                    <a:p>
                      <a:pPr algn="ctr"/>
                      <a:r>
                        <a:rPr lang="en-US" sz="1100" b="1" dirty="0">
                          <a:solidFill>
                            <a:schemeClr val="bg1"/>
                          </a:solidFill>
                          <a:latin typeface="Arial" panose="020B0604020202020204" pitchFamily="34" charset="0"/>
                          <a:cs typeface="Arial" panose="020B0604020202020204" pitchFamily="34" charset="0"/>
                        </a:rPr>
                        <a:t>3</a:t>
                      </a:r>
                    </a:p>
                  </a:txBody>
                  <a:tcPr marL="91436" marR="91436" marT="45700" marB="4570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685800" rtl="0" eaLnBrk="1" latinLnBrk="0" hangingPunct="1">
                        <a:defRPr sz="1350" b="1" kern="1200">
                          <a:solidFill>
                            <a:schemeClr val="lt1"/>
                          </a:solidFill>
                          <a:latin typeface="Arial Narrow"/>
                          <a:ea typeface="ＭＳ Ｐゴシック"/>
                          <a:cs typeface="Arial"/>
                        </a:defRPr>
                      </a:lvl1pPr>
                      <a:lvl2pPr marL="342900" algn="l" defTabSz="685800" rtl="0" eaLnBrk="1" latinLnBrk="0" hangingPunct="1">
                        <a:defRPr sz="1350" b="1" kern="1200">
                          <a:solidFill>
                            <a:schemeClr val="lt1"/>
                          </a:solidFill>
                          <a:latin typeface="Arial Narrow"/>
                          <a:ea typeface="ＭＳ Ｐゴシック"/>
                          <a:cs typeface="Arial"/>
                        </a:defRPr>
                      </a:lvl2pPr>
                      <a:lvl3pPr marL="685800" algn="l" defTabSz="685800" rtl="0" eaLnBrk="1" latinLnBrk="0" hangingPunct="1">
                        <a:defRPr sz="1350" b="1" kern="1200">
                          <a:solidFill>
                            <a:schemeClr val="lt1"/>
                          </a:solidFill>
                          <a:latin typeface="Arial Narrow"/>
                          <a:ea typeface="ＭＳ Ｐゴシック"/>
                          <a:cs typeface="Arial"/>
                        </a:defRPr>
                      </a:lvl3pPr>
                      <a:lvl4pPr marL="1028700" algn="l" defTabSz="685800" rtl="0" eaLnBrk="1" latinLnBrk="0" hangingPunct="1">
                        <a:defRPr sz="1350" b="1" kern="1200">
                          <a:solidFill>
                            <a:schemeClr val="lt1"/>
                          </a:solidFill>
                          <a:latin typeface="Arial Narrow"/>
                          <a:ea typeface="ＭＳ Ｐゴシック"/>
                          <a:cs typeface="Arial"/>
                        </a:defRPr>
                      </a:lvl4pPr>
                      <a:lvl5pPr marL="1371600" algn="l" defTabSz="685800" rtl="0" eaLnBrk="1" latinLnBrk="0" hangingPunct="1">
                        <a:defRPr sz="1350" b="1" kern="1200">
                          <a:solidFill>
                            <a:schemeClr val="lt1"/>
                          </a:solidFill>
                          <a:latin typeface="Arial Narrow"/>
                          <a:ea typeface="ＭＳ Ｐゴシック"/>
                          <a:cs typeface="Arial"/>
                        </a:defRPr>
                      </a:lvl5pPr>
                      <a:lvl6pPr marL="1714500" algn="l" defTabSz="685800" rtl="0" eaLnBrk="1" latinLnBrk="0" hangingPunct="1">
                        <a:defRPr sz="1350" b="1" kern="1200">
                          <a:solidFill>
                            <a:schemeClr val="lt1"/>
                          </a:solidFill>
                          <a:latin typeface="Arial Narrow"/>
                          <a:ea typeface="ＭＳ Ｐゴシック"/>
                          <a:cs typeface="Arial"/>
                        </a:defRPr>
                      </a:lvl6pPr>
                      <a:lvl7pPr marL="2057400" algn="l" defTabSz="685800" rtl="0" eaLnBrk="1" latinLnBrk="0" hangingPunct="1">
                        <a:defRPr sz="1350" b="1" kern="1200">
                          <a:solidFill>
                            <a:schemeClr val="lt1"/>
                          </a:solidFill>
                          <a:latin typeface="Arial Narrow"/>
                          <a:ea typeface="ＭＳ Ｐゴシック"/>
                          <a:cs typeface="Arial"/>
                        </a:defRPr>
                      </a:lvl7pPr>
                      <a:lvl8pPr marL="2400300" algn="l" defTabSz="685800" rtl="0" eaLnBrk="1" latinLnBrk="0" hangingPunct="1">
                        <a:defRPr sz="1350" b="1" kern="1200">
                          <a:solidFill>
                            <a:schemeClr val="lt1"/>
                          </a:solidFill>
                          <a:latin typeface="Arial Narrow"/>
                          <a:ea typeface="ＭＳ Ｐゴシック"/>
                          <a:cs typeface="Arial"/>
                        </a:defRPr>
                      </a:lvl8pPr>
                      <a:lvl9pPr marL="2743200" algn="l" defTabSz="685800" rtl="0" eaLnBrk="1" latinLnBrk="0" hangingPunct="1">
                        <a:defRPr sz="1350" b="1" kern="1200">
                          <a:solidFill>
                            <a:schemeClr val="lt1"/>
                          </a:solidFill>
                          <a:latin typeface="Arial Narrow"/>
                          <a:ea typeface="ＭＳ Ｐゴシック"/>
                          <a:cs typeface="Arial"/>
                        </a:defRPr>
                      </a:lvl9pPr>
                    </a:lstStyle>
                    <a:p>
                      <a:pPr algn="ctr"/>
                      <a:r>
                        <a:rPr lang="en-US" sz="1100" b="1" dirty="0">
                          <a:solidFill>
                            <a:schemeClr val="bg1"/>
                          </a:solidFill>
                          <a:latin typeface="Arial" panose="020B0604020202020204" pitchFamily="34" charset="0"/>
                          <a:cs typeface="Arial" panose="020B0604020202020204" pitchFamily="34" charset="0"/>
                        </a:rPr>
                        <a:t>4</a:t>
                      </a:r>
                    </a:p>
                  </a:txBody>
                  <a:tcPr marL="91436" marR="91436" marT="45700" marB="4570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685800" rtl="0" eaLnBrk="1" latinLnBrk="0" hangingPunct="1">
                        <a:defRPr sz="1350" b="1" kern="1200">
                          <a:solidFill>
                            <a:schemeClr val="lt1"/>
                          </a:solidFill>
                          <a:latin typeface="Arial Narrow"/>
                          <a:ea typeface="ＭＳ Ｐゴシック"/>
                          <a:cs typeface="Arial"/>
                        </a:defRPr>
                      </a:lvl1pPr>
                      <a:lvl2pPr marL="342900" algn="l" defTabSz="685800" rtl="0" eaLnBrk="1" latinLnBrk="0" hangingPunct="1">
                        <a:defRPr sz="1350" b="1" kern="1200">
                          <a:solidFill>
                            <a:schemeClr val="lt1"/>
                          </a:solidFill>
                          <a:latin typeface="Arial Narrow"/>
                          <a:ea typeface="ＭＳ Ｐゴシック"/>
                          <a:cs typeface="Arial"/>
                        </a:defRPr>
                      </a:lvl2pPr>
                      <a:lvl3pPr marL="685800" algn="l" defTabSz="685800" rtl="0" eaLnBrk="1" latinLnBrk="0" hangingPunct="1">
                        <a:defRPr sz="1350" b="1" kern="1200">
                          <a:solidFill>
                            <a:schemeClr val="lt1"/>
                          </a:solidFill>
                          <a:latin typeface="Arial Narrow"/>
                          <a:ea typeface="ＭＳ Ｐゴシック"/>
                          <a:cs typeface="Arial"/>
                        </a:defRPr>
                      </a:lvl3pPr>
                      <a:lvl4pPr marL="1028700" algn="l" defTabSz="685800" rtl="0" eaLnBrk="1" latinLnBrk="0" hangingPunct="1">
                        <a:defRPr sz="1350" b="1" kern="1200">
                          <a:solidFill>
                            <a:schemeClr val="lt1"/>
                          </a:solidFill>
                          <a:latin typeface="Arial Narrow"/>
                          <a:ea typeface="ＭＳ Ｐゴシック"/>
                          <a:cs typeface="Arial"/>
                        </a:defRPr>
                      </a:lvl4pPr>
                      <a:lvl5pPr marL="1371600" algn="l" defTabSz="685800" rtl="0" eaLnBrk="1" latinLnBrk="0" hangingPunct="1">
                        <a:defRPr sz="1350" b="1" kern="1200">
                          <a:solidFill>
                            <a:schemeClr val="lt1"/>
                          </a:solidFill>
                          <a:latin typeface="Arial Narrow"/>
                          <a:ea typeface="ＭＳ Ｐゴシック"/>
                          <a:cs typeface="Arial"/>
                        </a:defRPr>
                      </a:lvl5pPr>
                      <a:lvl6pPr marL="1714500" algn="l" defTabSz="685800" rtl="0" eaLnBrk="1" latinLnBrk="0" hangingPunct="1">
                        <a:defRPr sz="1350" b="1" kern="1200">
                          <a:solidFill>
                            <a:schemeClr val="lt1"/>
                          </a:solidFill>
                          <a:latin typeface="Arial Narrow"/>
                          <a:ea typeface="ＭＳ Ｐゴシック"/>
                          <a:cs typeface="Arial"/>
                        </a:defRPr>
                      </a:lvl6pPr>
                      <a:lvl7pPr marL="2057400" algn="l" defTabSz="685800" rtl="0" eaLnBrk="1" latinLnBrk="0" hangingPunct="1">
                        <a:defRPr sz="1350" b="1" kern="1200">
                          <a:solidFill>
                            <a:schemeClr val="lt1"/>
                          </a:solidFill>
                          <a:latin typeface="Arial Narrow"/>
                          <a:ea typeface="ＭＳ Ｐゴシック"/>
                          <a:cs typeface="Arial"/>
                        </a:defRPr>
                      </a:lvl7pPr>
                      <a:lvl8pPr marL="2400300" algn="l" defTabSz="685800" rtl="0" eaLnBrk="1" latinLnBrk="0" hangingPunct="1">
                        <a:defRPr sz="1350" b="1" kern="1200">
                          <a:solidFill>
                            <a:schemeClr val="lt1"/>
                          </a:solidFill>
                          <a:latin typeface="Arial Narrow"/>
                          <a:ea typeface="ＭＳ Ｐゴシック"/>
                          <a:cs typeface="Arial"/>
                        </a:defRPr>
                      </a:lvl8pPr>
                      <a:lvl9pPr marL="2743200" algn="l" defTabSz="685800" rtl="0" eaLnBrk="1" latinLnBrk="0" hangingPunct="1">
                        <a:defRPr sz="1350" b="1" kern="1200">
                          <a:solidFill>
                            <a:schemeClr val="lt1"/>
                          </a:solidFill>
                          <a:latin typeface="Arial Narrow"/>
                          <a:ea typeface="ＭＳ Ｐゴシック"/>
                          <a:cs typeface="Arial"/>
                        </a:defRPr>
                      </a:lvl9pPr>
                    </a:lstStyle>
                    <a:p>
                      <a:pPr algn="ctr"/>
                      <a:r>
                        <a:rPr lang="en-US" sz="1100" b="1" dirty="0">
                          <a:solidFill>
                            <a:schemeClr val="bg1"/>
                          </a:solidFill>
                          <a:latin typeface="Arial" panose="020B0604020202020204" pitchFamily="34" charset="0"/>
                          <a:cs typeface="Arial" panose="020B0604020202020204" pitchFamily="34" charset="0"/>
                        </a:rPr>
                        <a:t>5</a:t>
                      </a:r>
                    </a:p>
                  </a:txBody>
                  <a:tcPr marL="91436" marR="91436" marT="45700" marB="4570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685800" rtl="0" eaLnBrk="1" latinLnBrk="0" hangingPunct="1">
                        <a:defRPr sz="1350" b="1" kern="1200">
                          <a:solidFill>
                            <a:schemeClr val="lt1"/>
                          </a:solidFill>
                          <a:latin typeface="Arial Narrow"/>
                          <a:ea typeface="ＭＳ Ｐゴシック"/>
                          <a:cs typeface="Arial"/>
                        </a:defRPr>
                      </a:lvl1pPr>
                      <a:lvl2pPr marL="342900" algn="l" defTabSz="685800" rtl="0" eaLnBrk="1" latinLnBrk="0" hangingPunct="1">
                        <a:defRPr sz="1350" b="1" kern="1200">
                          <a:solidFill>
                            <a:schemeClr val="lt1"/>
                          </a:solidFill>
                          <a:latin typeface="Arial Narrow"/>
                          <a:ea typeface="ＭＳ Ｐゴシック"/>
                          <a:cs typeface="Arial"/>
                        </a:defRPr>
                      </a:lvl2pPr>
                      <a:lvl3pPr marL="685800" algn="l" defTabSz="685800" rtl="0" eaLnBrk="1" latinLnBrk="0" hangingPunct="1">
                        <a:defRPr sz="1350" b="1" kern="1200">
                          <a:solidFill>
                            <a:schemeClr val="lt1"/>
                          </a:solidFill>
                          <a:latin typeface="Arial Narrow"/>
                          <a:ea typeface="ＭＳ Ｐゴシック"/>
                          <a:cs typeface="Arial"/>
                        </a:defRPr>
                      </a:lvl3pPr>
                      <a:lvl4pPr marL="1028700" algn="l" defTabSz="685800" rtl="0" eaLnBrk="1" latinLnBrk="0" hangingPunct="1">
                        <a:defRPr sz="1350" b="1" kern="1200">
                          <a:solidFill>
                            <a:schemeClr val="lt1"/>
                          </a:solidFill>
                          <a:latin typeface="Arial Narrow"/>
                          <a:ea typeface="ＭＳ Ｐゴシック"/>
                          <a:cs typeface="Arial"/>
                        </a:defRPr>
                      </a:lvl4pPr>
                      <a:lvl5pPr marL="1371600" algn="l" defTabSz="685800" rtl="0" eaLnBrk="1" latinLnBrk="0" hangingPunct="1">
                        <a:defRPr sz="1350" b="1" kern="1200">
                          <a:solidFill>
                            <a:schemeClr val="lt1"/>
                          </a:solidFill>
                          <a:latin typeface="Arial Narrow"/>
                          <a:ea typeface="ＭＳ Ｐゴシック"/>
                          <a:cs typeface="Arial"/>
                        </a:defRPr>
                      </a:lvl5pPr>
                      <a:lvl6pPr marL="1714500" algn="l" defTabSz="685800" rtl="0" eaLnBrk="1" latinLnBrk="0" hangingPunct="1">
                        <a:defRPr sz="1350" b="1" kern="1200">
                          <a:solidFill>
                            <a:schemeClr val="lt1"/>
                          </a:solidFill>
                          <a:latin typeface="Arial Narrow"/>
                          <a:ea typeface="ＭＳ Ｐゴシック"/>
                          <a:cs typeface="Arial"/>
                        </a:defRPr>
                      </a:lvl6pPr>
                      <a:lvl7pPr marL="2057400" algn="l" defTabSz="685800" rtl="0" eaLnBrk="1" latinLnBrk="0" hangingPunct="1">
                        <a:defRPr sz="1350" b="1" kern="1200">
                          <a:solidFill>
                            <a:schemeClr val="lt1"/>
                          </a:solidFill>
                          <a:latin typeface="Arial Narrow"/>
                          <a:ea typeface="ＭＳ Ｐゴシック"/>
                          <a:cs typeface="Arial"/>
                        </a:defRPr>
                      </a:lvl7pPr>
                      <a:lvl8pPr marL="2400300" algn="l" defTabSz="685800" rtl="0" eaLnBrk="1" latinLnBrk="0" hangingPunct="1">
                        <a:defRPr sz="1350" b="1" kern="1200">
                          <a:solidFill>
                            <a:schemeClr val="lt1"/>
                          </a:solidFill>
                          <a:latin typeface="Arial Narrow"/>
                          <a:ea typeface="ＭＳ Ｐゴシック"/>
                          <a:cs typeface="Arial"/>
                        </a:defRPr>
                      </a:lvl8pPr>
                      <a:lvl9pPr marL="2743200" algn="l" defTabSz="685800" rtl="0" eaLnBrk="1" latinLnBrk="0" hangingPunct="1">
                        <a:defRPr sz="1350" b="1" kern="1200">
                          <a:solidFill>
                            <a:schemeClr val="lt1"/>
                          </a:solidFill>
                          <a:latin typeface="Arial Narrow"/>
                          <a:ea typeface="ＭＳ Ｐゴシック"/>
                          <a:cs typeface="Arial"/>
                        </a:defRPr>
                      </a:lvl9pPr>
                    </a:lstStyle>
                    <a:p>
                      <a:pPr algn="ctr"/>
                      <a:r>
                        <a:rPr lang="en-US" sz="1100" b="1" dirty="0">
                          <a:solidFill>
                            <a:schemeClr val="bg1"/>
                          </a:solidFill>
                          <a:latin typeface="Arial" panose="020B0604020202020204" pitchFamily="34" charset="0"/>
                          <a:cs typeface="Arial" panose="020B0604020202020204" pitchFamily="34" charset="0"/>
                        </a:rPr>
                        <a:t>6</a:t>
                      </a:r>
                    </a:p>
                  </a:txBody>
                  <a:tcPr marL="91436" marR="91436" marT="45700" marB="4570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685800" rtl="0" eaLnBrk="1" latinLnBrk="0" hangingPunct="1">
                        <a:defRPr sz="1350" b="1" kern="1200">
                          <a:solidFill>
                            <a:schemeClr val="lt1"/>
                          </a:solidFill>
                          <a:latin typeface="Arial Narrow"/>
                          <a:ea typeface="ＭＳ Ｐゴシック"/>
                          <a:cs typeface="Arial"/>
                        </a:defRPr>
                      </a:lvl1pPr>
                      <a:lvl2pPr marL="342900" algn="l" defTabSz="685800" rtl="0" eaLnBrk="1" latinLnBrk="0" hangingPunct="1">
                        <a:defRPr sz="1350" b="1" kern="1200">
                          <a:solidFill>
                            <a:schemeClr val="lt1"/>
                          </a:solidFill>
                          <a:latin typeface="Arial Narrow"/>
                          <a:ea typeface="ＭＳ Ｐゴシック"/>
                          <a:cs typeface="Arial"/>
                        </a:defRPr>
                      </a:lvl2pPr>
                      <a:lvl3pPr marL="685800" algn="l" defTabSz="685800" rtl="0" eaLnBrk="1" latinLnBrk="0" hangingPunct="1">
                        <a:defRPr sz="1350" b="1" kern="1200">
                          <a:solidFill>
                            <a:schemeClr val="lt1"/>
                          </a:solidFill>
                          <a:latin typeface="Arial Narrow"/>
                          <a:ea typeface="ＭＳ Ｐゴシック"/>
                          <a:cs typeface="Arial"/>
                        </a:defRPr>
                      </a:lvl3pPr>
                      <a:lvl4pPr marL="1028700" algn="l" defTabSz="685800" rtl="0" eaLnBrk="1" latinLnBrk="0" hangingPunct="1">
                        <a:defRPr sz="1350" b="1" kern="1200">
                          <a:solidFill>
                            <a:schemeClr val="lt1"/>
                          </a:solidFill>
                          <a:latin typeface="Arial Narrow"/>
                          <a:ea typeface="ＭＳ Ｐゴシック"/>
                          <a:cs typeface="Arial"/>
                        </a:defRPr>
                      </a:lvl4pPr>
                      <a:lvl5pPr marL="1371600" algn="l" defTabSz="685800" rtl="0" eaLnBrk="1" latinLnBrk="0" hangingPunct="1">
                        <a:defRPr sz="1350" b="1" kern="1200">
                          <a:solidFill>
                            <a:schemeClr val="lt1"/>
                          </a:solidFill>
                          <a:latin typeface="Arial Narrow"/>
                          <a:ea typeface="ＭＳ Ｐゴシック"/>
                          <a:cs typeface="Arial"/>
                        </a:defRPr>
                      </a:lvl5pPr>
                      <a:lvl6pPr marL="1714500" algn="l" defTabSz="685800" rtl="0" eaLnBrk="1" latinLnBrk="0" hangingPunct="1">
                        <a:defRPr sz="1350" b="1" kern="1200">
                          <a:solidFill>
                            <a:schemeClr val="lt1"/>
                          </a:solidFill>
                          <a:latin typeface="Arial Narrow"/>
                          <a:ea typeface="ＭＳ Ｐゴシック"/>
                          <a:cs typeface="Arial"/>
                        </a:defRPr>
                      </a:lvl6pPr>
                      <a:lvl7pPr marL="2057400" algn="l" defTabSz="685800" rtl="0" eaLnBrk="1" latinLnBrk="0" hangingPunct="1">
                        <a:defRPr sz="1350" b="1" kern="1200">
                          <a:solidFill>
                            <a:schemeClr val="lt1"/>
                          </a:solidFill>
                          <a:latin typeface="Arial Narrow"/>
                          <a:ea typeface="ＭＳ Ｐゴシック"/>
                          <a:cs typeface="Arial"/>
                        </a:defRPr>
                      </a:lvl7pPr>
                      <a:lvl8pPr marL="2400300" algn="l" defTabSz="685800" rtl="0" eaLnBrk="1" latinLnBrk="0" hangingPunct="1">
                        <a:defRPr sz="1350" b="1" kern="1200">
                          <a:solidFill>
                            <a:schemeClr val="lt1"/>
                          </a:solidFill>
                          <a:latin typeface="Arial Narrow"/>
                          <a:ea typeface="ＭＳ Ｐゴシック"/>
                          <a:cs typeface="Arial"/>
                        </a:defRPr>
                      </a:lvl8pPr>
                      <a:lvl9pPr marL="2743200" algn="l" defTabSz="685800" rtl="0" eaLnBrk="1" latinLnBrk="0" hangingPunct="1">
                        <a:defRPr sz="1350" b="1" kern="1200">
                          <a:solidFill>
                            <a:schemeClr val="lt1"/>
                          </a:solidFill>
                          <a:latin typeface="Arial Narrow"/>
                          <a:ea typeface="ＭＳ Ｐゴシック"/>
                          <a:cs typeface="Arial"/>
                        </a:defRPr>
                      </a:lvl9pPr>
                    </a:lstStyle>
                    <a:p>
                      <a:pPr algn="ctr"/>
                      <a:r>
                        <a:rPr lang="en-US" sz="1100" b="1" dirty="0">
                          <a:solidFill>
                            <a:schemeClr val="bg1"/>
                          </a:solidFill>
                          <a:latin typeface="Arial" panose="020B0604020202020204" pitchFamily="34" charset="0"/>
                          <a:cs typeface="Arial" panose="020B0604020202020204" pitchFamily="34" charset="0"/>
                        </a:rPr>
                        <a:t>7</a:t>
                      </a:r>
                    </a:p>
                  </a:txBody>
                  <a:tcPr marL="91436" marR="91436" marT="45700" marB="4570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685800" rtl="0" eaLnBrk="1" latinLnBrk="0" hangingPunct="1">
                        <a:defRPr sz="1350" b="1" kern="1200">
                          <a:solidFill>
                            <a:schemeClr val="lt1"/>
                          </a:solidFill>
                          <a:latin typeface="Arial Narrow"/>
                          <a:ea typeface="ＭＳ Ｐゴシック"/>
                          <a:cs typeface="Arial"/>
                        </a:defRPr>
                      </a:lvl1pPr>
                      <a:lvl2pPr marL="342900" algn="l" defTabSz="685800" rtl="0" eaLnBrk="1" latinLnBrk="0" hangingPunct="1">
                        <a:defRPr sz="1350" b="1" kern="1200">
                          <a:solidFill>
                            <a:schemeClr val="lt1"/>
                          </a:solidFill>
                          <a:latin typeface="Arial Narrow"/>
                          <a:ea typeface="ＭＳ Ｐゴシック"/>
                          <a:cs typeface="Arial"/>
                        </a:defRPr>
                      </a:lvl2pPr>
                      <a:lvl3pPr marL="685800" algn="l" defTabSz="685800" rtl="0" eaLnBrk="1" latinLnBrk="0" hangingPunct="1">
                        <a:defRPr sz="1350" b="1" kern="1200">
                          <a:solidFill>
                            <a:schemeClr val="lt1"/>
                          </a:solidFill>
                          <a:latin typeface="Arial Narrow"/>
                          <a:ea typeface="ＭＳ Ｐゴシック"/>
                          <a:cs typeface="Arial"/>
                        </a:defRPr>
                      </a:lvl3pPr>
                      <a:lvl4pPr marL="1028700" algn="l" defTabSz="685800" rtl="0" eaLnBrk="1" latinLnBrk="0" hangingPunct="1">
                        <a:defRPr sz="1350" b="1" kern="1200">
                          <a:solidFill>
                            <a:schemeClr val="lt1"/>
                          </a:solidFill>
                          <a:latin typeface="Arial Narrow"/>
                          <a:ea typeface="ＭＳ Ｐゴシック"/>
                          <a:cs typeface="Arial"/>
                        </a:defRPr>
                      </a:lvl4pPr>
                      <a:lvl5pPr marL="1371600" algn="l" defTabSz="685800" rtl="0" eaLnBrk="1" latinLnBrk="0" hangingPunct="1">
                        <a:defRPr sz="1350" b="1" kern="1200">
                          <a:solidFill>
                            <a:schemeClr val="lt1"/>
                          </a:solidFill>
                          <a:latin typeface="Arial Narrow"/>
                          <a:ea typeface="ＭＳ Ｐゴシック"/>
                          <a:cs typeface="Arial"/>
                        </a:defRPr>
                      </a:lvl5pPr>
                      <a:lvl6pPr marL="1714500" algn="l" defTabSz="685800" rtl="0" eaLnBrk="1" latinLnBrk="0" hangingPunct="1">
                        <a:defRPr sz="1350" b="1" kern="1200">
                          <a:solidFill>
                            <a:schemeClr val="lt1"/>
                          </a:solidFill>
                          <a:latin typeface="Arial Narrow"/>
                          <a:ea typeface="ＭＳ Ｐゴシック"/>
                          <a:cs typeface="Arial"/>
                        </a:defRPr>
                      </a:lvl6pPr>
                      <a:lvl7pPr marL="2057400" algn="l" defTabSz="685800" rtl="0" eaLnBrk="1" latinLnBrk="0" hangingPunct="1">
                        <a:defRPr sz="1350" b="1" kern="1200">
                          <a:solidFill>
                            <a:schemeClr val="lt1"/>
                          </a:solidFill>
                          <a:latin typeface="Arial Narrow"/>
                          <a:ea typeface="ＭＳ Ｐゴシック"/>
                          <a:cs typeface="Arial"/>
                        </a:defRPr>
                      </a:lvl7pPr>
                      <a:lvl8pPr marL="2400300" algn="l" defTabSz="685800" rtl="0" eaLnBrk="1" latinLnBrk="0" hangingPunct="1">
                        <a:defRPr sz="1350" b="1" kern="1200">
                          <a:solidFill>
                            <a:schemeClr val="lt1"/>
                          </a:solidFill>
                          <a:latin typeface="Arial Narrow"/>
                          <a:ea typeface="ＭＳ Ｐゴシック"/>
                          <a:cs typeface="Arial"/>
                        </a:defRPr>
                      </a:lvl8pPr>
                      <a:lvl9pPr marL="2743200" algn="l" defTabSz="685800" rtl="0" eaLnBrk="1" latinLnBrk="0" hangingPunct="1">
                        <a:defRPr sz="1350" b="1" kern="1200">
                          <a:solidFill>
                            <a:schemeClr val="lt1"/>
                          </a:solidFill>
                          <a:latin typeface="Arial Narrow"/>
                          <a:ea typeface="ＭＳ Ｐゴシック"/>
                          <a:cs typeface="Arial"/>
                        </a:defRPr>
                      </a:lvl9pPr>
                    </a:lstStyle>
                    <a:p>
                      <a:pPr algn="ctr"/>
                      <a:r>
                        <a:rPr lang="en-US" sz="1100" b="1" dirty="0">
                          <a:solidFill>
                            <a:schemeClr val="bg1"/>
                          </a:solidFill>
                          <a:latin typeface="Arial" panose="020B0604020202020204" pitchFamily="34" charset="0"/>
                          <a:cs typeface="Arial" panose="020B0604020202020204" pitchFamily="34" charset="0"/>
                        </a:rPr>
                        <a:t>8</a:t>
                      </a:r>
                    </a:p>
                  </a:txBody>
                  <a:tcPr marL="91436" marR="91436" marT="45700" marB="4570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685800" rtl="0" eaLnBrk="1" latinLnBrk="0" hangingPunct="1">
                        <a:defRPr sz="1350" b="1" kern="1200">
                          <a:solidFill>
                            <a:schemeClr val="lt1"/>
                          </a:solidFill>
                          <a:latin typeface="Arial Narrow"/>
                          <a:ea typeface="ＭＳ Ｐゴシック"/>
                          <a:cs typeface="Arial"/>
                        </a:defRPr>
                      </a:lvl1pPr>
                      <a:lvl2pPr marL="342900" algn="l" defTabSz="685800" rtl="0" eaLnBrk="1" latinLnBrk="0" hangingPunct="1">
                        <a:defRPr sz="1350" b="1" kern="1200">
                          <a:solidFill>
                            <a:schemeClr val="lt1"/>
                          </a:solidFill>
                          <a:latin typeface="Arial Narrow"/>
                          <a:ea typeface="ＭＳ Ｐゴシック"/>
                          <a:cs typeface="Arial"/>
                        </a:defRPr>
                      </a:lvl2pPr>
                      <a:lvl3pPr marL="685800" algn="l" defTabSz="685800" rtl="0" eaLnBrk="1" latinLnBrk="0" hangingPunct="1">
                        <a:defRPr sz="1350" b="1" kern="1200">
                          <a:solidFill>
                            <a:schemeClr val="lt1"/>
                          </a:solidFill>
                          <a:latin typeface="Arial Narrow"/>
                          <a:ea typeface="ＭＳ Ｐゴシック"/>
                          <a:cs typeface="Arial"/>
                        </a:defRPr>
                      </a:lvl3pPr>
                      <a:lvl4pPr marL="1028700" algn="l" defTabSz="685800" rtl="0" eaLnBrk="1" latinLnBrk="0" hangingPunct="1">
                        <a:defRPr sz="1350" b="1" kern="1200">
                          <a:solidFill>
                            <a:schemeClr val="lt1"/>
                          </a:solidFill>
                          <a:latin typeface="Arial Narrow"/>
                          <a:ea typeface="ＭＳ Ｐゴシック"/>
                          <a:cs typeface="Arial"/>
                        </a:defRPr>
                      </a:lvl4pPr>
                      <a:lvl5pPr marL="1371600" algn="l" defTabSz="685800" rtl="0" eaLnBrk="1" latinLnBrk="0" hangingPunct="1">
                        <a:defRPr sz="1350" b="1" kern="1200">
                          <a:solidFill>
                            <a:schemeClr val="lt1"/>
                          </a:solidFill>
                          <a:latin typeface="Arial Narrow"/>
                          <a:ea typeface="ＭＳ Ｐゴシック"/>
                          <a:cs typeface="Arial"/>
                        </a:defRPr>
                      </a:lvl5pPr>
                      <a:lvl6pPr marL="1714500" algn="l" defTabSz="685800" rtl="0" eaLnBrk="1" latinLnBrk="0" hangingPunct="1">
                        <a:defRPr sz="1350" b="1" kern="1200">
                          <a:solidFill>
                            <a:schemeClr val="lt1"/>
                          </a:solidFill>
                          <a:latin typeface="Arial Narrow"/>
                          <a:ea typeface="ＭＳ Ｐゴシック"/>
                          <a:cs typeface="Arial"/>
                        </a:defRPr>
                      </a:lvl6pPr>
                      <a:lvl7pPr marL="2057400" algn="l" defTabSz="685800" rtl="0" eaLnBrk="1" latinLnBrk="0" hangingPunct="1">
                        <a:defRPr sz="1350" b="1" kern="1200">
                          <a:solidFill>
                            <a:schemeClr val="lt1"/>
                          </a:solidFill>
                          <a:latin typeface="Arial Narrow"/>
                          <a:ea typeface="ＭＳ Ｐゴシック"/>
                          <a:cs typeface="Arial"/>
                        </a:defRPr>
                      </a:lvl7pPr>
                      <a:lvl8pPr marL="2400300" algn="l" defTabSz="685800" rtl="0" eaLnBrk="1" latinLnBrk="0" hangingPunct="1">
                        <a:defRPr sz="1350" b="1" kern="1200">
                          <a:solidFill>
                            <a:schemeClr val="lt1"/>
                          </a:solidFill>
                          <a:latin typeface="Arial Narrow"/>
                          <a:ea typeface="ＭＳ Ｐゴシック"/>
                          <a:cs typeface="Arial"/>
                        </a:defRPr>
                      </a:lvl8pPr>
                      <a:lvl9pPr marL="2743200" algn="l" defTabSz="685800" rtl="0" eaLnBrk="1" latinLnBrk="0" hangingPunct="1">
                        <a:defRPr sz="1350" b="1" kern="1200">
                          <a:solidFill>
                            <a:schemeClr val="lt1"/>
                          </a:solidFill>
                          <a:latin typeface="Arial Narrow"/>
                          <a:ea typeface="ＭＳ Ｐゴシック"/>
                          <a:cs typeface="Arial"/>
                        </a:defRPr>
                      </a:lvl9pPr>
                    </a:lstStyle>
                    <a:p>
                      <a:pPr algn="ctr"/>
                      <a:r>
                        <a:rPr lang="en-US" sz="1100" b="1" dirty="0">
                          <a:solidFill>
                            <a:schemeClr val="bg1"/>
                          </a:solidFill>
                          <a:latin typeface="Arial" panose="020B0604020202020204" pitchFamily="34" charset="0"/>
                          <a:cs typeface="Arial" panose="020B0604020202020204" pitchFamily="34" charset="0"/>
                        </a:rPr>
                        <a:t>9</a:t>
                      </a:r>
                    </a:p>
                  </a:txBody>
                  <a:tcPr marL="91436" marR="91436" marT="45700" marB="45700"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685800" rtl="0" eaLnBrk="1" latinLnBrk="0" hangingPunct="1">
                        <a:defRPr sz="1350" b="1" kern="1200">
                          <a:solidFill>
                            <a:schemeClr val="lt1"/>
                          </a:solidFill>
                          <a:latin typeface="Arial Narrow"/>
                          <a:ea typeface="ＭＳ Ｐゴシック"/>
                          <a:cs typeface="Arial"/>
                        </a:defRPr>
                      </a:lvl1pPr>
                      <a:lvl2pPr marL="342900" algn="l" defTabSz="685800" rtl="0" eaLnBrk="1" latinLnBrk="0" hangingPunct="1">
                        <a:defRPr sz="1350" b="1" kern="1200">
                          <a:solidFill>
                            <a:schemeClr val="lt1"/>
                          </a:solidFill>
                          <a:latin typeface="Arial Narrow"/>
                          <a:ea typeface="ＭＳ Ｐゴシック"/>
                          <a:cs typeface="Arial"/>
                        </a:defRPr>
                      </a:lvl2pPr>
                      <a:lvl3pPr marL="685800" algn="l" defTabSz="685800" rtl="0" eaLnBrk="1" latinLnBrk="0" hangingPunct="1">
                        <a:defRPr sz="1350" b="1" kern="1200">
                          <a:solidFill>
                            <a:schemeClr val="lt1"/>
                          </a:solidFill>
                          <a:latin typeface="Arial Narrow"/>
                          <a:ea typeface="ＭＳ Ｐゴシック"/>
                          <a:cs typeface="Arial"/>
                        </a:defRPr>
                      </a:lvl3pPr>
                      <a:lvl4pPr marL="1028700" algn="l" defTabSz="685800" rtl="0" eaLnBrk="1" latinLnBrk="0" hangingPunct="1">
                        <a:defRPr sz="1350" b="1" kern="1200">
                          <a:solidFill>
                            <a:schemeClr val="lt1"/>
                          </a:solidFill>
                          <a:latin typeface="Arial Narrow"/>
                          <a:ea typeface="ＭＳ Ｐゴシック"/>
                          <a:cs typeface="Arial"/>
                        </a:defRPr>
                      </a:lvl4pPr>
                      <a:lvl5pPr marL="1371600" algn="l" defTabSz="685800" rtl="0" eaLnBrk="1" latinLnBrk="0" hangingPunct="1">
                        <a:defRPr sz="1350" b="1" kern="1200">
                          <a:solidFill>
                            <a:schemeClr val="lt1"/>
                          </a:solidFill>
                          <a:latin typeface="Arial Narrow"/>
                          <a:ea typeface="ＭＳ Ｐゴシック"/>
                          <a:cs typeface="Arial"/>
                        </a:defRPr>
                      </a:lvl5pPr>
                      <a:lvl6pPr marL="1714500" algn="l" defTabSz="685800" rtl="0" eaLnBrk="1" latinLnBrk="0" hangingPunct="1">
                        <a:defRPr sz="1350" b="1" kern="1200">
                          <a:solidFill>
                            <a:schemeClr val="lt1"/>
                          </a:solidFill>
                          <a:latin typeface="Arial Narrow"/>
                          <a:ea typeface="ＭＳ Ｐゴシック"/>
                          <a:cs typeface="Arial"/>
                        </a:defRPr>
                      </a:lvl6pPr>
                      <a:lvl7pPr marL="2057400" algn="l" defTabSz="685800" rtl="0" eaLnBrk="1" latinLnBrk="0" hangingPunct="1">
                        <a:defRPr sz="1350" b="1" kern="1200">
                          <a:solidFill>
                            <a:schemeClr val="lt1"/>
                          </a:solidFill>
                          <a:latin typeface="Arial Narrow"/>
                          <a:ea typeface="ＭＳ Ｐゴシック"/>
                          <a:cs typeface="Arial"/>
                        </a:defRPr>
                      </a:lvl7pPr>
                      <a:lvl8pPr marL="2400300" algn="l" defTabSz="685800" rtl="0" eaLnBrk="1" latinLnBrk="0" hangingPunct="1">
                        <a:defRPr sz="1350" b="1" kern="1200">
                          <a:solidFill>
                            <a:schemeClr val="lt1"/>
                          </a:solidFill>
                          <a:latin typeface="Arial Narrow"/>
                          <a:ea typeface="ＭＳ Ｐゴシック"/>
                          <a:cs typeface="Arial"/>
                        </a:defRPr>
                      </a:lvl8pPr>
                      <a:lvl9pPr marL="2743200" algn="l" defTabSz="685800" rtl="0" eaLnBrk="1" latinLnBrk="0" hangingPunct="1">
                        <a:defRPr sz="1350" b="1" kern="1200">
                          <a:solidFill>
                            <a:schemeClr val="lt1"/>
                          </a:solidFill>
                          <a:latin typeface="Arial Narrow"/>
                          <a:ea typeface="ＭＳ Ｐゴシック"/>
                          <a:cs typeface="Arial"/>
                        </a:defRPr>
                      </a:lvl9pPr>
                    </a:lstStyle>
                    <a:p>
                      <a:pPr algn="ctr"/>
                      <a:r>
                        <a:rPr lang="en-US" sz="1100" b="1" dirty="0">
                          <a:solidFill>
                            <a:schemeClr val="bg1"/>
                          </a:solidFill>
                          <a:latin typeface="Arial" panose="020B0604020202020204" pitchFamily="34" charset="0"/>
                          <a:cs typeface="Arial" panose="020B0604020202020204" pitchFamily="34" charset="0"/>
                        </a:rPr>
                        <a:t>10</a:t>
                      </a:r>
                    </a:p>
                  </a:txBody>
                  <a:tcPr marL="91436" marR="91436" marT="45700" marB="4570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685800" rtl="0" eaLnBrk="1" latinLnBrk="0" hangingPunct="1">
                        <a:defRPr sz="1350" b="1" kern="1200">
                          <a:solidFill>
                            <a:schemeClr val="lt1"/>
                          </a:solidFill>
                          <a:latin typeface="Arial Narrow"/>
                          <a:ea typeface="ＭＳ Ｐゴシック"/>
                          <a:cs typeface="Arial"/>
                        </a:defRPr>
                      </a:lvl1pPr>
                      <a:lvl2pPr marL="342900" algn="l" defTabSz="685800" rtl="0" eaLnBrk="1" latinLnBrk="0" hangingPunct="1">
                        <a:defRPr sz="1350" b="1" kern="1200">
                          <a:solidFill>
                            <a:schemeClr val="lt1"/>
                          </a:solidFill>
                          <a:latin typeface="Arial Narrow"/>
                          <a:ea typeface="ＭＳ Ｐゴシック"/>
                          <a:cs typeface="Arial"/>
                        </a:defRPr>
                      </a:lvl2pPr>
                      <a:lvl3pPr marL="685800" algn="l" defTabSz="685800" rtl="0" eaLnBrk="1" latinLnBrk="0" hangingPunct="1">
                        <a:defRPr sz="1350" b="1" kern="1200">
                          <a:solidFill>
                            <a:schemeClr val="lt1"/>
                          </a:solidFill>
                          <a:latin typeface="Arial Narrow"/>
                          <a:ea typeface="ＭＳ Ｐゴシック"/>
                          <a:cs typeface="Arial"/>
                        </a:defRPr>
                      </a:lvl3pPr>
                      <a:lvl4pPr marL="1028700" algn="l" defTabSz="685800" rtl="0" eaLnBrk="1" latinLnBrk="0" hangingPunct="1">
                        <a:defRPr sz="1350" b="1" kern="1200">
                          <a:solidFill>
                            <a:schemeClr val="lt1"/>
                          </a:solidFill>
                          <a:latin typeface="Arial Narrow"/>
                          <a:ea typeface="ＭＳ Ｐゴシック"/>
                          <a:cs typeface="Arial"/>
                        </a:defRPr>
                      </a:lvl4pPr>
                      <a:lvl5pPr marL="1371600" algn="l" defTabSz="685800" rtl="0" eaLnBrk="1" latinLnBrk="0" hangingPunct="1">
                        <a:defRPr sz="1350" b="1" kern="1200">
                          <a:solidFill>
                            <a:schemeClr val="lt1"/>
                          </a:solidFill>
                          <a:latin typeface="Arial Narrow"/>
                          <a:ea typeface="ＭＳ Ｐゴシック"/>
                          <a:cs typeface="Arial"/>
                        </a:defRPr>
                      </a:lvl5pPr>
                      <a:lvl6pPr marL="1714500" algn="l" defTabSz="685800" rtl="0" eaLnBrk="1" latinLnBrk="0" hangingPunct="1">
                        <a:defRPr sz="1350" b="1" kern="1200">
                          <a:solidFill>
                            <a:schemeClr val="lt1"/>
                          </a:solidFill>
                          <a:latin typeface="Arial Narrow"/>
                          <a:ea typeface="ＭＳ Ｐゴシック"/>
                          <a:cs typeface="Arial"/>
                        </a:defRPr>
                      </a:lvl6pPr>
                      <a:lvl7pPr marL="2057400" algn="l" defTabSz="685800" rtl="0" eaLnBrk="1" latinLnBrk="0" hangingPunct="1">
                        <a:defRPr sz="1350" b="1" kern="1200">
                          <a:solidFill>
                            <a:schemeClr val="lt1"/>
                          </a:solidFill>
                          <a:latin typeface="Arial Narrow"/>
                          <a:ea typeface="ＭＳ Ｐゴシック"/>
                          <a:cs typeface="Arial"/>
                        </a:defRPr>
                      </a:lvl7pPr>
                      <a:lvl8pPr marL="2400300" algn="l" defTabSz="685800" rtl="0" eaLnBrk="1" latinLnBrk="0" hangingPunct="1">
                        <a:defRPr sz="1350" b="1" kern="1200">
                          <a:solidFill>
                            <a:schemeClr val="lt1"/>
                          </a:solidFill>
                          <a:latin typeface="Arial Narrow"/>
                          <a:ea typeface="ＭＳ Ｐゴシック"/>
                          <a:cs typeface="Arial"/>
                        </a:defRPr>
                      </a:lvl8pPr>
                      <a:lvl9pPr marL="2743200" algn="l" defTabSz="685800" rtl="0" eaLnBrk="1" latinLnBrk="0" hangingPunct="1">
                        <a:defRPr sz="1350" b="1" kern="1200">
                          <a:solidFill>
                            <a:schemeClr val="lt1"/>
                          </a:solidFill>
                          <a:latin typeface="Arial Narrow"/>
                          <a:ea typeface="ＭＳ Ｐゴシック"/>
                          <a:cs typeface="Arial"/>
                        </a:defRPr>
                      </a:lvl9pPr>
                    </a:lstStyle>
                    <a:p>
                      <a:pPr algn="ctr"/>
                      <a:r>
                        <a:rPr lang="en-US" sz="1100" b="1" dirty="0">
                          <a:solidFill>
                            <a:schemeClr val="bg1"/>
                          </a:solidFill>
                          <a:latin typeface="Arial" panose="020B0604020202020204" pitchFamily="34" charset="0"/>
                          <a:cs typeface="Arial" panose="020B0604020202020204" pitchFamily="34" charset="0"/>
                        </a:rPr>
                        <a:t>11</a:t>
                      </a:r>
                    </a:p>
                  </a:txBody>
                  <a:tcPr marL="91436" marR="91436" marT="45700" marB="4570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685800" rtl="0" eaLnBrk="1" latinLnBrk="0" hangingPunct="1">
                        <a:defRPr sz="1350" b="1" kern="1200">
                          <a:solidFill>
                            <a:schemeClr val="lt1"/>
                          </a:solidFill>
                          <a:latin typeface="Arial Narrow"/>
                          <a:ea typeface="ＭＳ Ｐゴシック"/>
                          <a:cs typeface="Arial"/>
                        </a:defRPr>
                      </a:lvl1pPr>
                      <a:lvl2pPr marL="342900" algn="l" defTabSz="685800" rtl="0" eaLnBrk="1" latinLnBrk="0" hangingPunct="1">
                        <a:defRPr sz="1350" b="1" kern="1200">
                          <a:solidFill>
                            <a:schemeClr val="lt1"/>
                          </a:solidFill>
                          <a:latin typeface="Arial Narrow"/>
                          <a:ea typeface="ＭＳ Ｐゴシック"/>
                          <a:cs typeface="Arial"/>
                        </a:defRPr>
                      </a:lvl2pPr>
                      <a:lvl3pPr marL="685800" algn="l" defTabSz="685800" rtl="0" eaLnBrk="1" latinLnBrk="0" hangingPunct="1">
                        <a:defRPr sz="1350" b="1" kern="1200">
                          <a:solidFill>
                            <a:schemeClr val="lt1"/>
                          </a:solidFill>
                          <a:latin typeface="Arial Narrow"/>
                          <a:ea typeface="ＭＳ Ｐゴシック"/>
                          <a:cs typeface="Arial"/>
                        </a:defRPr>
                      </a:lvl3pPr>
                      <a:lvl4pPr marL="1028700" algn="l" defTabSz="685800" rtl="0" eaLnBrk="1" latinLnBrk="0" hangingPunct="1">
                        <a:defRPr sz="1350" b="1" kern="1200">
                          <a:solidFill>
                            <a:schemeClr val="lt1"/>
                          </a:solidFill>
                          <a:latin typeface="Arial Narrow"/>
                          <a:ea typeface="ＭＳ Ｐゴシック"/>
                          <a:cs typeface="Arial"/>
                        </a:defRPr>
                      </a:lvl4pPr>
                      <a:lvl5pPr marL="1371600" algn="l" defTabSz="685800" rtl="0" eaLnBrk="1" latinLnBrk="0" hangingPunct="1">
                        <a:defRPr sz="1350" b="1" kern="1200">
                          <a:solidFill>
                            <a:schemeClr val="lt1"/>
                          </a:solidFill>
                          <a:latin typeface="Arial Narrow"/>
                          <a:ea typeface="ＭＳ Ｐゴシック"/>
                          <a:cs typeface="Arial"/>
                        </a:defRPr>
                      </a:lvl5pPr>
                      <a:lvl6pPr marL="1714500" algn="l" defTabSz="685800" rtl="0" eaLnBrk="1" latinLnBrk="0" hangingPunct="1">
                        <a:defRPr sz="1350" b="1" kern="1200">
                          <a:solidFill>
                            <a:schemeClr val="lt1"/>
                          </a:solidFill>
                          <a:latin typeface="Arial Narrow"/>
                          <a:ea typeface="ＭＳ Ｐゴシック"/>
                          <a:cs typeface="Arial"/>
                        </a:defRPr>
                      </a:lvl6pPr>
                      <a:lvl7pPr marL="2057400" algn="l" defTabSz="685800" rtl="0" eaLnBrk="1" latinLnBrk="0" hangingPunct="1">
                        <a:defRPr sz="1350" b="1" kern="1200">
                          <a:solidFill>
                            <a:schemeClr val="lt1"/>
                          </a:solidFill>
                          <a:latin typeface="Arial Narrow"/>
                          <a:ea typeface="ＭＳ Ｐゴシック"/>
                          <a:cs typeface="Arial"/>
                        </a:defRPr>
                      </a:lvl7pPr>
                      <a:lvl8pPr marL="2400300" algn="l" defTabSz="685800" rtl="0" eaLnBrk="1" latinLnBrk="0" hangingPunct="1">
                        <a:defRPr sz="1350" b="1" kern="1200">
                          <a:solidFill>
                            <a:schemeClr val="lt1"/>
                          </a:solidFill>
                          <a:latin typeface="Arial Narrow"/>
                          <a:ea typeface="ＭＳ Ｐゴシック"/>
                          <a:cs typeface="Arial"/>
                        </a:defRPr>
                      </a:lvl8pPr>
                      <a:lvl9pPr marL="2743200" algn="l" defTabSz="685800" rtl="0" eaLnBrk="1" latinLnBrk="0" hangingPunct="1">
                        <a:defRPr sz="1350" b="1" kern="1200">
                          <a:solidFill>
                            <a:schemeClr val="lt1"/>
                          </a:solidFill>
                          <a:latin typeface="Arial Narrow"/>
                          <a:ea typeface="ＭＳ Ｐゴシック"/>
                          <a:cs typeface="Arial"/>
                        </a:defRPr>
                      </a:lvl9pPr>
                    </a:lstStyle>
                    <a:p>
                      <a:pPr algn="ctr"/>
                      <a:r>
                        <a:rPr lang="en-US" sz="1100" b="1" dirty="0">
                          <a:solidFill>
                            <a:schemeClr val="bg1"/>
                          </a:solidFill>
                          <a:latin typeface="Arial" panose="020B0604020202020204" pitchFamily="34" charset="0"/>
                          <a:cs typeface="Arial" panose="020B0604020202020204" pitchFamily="34" charset="0"/>
                        </a:rPr>
                        <a:t>12</a:t>
                      </a:r>
                    </a:p>
                  </a:txBody>
                  <a:tcPr marL="91436" marR="91436" marT="45700" marB="4570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685800" rtl="0" eaLnBrk="1" latinLnBrk="0" hangingPunct="1">
                        <a:defRPr sz="1350" b="1" kern="1200">
                          <a:solidFill>
                            <a:schemeClr val="lt1"/>
                          </a:solidFill>
                          <a:latin typeface="Arial Narrow"/>
                          <a:ea typeface="ＭＳ Ｐゴシック"/>
                          <a:cs typeface="Arial"/>
                        </a:defRPr>
                      </a:lvl1pPr>
                      <a:lvl2pPr marL="342900" algn="l" defTabSz="685800" rtl="0" eaLnBrk="1" latinLnBrk="0" hangingPunct="1">
                        <a:defRPr sz="1350" b="1" kern="1200">
                          <a:solidFill>
                            <a:schemeClr val="lt1"/>
                          </a:solidFill>
                          <a:latin typeface="Arial Narrow"/>
                          <a:ea typeface="ＭＳ Ｐゴシック"/>
                          <a:cs typeface="Arial"/>
                        </a:defRPr>
                      </a:lvl2pPr>
                      <a:lvl3pPr marL="685800" algn="l" defTabSz="685800" rtl="0" eaLnBrk="1" latinLnBrk="0" hangingPunct="1">
                        <a:defRPr sz="1350" b="1" kern="1200">
                          <a:solidFill>
                            <a:schemeClr val="lt1"/>
                          </a:solidFill>
                          <a:latin typeface="Arial Narrow"/>
                          <a:ea typeface="ＭＳ Ｐゴシック"/>
                          <a:cs typeface="Arial"/>
                        </a:defRPr>
                      </a:lvl3pPr>
                      <a:lvl4pPr marL="1028700" algn="l" defTabSz="685800" rtl="0" eaLnBrk="1" latinLnBrk="0" hangingPunct="1">
                        <a:defRPr sz="1350" b="1" kern="1200">
                          <a:solidFill>
                            <a:schemeClr val="lt1"/>
                          </a:solidFill>
                          <a:latin typeface="Arial Narrow"/>
                          <a:ea typeface="ＭＳ Ｐゴシック"/>
                          <a:cs typeface="Arial"/>
                        </a:defRPr>
                      </a:lvl4pPr>
                      <a:lvl5pPr marL="1371600" algn="l" defTabSz="685800" rtl="0" eaLnBrk="1" latinLnBrk="0" hangingPunct="1">
                        <a:defRPr sz="1350" b="1" kern="1200">
                          <a:solidFill>
                            <a:schemeClr val="lt1"/>
                          </a:solidFill>
                          <a:latin typeface="Arial Narrow"/>
                          <a:ea typeface="ＭＳ Ｐゴシック"/>
                          <a:cs typeface="Arial"/>
                        </a:defRPr>
                      </a:lvl5pPr>
                      <a:lvl6pPr marL="1714500" algn="l" defTabSz="685800" rtl="0" eaLnBrk="1" latinLnBrk="0" hangingPunct="1">
                        <a:defRPr sz="1350" b="1" kern="1200">
                          <a:solidFill>
                            <a:schemeClr val="lt1"/>
                          </a:solidFill>
                          <a:latin typeface="Arial Narrow"/>
                          <a:ea typeface="ＭＳ Ｐゴシック"/>
                          <a:cs typeface="Arial"/>
                        </a:defRPr>
                      </a:lvl6pPr>
                      <a:lvl7pPr marL="2057400" algn="l" defTabSz="685800" rtl="0" eaLnBrk="1" latinLnBrk="0" hangingPunct="1">
                        <a:defRPr sz="1350" b="1" kern="1200">
                          <a:solidFill>
                            <a:schemeClr val="lt1"/>
                          </a:solidFill>
                          <a:latin typeface="Arial Narrow"/>
                          <a:ea typeface="ＭＳ Ｐゴシック"/>
                          <a:cs typeface="Arial"/>
                        </a:defRPr>
                      </a:lvl7pPr>
                      <a:lvl8pPr marL="2400300" algn="l" defTabSz="685800" rtl="0" eaLnBrk="1" latinLnBrk="0" hangingPunct="1">
                        <a:defRPr sz="1350" b="1" kern="1200">
                          <a:solidFill>
                            <a:schemeClr val="lt1"/>
                          </a:solidFill>
                          <a:latin typeface="Arial Narrow"/>
                          <a:ea typeface="ＭＳ Ｐゴシック"/>
                          <a:cs typeface="Arial"/>
                        </a:defRPr>
                      </a:lvl8pPr>
                      <a:lvl9pPr marL="2743200" algn="l" defTabSz="685800" rtl="0" eaLnBrk="1" latinLnBrk="0" hangingPunct="1">
                        <a:defRPr sz="1350" b="1" kern="1200">
                          <a:solidFill>
                            <a:schemeClr val="lt1"/>
                          </a:solidFill>
                          <a:latin typeface="Arial Narrow"/>
                          <a:ea typeface="ＭＳ Ｐゴシック"/>
                          <a:cs typeface="Arial"/>
                        </a:defRPr>
                      </a:lvl9pPr>
                    </a:lstStyle>
                    <a:p>
                      <a:pPr algn="ctr"/>
                      <a:r>
                        <a:rPr lang="en-US" sz="1100" b="1" dirty="0">
                          <a:solidFill>
                            <a:schemeClr val="bg1"/>
                          </a:solidFill>
                          <a:latin typeface="Arial" panose="020B0604020202020204" pitchFamily="34" charset="0"/>
                          <a:cs typeface="Arial" panose="020B0604020202020204" pitchFamily="34" charset="0"/>
                        </a:rPr>
                        <a:t>13</a:t>
                      </a:r>
                    </a:p>
                  </a:txBody>
                  <a:tcPr marL="91436" marR="91436" marT="45700" marB="4570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685800" rtl="0" eaLnBrk="1" latinLnBrk="0" hangingPunct="1">
                        <a:defRPr sz="1350" b="1" kern="1200">
                          <a:solidFill>
                            <a:schemeClr val="lt1"/>
                          </a:solidFill>
                          <a:latin typeface="Arial Narrow"/>
                          <a:ea typeface="ＭＳ Ｐゴシック"/>
                          <a:cs typeface="Arial"/>
                        </a:defRPr>
                      </a:lvl1pPr>
                      <a:lvl2pPr marL="342900" algn="l" defTabSz="685800" rtl="0" eaLnBrk="1" latinLnBrk="0" hangingPunct="1">
                        <a:defRPr sz="1350" b="1" kern="1200">
                          <a:solidFill>
                            <a:schemeClr val="lt1"/>
                          </a:solidFill>
                          <a:latin typeface="Arial Narrow"/>
                          <a:ea typeface="ＭＳ Ｐゴシック"/>
                          <a:cs typeface="Arial"/>
                        </a:defRPr>
                      </a:lvl2pPr>
                      <a:lvl3pPr marL="685800" algn="l" defTabSz="685800" rtl="0" eaLnBrk="1" latinLnBrk="0" hangingPunct="1">
                        <a:defRPr sz="1350" b="1" kern="1200">
                          <a:solidFill>
                            <a:schemeClr val="lt1"/>
                          </a:solidFill>
                          <a:latin typeface="Arial Narrow"/>
                          <a:ea typeface="ＭＳ Ｐゴシック"/>
                          <a:cs typeface="Arial"/>
                        </a:defRPr>
                      </a:lvl3pPr>
                      <a:lvl4pPr marL="1028700" algn="l" defTabSz="685800" rtl="0" eaLnBrk="1" latinLnBrk="0" hangingPunct="1">
                        <a:defRPr sz="1350" b="1" kern="1200">
                          <a:solidFill>
                            <a:schemeClr val="lt1"/>
                          </a:solidFill>
                          <a:latin typeface="Arial Narrow"/>
                          <a:ea typeface="ＭＳ Ｐゴシック"/>
                          <a:cs typeface="Arial"/>
                        </a:defRPr>
                      </a:lvl4pPr>
                      <a:lvl5pPr marL="1371600" algn="l" defTabSz="685800" rtl="0" eaLnBrk="1" latinLnBrk="0" hangingPunct="1">
                        <a:defRPr sz="1350" b="1" kern="1200">
                          <a:solidFill>
                            <a:schemeClr val="lt1"/>
                          </a:solidFill>
                          <a:latin typeface="Arial Narrow"/>
                          <a:ea typeface="ＭＳ Ｐゴシック"/>
                          <a:cs typeface="Arial"/>
                        </a:defRPr>
                      </a:lvl5pPr>
                      <a:lvl6pPr marL="1714500" algn="l" defTabSz="685800" rtl="0" eaLnBrk="1" latinLnBrk="0" hangingPunct="1">
                        <a:defRPr sz="1350" b="1" kern="1200">
                          <a:solidFill>
                            <a:schemeClr val="lt1"/>
                          </a:solidFill>
                          <a:latin typeface="Arial Narrow"/>
                          <a:ea typeface="ＭＳ Ｐゴシック"/>
                          <a:cs typeface="Arial"/>
                        </a:defRPr>
                      </a:lvl6pPr>
                      <a:lvl7pPr marL="2057400" algn="l" defTabSz="685800" rtl="0" eaLnBrk="1" latinLnBrk="0" hangingPunct="1">
                        <a:defRPr sz="1350" b="1" kern="1200">
                          <a:solidFill>
                            <a:schemeClr val="lt1"/>
                          </a:solidFill>
                          <a:latin typeface="Arial Narrow"/>
                          <a:ea typeface="ＭＳ Ｐゴシック"/>
                          <a:cs typeface="Arial"/>
                        </a:defRPr>
                      </a:lvl7pPr>
                      <a:lvl8pPr marL="2400300" algn="l" defTabSz="685800" rtl="0" eaLnBrk="1" latinLnBrk="0" hangingPunct="1">
                        <a:defRPr sz="1350" b="1" kern="1200">
                          <a:solidFill>
                            <a:schemeClr val="lt1"/>
                          </a:solidFill>
                          <a:latin typeface="Arial Narrow"/>
                          <a:ea typeface="ＭＳ Ｐゴシック"/>
                          <a:cs typeface="Arial"/>
                        </a:defRPr>
                      </a:lvl8pPr>
                      <a:lvl9pPr marL="2743200" algn="l" defTabSz="685800" rtl="0" eaLnBrk="1" latinLnBrk="0" hangingPunct="1">
                        <a:defRPr sz="1350" b="1" kern="1200">
                          <a:solidFill>
                            <a:schemeClr val="lt1"/>
                          </a:solidFill>
                          <a:latin typeface="Arial Narrow"/>
                          <a:ea typeface="ＭＳ Ｐゴシック"/>
                          <a:cs typeface="Arial"/>
                        </a:defRPr>
                      </a:lvl9pPr>
                    </a:lstStyle>
                    <a:p>
                      <a:pPr algn="ctr"/>
                      <a:r>
                        <a:rPr lang="en-US" sz="1100" b="1" dirty="0">
                          <a:solidFill>
                            <a:schemeClr val="bg1"/>
                          </a:solidFill>
                          <a:latin typeface="Arial" panose="020B0604020202020204" pitchFamily="34" charset="0"/>
                          <a:cs typeface="Arial" panose="020B0604020202020204" pitchFamily="34" charset="0"/>
                        </a:rPr>
                        <a:t>14</a:t>
                      </a:r>
                    </a:p>
                  </a:txBody>
                  <a:tcPr marL="91436" marR="91436" marT="45700" marB="4570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685800" rtl="0" eaLnBrk="1" latinLnBrk="0" hangingPunct="1">
                        <a:defRPr sz="1350" b="1" kern="1200">
                          <a:solidFill>
                            <a:schemeClr val="lt1"/>
                          </a:solidFill>
                          <a:latin typeface="Arial Narrow"/>
                          <a:ea typeface="ＭＳ Ｐゴシック"/>
                          <a:cs typeface="Arial"/>
                        </a:defRPr>
                      </a:lvl1pPr>
                      <a:lvl2pPr marL="342900" algn="l" defTabSz="685800" rtl="0" eaLnBrk="1" latinLnBrk="0" hangingPunct="1">
                        <a:defRPr sz="1350" b="1" kern="1200">
                          <a:solidFill>
                            <a:schemeClr val="lt1"/>
                          </a:solidFill>
                          <a:latin typeface="Arial Narrow"/>
                          <a:ea typeface="ＭＳ Ｐゴシック"/>
                          <a:cs typeface="Arial"/>
                        </a:defRPr>
                      </a:lvl2pPr>
                      <a:lvl3pPr marL="685800" algn="l" defTabSz="685800" rtl="0" eaLnBrk="1" latinLnBrk="0" hangingPunct="1">
                        <a:defRPr sz="1350" b="1" kern="1200">
                          <a:solidFill>
                            <a:schemeClr val="lt1"/>
                          </a:solidFill>
                          <a:latin typeface="Arial Narrow"/>
                          <a:ea typeface="ＭＳ Ｐゴシック"/>
                          <a:cs typeface="Arial"/>
                        </a:defRPr>
                      </a:lvl3pPr>
                      <a:lvl4pPr marL="1028700" algn="l" defTabSz="685800" rtl="0" eaLnBrk="1" latinLnBrk="0" hangingPunct="1">
                        <a:defRPr sz="1350" b="1" kern="1200">
                          <a:solidFill>
                            <a:schemeClr val="lt1"/>
                          </a:solidFill>
                          <a:latin typeface="Arial Narrow"/>
                          <a:ea typeface="ＭＳ Ｐゴシック"/>
                          <a:cs typeface="Arial"/>
                        </a:defRPr>
                      </a:lvl4pPr>
                      <a:lvl5pPr marL="1371600" algn="l" defTabSz="685800" rtl="0" eaLnBrk="1" latinLnBrk="0" hangingPunct="1">
                        <a:defRPr sz="1350" b="1" kern="1200">
                          <a:solidFill>
                            <a:schemeClr val="lt1"/>
                          </a:solidFill>
                          <a:latin typeface="Arial Narrow"/>
                          <a:ea typeface="ＭＳ Ｐゴシック"/>
                          <a:cs typeface="Arial"/>
                        </a:defRPr>
                      </a:lvl5pPr>
                      <a:lvl6pPr marL="1714500" algn="l" defTabSz="685800" rtl="0" eaLnBrk="1" latinLnBrk="0" hangingPunct="1">
                        <a:defRPr sz="1350" b="1" kern="1200">
                          <a:solidFill>
                            <a:schemeClr val="lt1"/>
                          </a:solidFill>
                          <a:latin typeface="Arial Narrow"/>
                          <a:ea typeface="ＭＳ Ｐゴシック"/>
                          <a:cs typeface="Arial"/>
                        </a:defRPr>
                      </a:lvl6pPr>
                      <a:lvl7pPr marL="2057400" algn="l" defTabSz="685800" rtl="0" eaLnBrk="1" latinLnBrk="0" hangingPunct="1">
                        <a:defRPr sz="1350" b="1" kern="1200">
                          <a:solidFill>
                            <a:schemeClr val="lt1"/>
                          </a:solidFill>
                          <a:latin typeface="Arial Narrow"/>
                          <a:ea typeface="ＭＳ Ｐゴシック"/>
                          <a:cs typeface="Arial"/>
                        </a:defRPr>
                      </a:lvl7pPr>
                      <a:lvl8pPr marL="2400300" algn="l" defTabSz="685800" rtl="0" eaLnBrk="1" latinLnBrk="0" hangingPunct="1">
                        <a:defRPr sz="1350" b="1" kern="1200">
                          <a:solidFill>
                            <a:schemeClr val="lt1"/>
                          </a:solidFill>
                          <a:latin typeface="Arial Narrow"/>
                          <a:ea typeface="ＭＳ Ｐゴシック"/>
                          <a:cs typeface="Arial"/>
                        </a:defRPr>
                      </a:lvl8pPr>
                      <a:lvl9pPr marL="2743200" algn="l" defTabSz="685800" rtl="0" eaLnBrk="1" latinLnBrk="0" hangingPunct="1">
                        <a:defRPr sz="1350" b="1" kern="1200">
                          <a:solidFill>
                            <a:schemeClr val="lt1"/>
                          </a:solidFill>
                          <a:latin typeface="Arial Narrow"/>
                          <a:ea typeface="ＭＳ Ｐゴシック"/>
                          <a:cs typeface="Arial"/>
                        </a:defRPr>
                      </a:lvl9pPr>
                    </a:lstStyle>
                    <a:p>
                      <a:pPr algn="ctr"/>
                      <a:r>
                        <a:rPr lang="en-US" sz="1100" b="1" dirty="0">
                          <a:solidFill>
                            <a:schemeClr val="bg1"/>
                          </a:solidFill>
                          <a:latin typeface="Arial" panose="020B0604020202020204" pitchFamily="34" charset="0"/>
                          <a:cs typeface="Arial" panose="020B0604020202020204" pitchFamily="34" charset="0"/>
                        </a:rPr>
                        <a:t>15</a:t>
                      </a:r>
                    </a:p>
                  </a:txBody>
                  <a:tcPr marL="91436" marR="91436" marT="45700" marB="4570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685800" rtl="0" eaLnBrk="1" latinLnBrk="0" hangingPunct="1">
                        <a:defRPr sz="1350" b="1" kern="1200">
                          <a:solidFill>
                            <a:schemeClr val="lt1"/>
                          </a:solidFill>
                          <a:latin typeface="Arial Narrow"/>
                          <a:ea typeface="ＭＳ Ｐゴシック"/>
                          <a:cs typeface="Arial"/>
                        </a:defRPr>
                      </a:lvl1pPr>
                      <a:lvl2pPr marL="342900" algn="l" defTabSz="685800" rtl="0" eaLnBrk="1" latinLnBrk="0" hangingPunct="1">
                        <a:defRPr sz="1350" b="1" kern="1200">
                          <a:solidFill>
                            <a:schemeClr val="lt1"/>
                          </a:solidFill>
                          <a:latin typeface="Arial Narrow"/>
                          <a:ea typeface="ＭＳ Ｐゴシック"/>
                          <a:cs typeface="Arial"/>
                        </a:defRPr>
                      </a:lvl2pPr>
                      <a:lvl3pPr marL="685800" algn="l" defTabSz="685800" rtl="0" eaLnBrk="1" latinLnBrk="0" hangingPunct="1">
                        <a:defRPr sz="1350" b="1" kern="1200">
                          <a:solidFill>
                            <a:schemeClr val="lt1"/>
                          </a:solidFill>
                          <a:latin typeface="Arial Narrow"/>
                          <a:ea typeface="ＭＳ Ｐゴシック"/>
                          <a:cs typeface="Arial"/>
                        </a:defRPr>
                      </a:lvl3pPr>
                      <a:lvl4pPr marL="1028700" algn="l" defTabSz="685800" rtl="0" eaLnBrk="1" latinLnBrk="0" hangingPunct="1">
                        <a:defRPr sz="1350" b="1" kern="1200">
                          <a:solidFill>
                            <a:schemeClr val="lt1"/>
                          </a:solidFill>
                          <a:latin typeface="Arial Narrow"/>
                          <a:ea typeface="ＭＳ Ｐゴシック"/>
                          <a:cs typeface="Arial"/>
                        </a:defRPr>
                      </a:lvl4pPr>
                      <a:lvl5pPr marL="1371600" algn="l" defTabSz="685800" rtl="0" eaLnBrk="1" latinLnBrk="0" hangingPunct="1">
                        <a:defRPr sz="1350" b="1" kern="1200">
                          <a:solidFill>
                            <a:schemeClr val="lt1"/>
                          </a:solidFill>
                          <a:latin typeface="Arial Narrow"/>
                          <a:ea typeface="ＭＳ Ｐゴシック"/>
                          <a:cs typeface="Arial"/>
                        </a:defRPr>
                      </a:lvl5pPr>
                      <a:lvl6pPr marL="1714500" algn="l" defTabSz="685800" rtl="0" eaLnBrk="1" latinLnBrk="0" hangingPunct="1">
                        <a:defRPr sz="1350" b="1" kern="1200">
                          <a:solidFill>
                            <a:schemeClr val="lt1"/>
                          </a:solidFill>
                          <a:latin typeface="Arial Narrow"/>
                          <a:ea typeface="ＭＳ Ｐゴシック"/>
                          <a:cs typeface="Arial"/>
                        </a:defRPr>
                      </a:lvl6pPr>
                      <a:lvl7pPr marL="2057400" algn="l" defTabSz="685800" rtl="0" eaLnBrk="1" latinLnBrk="0" hangingPunct="1">
                        <a:defRPr sz="1350" b="1" kern="1200">
                          <a:solidFill>
                            <a:schemeClr val="lt1"/>
                          </a:solidFill>
                          <a:latin typeface="Arial Narrow"/>
                          <a:ea typeface="ＭＳ Ｐゴシック"/>
                          <a:cs typeface="Arial"/>
                        </a:defRPr>
                      </a:lvl7pPr>
                      <a:lvl8pPr marL="2400300" algn="l" defTabSz="685800" rtl="0" eaLnBrk="1" latinLnBrk="0" hangingPunct="1">
                        <a:defRPr sz="1350" b="1" kern="1200">
                          <a:solidFill>
                            <a:schemeClr val="lt1"/>
                          </a:solidFill>
                          <a:latin typeface="Arial Narrow"/>
                          <a:ea typeface="ＭＳ Ｐゴシック"/>
                          <a:cs typeface="Arial"/>
                        </a:defRPr>
                      </a:lvl8pPr>
                      <a:lvl9pPr marL="2743200" algn="l" defTabSz="685800" rtl="0" eaLnBrk="1" latinLnBrk="0" hangingPunct="1">
                        <a:defRPr sz="1350" b="1" kern="1200">
                          <a:solidFill>
                            <a:schemeClr val="lt1"/>
                          </a:solidFill>
                          <a:latin typeface="Arial Narrow"/>
                          <a:ea typeface="ＭＳ Ｐゴシック"/>
                          <a:cs typeface="Arial"/>
                        </a:defRPr>
                      </a:lvl9pPr>
                    </a:lstStyle>
                    <a:p>
                      <a:pPr algn="ctr"/>
                      <a:r>
                        <a:rPr lang="en-US" sz="1100" b="1" dirty="0">
                          <a:solidFill>
                            <a:schemeClr val="bg1"/>
                          </a:solidFill>
                          <a:latin typeface="Arial" panose="020B0604020202020204" pitchFamily="34" charset="0"/>
                          <a:cs typeface="Arial" panose="020B0604020202020204" pitchFamily="34" charset="0"/>
                        </a:rPr>
                        <a:t>16</a:t>
                      </a:r>
                    </a:p>
                  </a:txBody>
                  <a:tcPr marL="91436" marR="91436" marT="45700" marB="4570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685800" rtl="0" eaLnBrk="1" latinLnBrk="0" hangingPunct="1">
                        <a:defRPr sz="1350" b="1" kern="1200">
                          <a:solidFill>
                            <a:schemeClr val="lt1"/>
                          </a:solidFill>
                          <a:latin typeface="Arial Narrow"/>
                          <a:ea typeface="ＭＳ Ｐゴシック"/>
                          <a:cs typeface="Arial"/>
                        </a:defRPr>
                      </a:lvl1pPr>
                      <a:lvl2pPr marL="342900" algn="l" defTabSz="685800" rtl="0" eaLnBrk="1" latinLnBrk="0" hangingPunct="1">
                        <a:defRPr sz="1350" b="1" kern="1200">
                          <a:solidFill>
                            <a:schemeClr val="lt1"/>
                          </a:solidFill>
                          <a:latin typeface="Arial Narrow"/>
                          <a:ea typeface="ＭＳ Ｐゴシック"/>
                          <a:cs typeface="Arial"/>
                        </a:defRPr>
                      </a:lvl2pPr>
                      <a:lvl3pPr marL="685800" algn="l" defTabSz="685800" rtl="0" eaLnBrk="1" latinLnBrk="0" hangingPunct="1">
                        <a:defRPr sz="1350" b="1" kern="1200">
                          <a:solidFill>
                            <a:schemeClr val="lt1"/>
                          </a:solidFill>
                          <a:latin typeface="Arial Narrow"/>
                          <a:ea typeface="ＭＳ Ｐゴシック"/>
                          <a:cs typeface="Arial"/>
                        </a:defRPr>
                      </a:lvl3pPr>
                      <a:lvl4pPr marL="1028700" algn="l" defTabSz="685800" rtl="0" eaLnBrk="1" latinLnBrk="0" hangingPunct="1">
                        <a:defRPr sz="1350" b="1" kern="1200">
                          <a:solidFill>
                            <a:schemeClr val="lt1"/>
                          </a:solidFill>
                          <a:latin typeface="Arial Narrow"/>
                          <a:ea typeface="ＭＳ Ｐゴシック"/>
                          <a:cs typeface="Arial"/>
                        </a:defRPr>
                      </a:lvl4pPr>
                      <a:lvl5pPr marL="1371600" algn="l" defTabSz="685800" rtl="0" eaLnBrk="1" latinLnBrk="0" hangingPunct="1">
                        <a:defRPr sz="1350" b="1" kern="1200">
                          <a:solidFill>
                            <a:schemeClr val="lt1"/>
                          </a:solidFill>
                          <a:latin typeface="Arial Narrow"/>
                          <a:ea typeface="ＭＳ Ｐゴシック"/>
                          <a:cs typeface="Arial"/>
                        </a:defRPr>
                      </a:lvl5pPr>
                      <a:lvl6pPr marL="1714500" algn="l" defTabSz="685800" rtl="0" eaLnBrk="1" latinLnBrk="0" hangingPunct="1">
                        <a:defRPr sz="1350" b="1" kern="1200">
                          <a:solidFill>
                            <a:schemeClr val="lt1"/>
                          </a:solidFill>
                          <a:latin typeface="Arial Narrow"/>
                          <a:ea typeface="ＭＳ Ｐゴシック"/>
                          <a:cs typeface="Arial"/>
                        </a:defRPr>
                      </a:lvl6pPr>
                      <a:lvl7pPr marL="2057400" algn="l" defTabSz="685800" rtl="0" eaLnBrk="1" latinLnBrk="0" hangingPunct="1">
                        <a:defRPr sz="1350" b="1" kern="1200">
                          <a:solidFill>
                            <a:schemeClr val="lt1"/>
                          </a:solidFill>
                          <a:latin typeface="Arial Narrow"/>
                          <a:ea typeface="ＭＳ Ｐゴシック"/>
                          <a:cs typeface="Arial"/>
                        </a:defRPr>
                      </a:lvl7pPr>
                      <a:lvl8pPr marL="2400300" algn="l" defTabSz="685800" rtl="0" eaLnBrk="1" latinLnBrk="0" hangingPunct="1">
                        <a:defRPr sz="1350" b="1" kern="1200">
                          <a:solidFill>
                            <a:schemeClr val="lt1"/>
                          </a:solidFill>
                          <a:latin typeface="Arial Narrow"/>
                          <a:ea typeface="ＭＳ Ｐゴシック"/>
                          <a:cs typeface="Arial"/>
                        </a:defRPr>
                      </a:lvl8pPr>
                      <a:lvl9pPr marL="2743200" algn="l" defTabSz="685800" rtl="0" eaLnBrk="1" latinLnBrk="0" hangingPunct="1">
                        <a:defRPr sz="1350" b="1" kern="1200">
                          <a:solidFill>
                            <a:schemeClr val="lt1"/>
                          </a:solidFill>
                          <a:latin typeface="Arial Narrow"/>
                          <a:ea typeface="ＭＳ Ｐゴシック"/>
                          <a:cs typeface="Arial"/>
                        </a:defRPr>
                      </a:lvl9pPr>
                    </a:lstStyle>
                    <a:p>
                      <a:pPr algn="ctr"/>
                      <a:r>
                        <a:rPr lang="en-US" sz="1100" b="1" dirty="0">
                          <a:solidFill>
                            <a:schemeClr val="bg1"/>
                          </a:solidFill>
                          <a:latin typeface="Arial" panose="020B0604020202020204" pitchFamily="34" charset="0"/>
                          <a:cs typeface="Arial" panose="020B0604020202020204" pitchFamily="34" charset="0"/>
                        </a:rPr>
                        <a:t>17</a:t>
                      </a:r>
                    </a:p>
                  </a:txBody>
                  <a:tcPr marL="91436" marR="91436" marT="45700" marB="4570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685800" rtl="0" eaLnBrk="1" latinLnBrk="0" hangingPunct="1">
                        <a:defRPr sz="1350" b="1" kern="1200">
                          <a:solidFill>
                            <a:schemeClr val="lt1"/>
                          </a:solidFill>
                          <a:latin typeface="Arial Narrow"/>
                          <a:ea typeface="ＭＳ Ｐゴシック"/>
                          <a:cs typeface="Arial"/>
                        </a:defRPr>
                      </a:lvl1pPr>
                      <a:lvl2pPr marL="342900" algn="l" defTabSz="685800" rtl="0" eaLnBrk="1" latinLnBrk="0" hangingPunct="1">
                        <a:defRPr sz="1350" b="1" kern="1200">
                          <a:solidFill>
                            <a:schemeClr val="lt1"/>
                          </a:solidFill>
                          <a:latin typeface="Arial Narrow"/>
                          <a:ea typeface="ＭＳ Ｐゴシック"/>
                          <a:cs typeface="Arial"/>
                        </a:defRPr>
                      </a:lvl2pPr>
                      <a:lvl3pPr marL="685800" algn="l" defTabSz="685800" rtl="0" eaLnBrk="1" latinLnBrk="0" hangingPunct="1">
                        <a:defRPr sz="1350" b="1" kern="1200">
                          <a:solidFill>
                            <a:schemeClr val="lt1"/>
                          </a:solidFill>
                          <a:latin typeface="Arial Narrow"/>
                          <a:ea typeface="ＭＳ Ｐゴシック"/>
                          <a:cs typeface="Arial"/>
                        </a:defRPr>
                      </a:lvl3pPr>
                      <a:lvl4pPr marL="1028700" algn="l" defTabSz="685800" rtl="0" eaLnBrk="1" latinLnBrk="0" hangingPunct="1">
                        <a:defRPr sz="1350" b="1" kern="1200">
                          <a:solidFill>
                            <a:schemeClr val="lt1"/>
                          </a:solidFill>
                          <a:latin typeface="Arial Narrow"/>
                          <a:ea typeface="ＭＳ Ｐゴシック"/>
                          <a:cs typeface="Arial"/>
                        </a:defRPr>
                      </a:lvl4pPr>
                      <a:lvl5pPr marL="1371600" algn="l" defTabSz="685800" rtl="0" eaLnBrk="1" latinLnBrk="0" hangingPunct="1">
                        <a:defRPr sz="1350" b="1" kern="1200">
                          <a:solidFill>
                            <a:schemeClr val="lt1"/>
                          </a:solidFill>
                          <a:latin typeface="Arial Narrow"/>
                          <a:ea typeface="ＭＳ Ｐゴシック"/>
                          <a:cs typeface="Arial"/>
                        </a:defRPr>
                      </a:lvl5pPr>
                      <a:lvl6pPr marL="1714500" algn="l" defTabSz="685800" rtl="0" eaLnBrk="1" latinLnBrk="0" hangingPunct="1">
                        <a:defRPr sz="1350" b="1" kern="1200">
                          <a:solidFill>
                            <a:schemeClr val="lt1"/>
                          </a:solidFill>
                          <a:latin typeface="Arial Narrow"/>
                          <a:ea typeface="ＭＳ Ｐゴシック"/>
                          <a:cs typeface="Arial"/>
                        </a:defRPr>
                      </a:lvl6pPr>
                      <a:lvl7pPr marL="2057400" algn="l" defTabSz="685800" rtl="0" eaLnBrk="1" latinLnBrk="0" hangingPunct="1">
                        <a:defRPr sz="1350" b="1" kern="1200">
                          <a:solidFill>
                            <a:schemeClr val="lt1"/>
                          </a:solidFill>
                          <a:latin typeface="Arial Narrow"/>
                          <a:ea typeface="ＭＳ Ｐゴシック"/>
                          <a:cs typeface="Arial"/>
                        </a:defRPr>
                      </a:lvl7pPr>
                      <a:lvl8pPr marL="2400300" algn="l" defTabSz="685800" rtl="0" eaLnBrk="1" latinLnBrk="0" hangingPunct="1">
                        <a:defRPr sz="1350" b="1" kern="1200">
                          <a:solidFill>
                            <a:schemeClr val="lt1"/>
                          </a:solidFill>
                          <a:latin typeface="Arial Narrow"/>
                          <a:ea typeface="ＭＳ Ｐゴシック"/>
                          <a:cs typeface="Arial"/>
                        </a:defRPr>
                      </a:lvl8pPr>
                      <a:lvl9pPr marL="2743200" algn="l" defTabSz="685800" rtl="0" eaLnBrk="1" latinLnBrk="0" hangingPunct="1">
                        <a:defRPr sz="1350" b="1" kern="1200">
                          <a:solidFill>
                            <a:schemeClr val="lt1"/>
                          </a:solidFill>
                          <a:latin typeface="Arial Narrow"/>
                          <a:ea typeface="ＭＳ Ｐゴシック"/>
                          <a:cs typeface="Arial"/>
                        </a:defRPr>
                      </a:lvl9pPr>
                    </a:lstStyle>
                    <a:p>
                      <a:pPr algn="ctr"/>
                      <a:r>
                        <a:rPr lang="en-US" sz="1100" b="1" dirty="0">
                          <a:solidFill>
                            <a:schemeClr val="bg1"/>
                          </a:solidFill>
                          <a:latin typeface="Arial" panose="020B0604020202020204" pitchFamily="34" charset="0"/>
                          <a:cs typeface="Arial" panose="020B0604020202020204" pitchFamily="34" charset="0"/>
                        </a:rPr>
                        <a:t>18</a:t>
                      </a:r>
                    </a:p>
                  </a:txBody>
                  <a:tcPr marL="91436" marR="91436" marT="45700" marB="4570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685800" rtl="0" eaLnBrk="1" latinLnBrk="0" hangingPunct="1">
                        <a:defRPr sz="1350" b="1" kern="1200">
                          <a:solidFill>
                            <a:schemeClr val="lt1"/>
                          </a:solidFill>
                          <a:latin typeface="Arial Narrow"/>
                          <a:ea typeface="ＭＳ Ｐゴシック"/>
                          <a:cs typeface="Arial"/>
                        </a:defRPr>
                      </a:lvl1pPr>
                      <a:lvl2pPr marL="342900" algn="l" defTabSz="685800" rtl="0" eaLnBrk="1" latinLnBrk="0" hangingPunct="1">
                        <a:defRPr sz="1350" b="1" kern="1200">
                          <a:solidFill>
                            <a:schemeClr val="lt1"/>
                          </a:solidFill>
                          <a:latin typeface="Arial Narrow"/>
                          <a:ea typeface="ＭＳ Ｐゴシック"/>
                          <a:cs typeface="Arial"/>
                        </a:defRPr>
                      </a:lvl2pPr>
                      <a:lvl3pPr marL="685800" algn="l" defTabSz="685800" rtl="0" eaLnBrk="1" latinLnBrk="0" hangingPunct="1">
                        <a:defRPr sz="1350" b="1" kern="1200">
                          <a:solidFill>
                            <a:schemeClr val="lt1"/>
                          </a:solidFill>
                          <a:latin typeface="Arial Narrow"/>
                          <a:ea typeface="ＭＳ Ｐゴシック"/>
                          <a:cs typeface="Arial"/>
                        </a:defRPr>
                      </a:lvl3pPr>
                      <a:lvl4pPr marL="1028700" algn="l" defTabSz="685800" rtl="0" eaLnBrk="1" latinLnBrk="0" hangingPunct="1">
                        <a:defRPr sz="1350" b="1" kern="1200">
                          <a:solidFill>
                            <a:schemeClr val="lt1"/>
                          </a:solidFill>
                          <a:latin typeface="Arial Narrow"/>
                          <a:ea typeface="ＭＳ Ｐゴシック"/>
                          <a:cs typeface="Arial"/>
                        </a:defRPr>
                      </a:lvl4pPr>
                      <a:lvl5pPr marL="1371600" algn="l" defTabSz="685800" rtl="0" eaLnBrk="1" latinLnBrk="0" hangingPunct="1">
                        <a:defRPr sz="1350" b="1" kern="1200">
                          <a:solidFill>
                            <a:schemeClr val="lt1"/>
                          </a:solidFill>
                          <a:latin typeface="Arial Narrow"/>
                          <a:ea typeface="ＭＳ Ｐゴシック"/>
                          <a:cs typeface="Arial"/>
                        </a:defRPr>
                      </a:lvl5pPr>
                      <a:lvl6pPr marL="1714500" algn="l" defTabSz="685800" rtl="0" eaLnBrk="1" latinLnBrk="0" hangingPunct="1">
                        <a:defRPr sz="1350" b="1" kern="1200">
                          <a:solidFill>
                            <a:schemeClr val="lt1"/>
                          </a:solidFill>
                          <a:latin typeface="Arial Narrow"/>
                          <a:ea typeface="ＭＳ Ｐゴシック"/>
                          <a:cs typeface="Arial"/>
                        </a:defRPr>
                      </a:lvl6pPr>
                      <a:lvl7pPr marL="2057400" algn="l" defTabSz="685800" rtl="0" eaLnBrk="1" latinLnBrk="0" hangingPunct="1">
                        <a:defRPr sz="1350" b="1" kern="1200">
                          <a:solidFill>
                            <a:schemeClr val="lt1"/>
                          </a:solidFill>
                          <a:latin typeface="Arial Narrow"/>
                          <a:ea typeface="ＭＳ Ｐゴシック"/>
                          <a:cs typeface="Arial"/>
                        </a:defRPr>
                      </a:lvl7pPr>
                      <a:lvl8pPr marL="2400300" algn="l" defTabSz="685800" rtl="0" eaLnBrk="1" latinLnBrk="0" hangingPunct="1">
                        <a:defRPr sz="1350" b="1" kern="1200">
                          <a:solidFill>
                            <a:schemeClr val="lt1"/>
                          </a:solidFill>
                          <a:latin typeface="Arial Narrow"/>
                          <a:ea typeface="ＭＳ Ｐゴシック"/>
                          <a:cs typeface="Arial"/>
                        </a:defRPr>
                      </a:lvl8pPr>
                      <a:lvl9pPr marL="2743200" algn="l" defTabSz="685800" rtl="0" eaLnBrk="1" latinLnBrk="0" hangingPunct="1">
                        <a:defRPr sz="1350" b="1" kern="1200">
                          <a:solidFill>
                            <a:schemeClr val="lt1"/>
                          </a:solidFill>
                          <a:latin typeface="Arial Narrow"/>
                          <a:ea typeface="ＭＳ Ｐゴシック"/>
                          <a:cs typeface="Arial"/>
                        </a:defRPr>
                      </a:lvl9pPr>
                    </a:lstStyle>
                    <a:p>
                      <a:pPr algn="ctr"/>
                      <a:r>
                        <a:rPr lang="en-US" sz="1100" b="1" dirty="0">
                          <a:solidFill>
                            <a:schemeClr val="bg1"/>
                          </a:solidFill>
                          <a:latin typeface="Arial" panose="020B0604020202020204" pitchFamily="34" charset="0"/>
                          <a:cs typeface="Arial" panose="020B0604020202020204" pitchFamily="34" charset="0"/>
                        </a:rPr>
                        <a:t>19</a:t>
                      </a:r>
                    </a:p>
                  </a:txBody>
                  <a:tcPr marL="91436" marR="91436" marT="45700" marB="4570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685800" rtl="0" eaLnBrk="1" latinLnBrk="0" hangingPunct="1">
                        <a:defRPr sz="1350" b="1" kern="1200">
                          <a:solidFill>
                            <a:schemeClr val="lt1"/>
                          </a:solidFill>
                          <a:latin typeface="Arial Narrow"/>
                          <a:ea typeface="ＭＳ Ｐゴシック"/>
                          <a:cs typeface="Arial"/>
                        </a:defRPr>
                      </a:lvl1pPr>
                      <a:lvl2pPr marL="342900" algn="l" defTabSz="685800" rtl="0" eaLnBrk="1" latinLnBrk="0" hangingPunct="1">
                        <a:defRPr sz="1350" b="1" kern="1200">
                          <a:solidFill>
                            <a:schemeClr val="lt1"/>
                          </a:solidFill>
                          <a:latin typeface="Arial Narrow"/>
                          <a:ea typeface="ＭＳ Ｐゴシック"/>
                          <a:cs typeface="Arial"/>
                        </a:defRPr>
                      </a:lvl2pPr>
                      <a:lvl3pPr marL="685800" algn="l" defTabSz="685800" rtl="0" eaLnBrk="1" latinLnBrk="0" hangingPunct="1">
                        <a:defRPr sz="1350" b="1" kern="1200">
                          <a:solidFill>
                            <a:schemeClr val="lt1"/>
                          </a:solidFill>
                          <a:latin typeface="Arial Narrow"/>
                          <a:ea typeface="ＭＳ Ｐゴシック"/>
                          <a:cs typeface="Arial"/>
                        </a:defRPr>
                      </a:lvl3pPr>
                      <a:lvl4pPr marL="1028700" algn="l" defTabSz="685800" rtl="0" eaLnBrk="1" latinLnBrk="0" hangingPunct="1">
                        <a:defRPr sz="1350" b="1" kern="1200">
                          <a:solidFill>
                            <a:schemeClr val="lt1"/>
                          </a:solidFill>
                          <a:latin typeface="Arial Narrow"/>
                          <a:ea typeface="ＭＳ Ｐゴシック"/>
                          <a:cs typeface="Arial"/>
                        </a:defRPr>
                      </a:lvl4pPr>
                      <a:lvl5pPr marL="1371600" algn="l" defTabSz="685800" rtl="0" eaLnBrk="1" latinLnBrk="0" hangingPunct="1">
                        <a:defRPr sz="1350" b="1" kern="1200">
                          <a:solidFill>
                            <a:schemeClr val="lt1"/>
                          </a:solidFill>
                          <a:latin typeface="Arial Narrow"/>
                          <a:ea typeface="ＭＳ Ｐゴシック"/>
                          <a:cs typeface="Arial"/>
                        </a:defRPr>
                      </a:lvl5pPr>
                      <a:lvl6pPr marL="1714500" algn="l" defTabSz="685800" rtl="0" eaLnBrk="1" latinLnBrk="0" hangingPunct="1">
                        <a:defRPr sz="1350" b="1" kern="1200">
                          <a:solidFill>
                            <a:schemeClr val="lt1"/>
                          </a:solidFill>
                          <a:latin typeface="Arial Narrow"/>
                          <a:ea typeface="ＭＳ Ｐゴシック"/>
                          <a:cs typeface="Arial"/>
                        </a:defRPr>
                      </a:lvl6pPr>
                      <a:lvl7pPr marL="2057400" algn="l" defTabSz="685800" rtl="0" eaLnBrk="1" latinLnBrk="0" hangingPunct="1">
                        <a:defRPr sz="1350" b="1" kern="1200">
                          <a:solidFill>
                            <a:schemeClr val="lt1"/>
                          </a:solidFill>
                          <a:latin typeface="Arial Narrow"/>
                          <a:ea typeface="ＭＳ Ｐゴシック"/>
                          <a:cs typeface="Arial"/>
                        </a:defRPr>
                      </a:lvl7pPr>
                      <a:lvl8pPr marL="2400300" algn="l" defTabSz="685800" rtl="0" eaLnBrk="1" latinLnBrk="0" hangingPunct="1">
                        <a:defRPr sz="1350" b="1" kern="1200">
                          <a:solidFill>
                            <a:schemeClr val="lt1"/>
                          </a:solidFill>
                          <a:latin typeface="Arial Narrow"/>
                          <a:ea typeface="ＭＳ Ｐゴシック"/>
                          <a:cs typeface="Arial"/>
                        </a:defRPr>
                      </a:lvl8pPr>
                      <a:lvl9pPr marL="2743200" algn="l" defTabSz="685800" rtl="0" eaLnBrk="1" latinLnBrk="0" hangingPunct="1">
                        <a:defRPr sz="1350" b="1" kern="1200">
                          <a:solidFill>
                            <a:schemeClr val="lt1"/>
                          </a:solidFill>
                          <a:latin typeface="Arial Narrow"/>
                          <a:ea typeface="ＭＳ Ｐゴシック"/>
                          <a:cs typeface="Arial"/>
                        </a:defRPr>
                      </a:lvl9pPr>
                    </a:lstStyle>
                    <a:p>
                      <a:pPr algn="ctr"/>
                      <a:r>
                        <a:rPr lang="en-US" sz="1100" b="1" dirty="0">
                          <a:solidFill>
                            <a:schemeClr val="bg1"/>
                          </a:solidFill>
                          <a:latin typeface="Arial" panose="020B0604020202020204" pitchFamily="34" charset="0"/>
                          <a:cs typeface="Arial" panose="020B0604020202020204" pitchFamily="34" charset="0"/>
                        </a:rPr>
                        <a:t>20</a:t>
                      </a:r>
                    </a:p>
                  </a:txBody>
                  <a:tcPr marL="91436" marR="91436" marT="45700" marB="4570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685800" rtl="0" eaLnBrk="1" latinLnBrk="0" hangingPunct="1">
                        <a:defRPr sz="1350" b="1" kern="1200">
                          <a:solidFill>
                            <a:schemeClr val="lt1"/>
                          </a:solidFill>
                          <a:latin typeface="Arial Narrow"/>
                          <a:ea typeface="ＭＳ Ｐゴシック"/>
                          <a:cs typeface="Arial"/>
                        </a:defRPr>
                      </a:lvl1pPr>
                      <a:lvl2pPr marL="342900" algn="l" defTabSz="685800" rtl="0" eaLnBrk="1" latinLnBrk="0" hangingPunct="1">
                        <a:defRPr sz="1350" b="1" kern="1200">
                          <a:solidFill>
                            <a:schemeClr val="lt1"/>
                          </a:solidFill>
                          <a:latin typeface="Arial Narrow"/>
                          <a:ea typeface="ＭＳ Ｐゴシック"/>
                          <a:cs typeface="Arial"/>
                        </a:defRPr>
                      </a:lvl2pPr>
                      <a:lvl3pPr marL="685800" algn="l" defTabSz="685800" rtl="0" eaLnBrk="1" latinLnBrk="0" hangingPunct="1">
                        <a:defRPr sz="1350" b="1" kern="1200">
                          <a:solidFill>
                            <a:schemeClr val="lt1"/>
                          </a:solidFill>
                          <a:latin typeface="Arial Narrow"/>
                          <a:ea typeface="ＭＳ Ｐゴシック"/>
                          <a:cs typeface="Arial"/>
                        </a:defRPr>
                      </a:lvl3pPr>
                      <a:lvl4pPr marL="1028700" algn="l" defTabSz="685800" rtl="0" eaLnBrk="1" latinLnBrk="0" hangingPunct="1">
                        <a:defRPr sz="1350" b="1" kern="1200">
                          <a:solidFill>
                            <a:schemeClr val="lt1"/>
                          </a:solidFill>
                          <a:latin typeface="Arial Narrow"/>
                          <a:ea typeface="ＭＳ Ｐゴシック"/>
                          <a:cs typeface="Arial"/>
                        </a:defRPr>
                      </a:lvl4pPr>
                      <a:lvl5pPr marL="1371600" algn="l" defTabSz="685800" rtl="0" eaLnBrk="1" latinLnBrk="0" hangingPunct="1">
                        <a:defRPr sz="1350" b="1" kern="1200">
                          <a:solidFill>
                            <a:schemeClr val="lt1"/>
                          </a:solidFill>
                          <a:latin typeface="Arial Narrow"/>
                          <a:ea typeface="ＭＳ Ｐゴシック"/>
                          <a:cs typeface="Arial"/>
                        </a:defRPr>
                      </a:lvl5pPr>
                      <a:lvl6pPr marL="1714500" algn="l" defTabSz="685800" rtl="0" eaLnBrk="1" latinLnBrk="0" hangingPunct="1">
                        <a:defRPr sz="1350" b="1" kern="1200">
                          <a:solidFill>
                            <a:schemeClr val="lt1"/>
                          </a:solidFill>
                          <a:latin typeface="Arial Narrow"/>
                          <a:ea typeface="ＭＳ Ｐゴシック"/>
                          <a:cs typeface="Arial"/>
                        </a:defRPr>
                      </a:lvl6pPr>
                      <a:lvl7pPr marL="2057400" algn="l" defTabSz="685800" rtl="0" eaLnBrk="1" latinLnBrk="0" hangingPunct="1">
                        <a:defRPr sz="1350" b="1" kern="1200">
                          <a:solidFill>
                            <a:schemeClr val="lt1"/>
                          </a:solidFill>
                          <a:latin typeface="Arial Narrow"/>
                          <a:ea typeface="ＭＳ Ｐゴシック"/>
                          <a:cs typeface="Arial"/>
                        </a:defRPr>
                      </a:lvl7pPr>
                      <a:lvl8pPr marL="2400300" algn="l" defTabSz="685800" rtl="0" eaLnBrk="1" latinLnBrk="0" hangingPunct="1">
                        <a:defRPr sz="1350" b="1" kern="1200">
                          <a:solidFill>
                            <a:schemeClr val="lt1"/>
                          </a:solidFill>
                          <a:latin typeface="Arial Narrow"/>
                          <a:ea typeface="ＭＳ Ｐゴシック"/>
                          <a:cs typeface="Arial"/>
                        </a:defRPr>
                      </a:lvl8pPr>
                      <a:lvl9pPr marL="2743200" algn="l" defTabSz="685800" rtl="0" eaLnBrk="1" latinLnBrk="0" hangingPunct="1">
                        <a:defRPr sz="1350" b="1" kern="1200">
                          <a:solidFill>
                            <a:schemeClr val="lt1"/>
                          </a:solidFill>
                          <a:latin typeface="Arial Narrow"/>
                          <a:ea typeface="ＭＳ Ｐゴシック"/>
                          <a:cs typeface="Arial"/>
                        </a:defRPr>
                      </a:lvl9pPr>
                    </a:lstStyle>
                    <a:p>
                      <a:pPr algn="ctr"/>
                      <a:r>
                        <a:rPr lang="en-US" sz="1100" b="1" dirty="0">
                          <a:solidFill>
                            <a:schemeClr val="bg1"/>
                          </a:solidFill>
                          <a:latin typeface="Arial" panose="020B0604020202020204" pitchFamily="34" charset="0"/>
                          <a:cs typeface="Arial" panose="020B0604020202020204" pitchFamily="34" charset="0"/>
                        </a:rPr>
                        <a:t>21</a:t>
                      </a:r>
                    </a:p>
                  </a:txBody>
                  <a:tcPr marL="91436" marR="91436" marT="45700" marB="4570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685800" rtl="0" eaLnBrk="1" latinLnBrk="0" hangingPunct="1">
                        <a:defRPr sz="1350" b="1" kern="1200">
                          <a:solidFill>
                            <a:schemeClr val="lt1"/>
                          </a:solidFill>
                          <a:latin typeface="Arial Narrow"/>
                          <a:ea typeface="ＭＳ Ｐゴシック"/>
                          <a:cs typeface="Arial"/>
                        </a:defRPr>
                      </a:lvl1pPr>
                      <a:lvl2pPr marL="342900" algn="l" defTabSz="685800" rtl="0" eaLnBrk="1" latinLnBrk="0" hangingPunct="1">
                        <a:defRPr sz="1350" b="1" kern="1200">
                          <a:solidFill>
                            <a:schemeClr val="lt1"/>
                          </a:solidFill>
                          <a:latin typeface="Arial Narrow"/>
                          <a:ea typeface="ＭＳ Ｐゴシック"/>
                          <a:cs typeface="Arial"/>
                        </a:defRPr>
                      </a:lvl2pPr>
                      <a:lvl3pPr marL="685800" algn="l" defTabSz="685800" rtl="0" eaLnBrk="1" latinLnBrk="0" hangingPunct="1">
                        <a:defRPr sz="1350" b="1" kern="1200">
                          <a:solidFill>
                            <a:schemeClr val="lt1"/>
                          </a:solidFill>
                          <a:latin typeface="Arial Narrow"/>
                          <a:ea typeface="ＭＳ Ｐゴシック"/>
                          <a:cs typeface="Arial"/>
                        </a:defRPr>
                      </a:lvl3pPr>
                      <a:lvl4pPr marL="1028700" algn="l" defTabSz="685800" rtl="0" eaLnBrk="1" latinLnBrk="0" hangingPunct="1">
                        <a:defRPr sz="1350" b="1" kern="1200">
                          <a:solidFill>
                            <a:schemeClr val="lt1"/>
                          </a:solidFill>
                          <a:latin typeface="Arial Narrow"/>
                          <a:ea typeface="ＭＳ Ｐゴシック"/>
                          <a:cs typeface="Arial"/>
                        </a:defRPr>
                      </a:lvl4pPr>
                      <a:lvl5pPr marL="1371600" algn="l" defTabSz="685800" rtl="0" eaLnBrk="1" latinLnBrk="0" hangingPunct="1">
                        <a:defRPr sz="1350" b="1" kern="1200">
                          <a:solidFill>
                            <a:schemeClr val="lt1"/>
                          </a:solidFill>
                          <a:latin typeface="Arial Narrow"/>
                          <a:ea typeface="ＭＳ Ｐゴシック"/>
                          <a:cs typeface="Arial"/>
                        </a:defRPr>
                      </a:lvl5pPr>
                      <a:lvl6pPr marL="1714500" algn="l" defTabSz="685800" rtl="0" eaLnBrk="1" latinLnBrk="0" hangingPunct="1">
                        <a:defRPr sz="1350" b="1" kern="1200">
                          <a:solidFill>
                            <a:schemeClr val="lt1"/>
                          </a:solidFill>
                          <a:latin typeface="Arial Narrow"/>
                          <a:ea typeface="ＭＳ Ｐゴシック"/>
                          <a:cs typeface="Arial"/>
                        </a:defRPr>
                      </a:lvl6pPr>
                      <a:lvl7pPr marL="2057400" algn="l" defTabSz="685800" rtl="0" eaLnBrk="1" latinLnBrk="0" hangingPunct="1">
                        <a:defRPr sz="1350" b="1" kern="1200">
                          <a:solidFill>
                            <a:schemeClr val="lt1"/>
                          </a:solidFill>
                          <a:latin typeface="Arial Narrow"/>
                          <a:ea typeface="ＭＳ Ｐゴシック"/>
                          <a:cs typeface="Arial"/>
                        </a:defRPr>
                      </a:lvl7pPr>
                      <a:lvl8pPr marL="2400300" algn="l" defTabSz="685800" rtl="0" eaLnBrk="1" latinLnBrk="0" hangingPunct="1">
                        <a:defRPr sz="1350" b="1" kern="1200">
                          <a:solidFill>
                            <a:schemeClr val="lt1"/>
                          </a:solidFill>
                          <a:latin typeface="Arial Narrow"/>
                          <a:ea typeface="ＭＳ Ｐゴシック"/>
                          <a:cs typeface="Arial"/>
                        </a:defRPr>
                      </a:lvl8pPr>
                      <a:lvl9pPr marL="2743200" algn="l" defTabSz="685800" rtl="0" eaLnBrk="1" latinLnBrk="0" hangingPunct="1">
                        <a:defRPr sz="1350" b="1" kern="1200">
                          <a:solidFill>
                            <a:schemeClr val="lt1"/>
                          </a:solidFill>
                          <a:latin typeface="Arial Narrow"/>
                          <a:ea typeface="ＭＳ Ｐゴシック"/>
                          <a:cs typeface="Arial"/>
                        </a:defRPr>
                      </a:lvl9pPr>
                    </a:lstStyle>
                    <a:p>
                      <a:pPr algn="ctr"/>
                      <a:r>
                        <a:rPr lang="en-US" sz="1100" b="1" dirty="0">
                          <a:solidFill>
                            <a:schemeClr val="bg1"/>
                          </a:solidFill>
                          <a:latin typeface="Arial" panose="020B0604020202020204" pitchFamily="34" charset="0"/>
                          <a:cs typeface="Arial" panose="020B0604020202020204" pitchFamily="34" charset="0"/>
                        </a:rPr>
                        <a:t>22</a:t>
                      </a:r>
                    </a:p>
                  </a:txBody>
                  <a:tcPr marL="91436" marR="91436" marT="45700" marB="4570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685800" rtl="0" eaLnBrk="1" latinLnBrk="0" hangingPunct="1">
                        <a:defRPr sz="1350" b="1" kern="1200">
                          <a:solidFill>
                            <a:schemeClr val="lt1"/>
                          </a:solidFill>
                          <a:latin typeface="Arial Narrow"/>
                          <a:ea typeface="ＭＳ Ｐゴシック"/>
                          <a:cs typeface="Arial"/>
                        </a:defRPr>
                      </a:lvl1pPr>
                      <a:lvl2pPr marL="342900" algn="l" defTabSz="685800" rtl="0" eaLnBrk="1" latinLnBrk="0" hangingPunct="1">
                        <a:defRPr sz="1350" b="1" kern="1200">
                          <a:solidFill>
                            <a:schemeClr val="lt1"/>
                          </a:solidFill>
                          <a:latin typeface="Arial Narrow"/>
                          <a:ea typeface="ＭＳ Ｐゴシック"/>
                          <a:cs typeface="Arial"/>
                        </a:defRPr>
                      </a:lvl2pPr>
                      <a:lvl3pPr marL="685800" algn="l" defTabSz="685800" rtl="0" eaLnBrk="1" latinLnBrk="0" hangingPunct="1">
                        <a:defRPr sz="1350" b="1" kern="1200">
                          <a:solidFill>
                            <a:schemeClr val="lt1"/>
                          </a:solidFill>
                          <a:latin typeface="Arial Narrow"/>
                          <a:ea typeface="ＭＳ Ｐゴシック"/>
                          <a:cs typeface="Arial"/>
                        </a:defRPr>
                      </a:lvl3pPr>
                      <a:lvl4pPr marL="1028700" algn="l" defTabSz="685800" rtl="0" eaLnBrk="1" latinLnBrk="0" hangingPunct="1">
                        <a:defRPr sz="1350" b="1" kern="1200">
                          <a:solidFill>
                            <a:schemeClr val="lt1"/>
                          </a:solidFill>
                          <a:latin typeface="Arial Narrow"/>
                          <a:ea typeface="ＭＳ Ｐゴシック"/>
                          <a:cs typeface="Arial"/>
                        </a:defRPr>
                      </a:lvl4pPr>
                      <a:lvl5pPr marL="1371600" algn="l" defTabSz="685800" rtl="0" eaLnBrk="1" latinLnBrk="0" hangingPunct="1">
                        <a:defRPr sz="1350" b="1" kern="1200">
                          <a:solidFill>
                            <a:schemeClr val="lt1"/>
                          </a:solidFill>
                          <a:latin typeface="Arial Narrow"/>
                          <a:ea typeface="ＭＳ Ｐゴシック"/>
                          <a:cs typeface="Arial"/>
                        </a:defRPr>
                      </a:lvl5pPr>
                      <a:lvl6pPr marL="1714500" algn="l" defTabSz="685800" rtl="0" eaLnBrk="1" latinLnBrk="0" hangingPunct="1">
                        <a:defRPr sz="1350" b="1" kern="1200">
                          <a:solidFill>
                            <a:schemeClr val="lt1"/>
                          </a:solidFill>
                          <a:latin typeface="Arial Narrow"/>
                          <a:ea typeface="ＭＳ Ｐゴシック"/>
                          <a:cs typeface="Arial"/>
                        </a:defRPr>
                      </a:lvl6pPr>
                      <a:lvl7pPr marL="2057400" algn="l" defTabSz="685800" rtl="0" eaLnBrk="1" latinLnBrk="0" hangingPunct="1">
                        <a:defRPr sz="1350" b="1" kern="1200">
                          <a:solidFill>
                            <a:schemeClr val="lt1"/>
                          </a:solidFill>
                          <a:latin typeface="Arial Narrow"/>
                          <a:ea typeface="ＭＳ Ｐゴシック"/>
                          <a:cs typeface="Arial"/>
                        </a:defRPr>
                      </a:lvl7pPr>
                      <a:lvl8pPr marL="2400300" algn="l" defTabSz="685800" rtl="0" eaLnBrk="1" latinLnBrk="0" hangingPunct="1">
                        <a:defRPr sz="1350" b="1" kern="1200">
                          <a:solidFill>
                            <a:schemeClr val="lt1"/>
                          </a:solidFill>
                          <a:latin typeface="Arial Narrow"/>
                          <a:ea typeface="ＭＳ Ｐゴシック"/>
                          <a:cs typeface="Arial"/>
                        </a:defRPr>
                      </a:lvl8pPr>
                      <a:lvl9pPr marL="2743200" algn="l" defTabSz="685800" rtl="0" eaLnBrk="1" latinLnBrk="0" hangingPunct="1">
                        <a:defRPr sz="1350" b="1" kern="1200">
                          <a:solidFill>
                            <a:schemeClr val="lt1"/>
                          </a:solidFill>
                          <a:latin typeface="Arial Narrow"/>
                          <a:ea typeface="ＭＳ Ｐゴシック"/>
                          <a:cs typeface="Arial"/>
                        </a:defRPr>
                      </a:lvl9pPr>
                    </a:lstStyle>
                    <a:p>
                      <a:pPr algn="ctr"/>
                      <a:r>
                        <a:rPr lang="en-US" sz="1100" b="1" dirty="0">
                          <a:solidFill>
                            <a:schemeClr val="bg1"/>
                          </a:solidFill>
                          <a:latin typeface="Arial" panose="020B0604020202020204" pitchFamily="34" charset="0"/>
                          <a:cs typeface="Arial" panose="020B0604020202020204" pitchFamily="34" charset="0"/>
                        </a:rPr>
                        <a:t>23</a:t>
                      </a:r>
                    </a:p>
                  </a:txBody>
                  <a:tcPr marL="91436" marR="91436" marT="45700" marB="4570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685800" rtl="0" eaLnBrk="1" latinLnBrk="0" hangingPunct="1">
                        <a:defRPr sz="1350" b="1" kern="1200">
                          <a:solidFill>
                            <a:schemeClr val="lt1"/>
                          </a:solidFill>
                          <a:latin typeface="Arial Narrow"/>
                          <a:ea typeface="ＭＳ Ｐゴシック"/>
                          <a:cs typeface="Arial"/>
                        </a:defRPr>
                      </a:lvl1pPr>
                      <a:lvl2pPr marL="342900" algn="l" defTabSz="685800" rtl="0" eaLnBrk="1" latinLnBrk="0" hangingPunct="1">
                        <a:defRPr sz="1350" b="1" kern="1200">
                          <a:solidFill>
                            <a:schemeClr val="lt1"/>
                          </a:solidFill>
                          <a:latin typeface="Arial Narrow"/>
                          <a:ea typeface="ＭＳ Ｐゴシック"/>
                          <a:cs typeface="Arial"/>
                        </a:defRPr>
                      </a:lvl2pPr>
                      <a:lvl3pPr marL="685800" algn="l" defTabSz="685800" rtl="0" eaLnBrk="1" latinLnBrk="0" hangingPunct="1">
                        <a:defRPr sz="1350" b="1" kern="1200">
                          <a:solidFill>
                            <a:schemeClr val="lt1"/>
                          </a:solidFill>
                          <a:latin typeface="Arial Narrow"/>
                          <a:ea typeface="ＭＳ Ｐゴシック"/>
                          <a:cs typeface="Arial"/>
                        </a:defRPr>
                      </a:lvl3pPr>
                      <a:lvl4pPr marL="1028700" algn="l" defTabSz="685800" rtl="0" eaLnBrk="1" latinLnBrk="0" hangingPunct="1">
                        <a:defRPr sz="1350" b="1" kern="1200">
                          <a:solidFill>
                            <a:schemeClr val="lt1"/>
                          </a:solidFill>
                          <a:latin typeface="Arial Narrow"/>
                          <a:ea typeface="ＭＳ Ｐゴシック"/>
                          <a:cs typeface="Arial"/>
                        </a:defRPr>
                      </a:lvl4pPr>
                      <a:lvl5pPr marL="1371600" algn="l" defTabSz="685800" rtl="0" eaLnBrk="1" latinLnBrk="0" hangingPunct="1">
                        <a:defRPr sz="1350" b="1" kern="1200">
                          <a:solidFill>
                            <a:schemeClr val="lt1"/>
                          </a:solidFill>
                          <a:latin typeface="Arial Narrow"/>
                          <a:ea typeface="ＭＳ Ｐゴシック"/>
                          <a:cs typeface="Arial"/>
                        </a:defRPr>
                      </a:lvl5pPr>
                      <a:lvl6pPr marL="1714500" algn="l" defTabSz="685800" rtl="0" eaLnBrk="1" latinLnBrk="0" hangingPunct="1">
                        <a:defRPr sz="1350" b="1" kern="1200">
                          <a:solidFill>
                            <a:schemeClr val="lt1"/>
                          </a:solidFill>
                          <a:latin typeface="Arial Narrow"/>
                          <a:ea typeface="ＭＳ Ｐゴシック"/>
                          <a:cs typeface="Arial"/>
                        </a:defRPr>
                      </a:lvl6pPr>
                      <a:lvl7pPr marL="2057400" algn="l" defTabSz="685800" rtl="0" eaLnBrk="1" latinLnBrk="0" hangingPunct="1">
                        <a:defRPr sz="1350" b="1" kern="1200">
                          <a:solidFill>
                            <a:schemeClr val="lt1"/>
                          </a:solidFill>
                          <a:latin typeface="Arial Narrow"/>
                          <a:ea typeface="ＭＳ Ｐゴシック"/>
                          <a:cs typeface="Arial"/>
                        </a:defRPr>
                      </a:lvl7pPr>
                      <a:lvl8pPr marL="2400300" algn="l" defTabSz="685800" rtl="0" eaLnBrk="1" latinLnBrk="0" hangingPunct="1">
                        <a:defRPr sz="1350" b="1" kern="1200">
                          <a:solidFill>
                            <a:schemeClr val="lt1"/>
                          </a:solidFill>
                          <a:latin typeface="Arial Narrow"/>
                          <a:ea typeface="ＭＳ Ｐゴシック"/>
                          <a:cs typeface="Arial"/>
                        </a:defRPr>
                      </a:lvl8pPr>
                      <a:lvl9pPr marL="2743200" algn="l" defTabSz="685800" rtl="0" eaLnBrk="1" latinLnBrk="0" hangingPunct="1">
                        <a:defRPr sz="1350" b="1" kern="1200">
                          <a:solidFill>
                            <a:schemeClr val="lt1"/>
                          </a:solidFill>
                          <a:latin typeface="Arial Narrow"/>
                          <a:ea typeface="ＭＳ Ｐゴシック"/>
                          <a:cs typeface="Arial"/>
                        </a:defRPr>
                      </a:lvl9pPr>
                    </a:lstStyle>
                    <a:p>
                      <a:pPr algn="ctr"/>
                      <a:r>
                        <a:rPr lang="en-US" sz="1100" b="1" dirty="0">
                          <a:solidFill>
                            <a:schemeClr val="bg1"/>
                          </a:solidFill>
                          <a:latin typeface="Arial" panose="020B0604020202020204" pitchFamily="34" charset="0"/>
                          <a:cs typeface="Arial" panose="020B0604020202020204" pitchFamily="34" charset="0"/>
                        </a:rPr>
                        <a:t>24</a:t>
                      </a:r>
                    </a:p>
                  </a:txBody>
                  <a:tcPr marL="91436" marR="91436" marT="45700" marB="4570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432465" rtl="0" eaLnBrk="1" latinLnBrk="0" hangingPunct="1">
                        <a:defRPr sz="1700" kern="1200">
                          <a:solidFill>
                            <a:schemeClr val="tx1"/>
                          </a:solidFill>
                          <a:latin typeface="Calibri" panose="020F0502020204030204"/>
                        </a:defRPr>
                      </a:lvl1pPr>
                      <a:lvl2pPr marL="432465" algn="l" defTabSz="432465" rtl="0" eaLnBrk="1" latinLnBrk="0" hangingPunct="1">
                        <a:defRPr sz="1700" kern="1200">
                          <a:solidFill>
                            <a:schemeClr val="tx1"/>
                          </a:solidFill>
                          <a:latin typeface="Calibri" panose="020F0502020204030204"/>
                        </a:defRPr>
                      </a:lvl2pPr>
                      <a:lvl3pPr marL="864931" algn="l" defTabSz="432465" rtl="0" eaLnBrk="1" latinLnBrk="0" hangingPunct="1">
                        <a:defRPr sz="1700" kern="1200">
                          <a:solidFill>
                            <a:schemeClr val="tx1"/>
                          </a:solidFill>
                          <a:latin typeface="Calibri" panose="020F0502020204030204"/>
                        </a:defRPr>
                      </a:lvl3pPr>
                      <a:lvl4pPr marL="1297396" algn="l" defTabSz="432465" rtl="0" eaLnBrk="1" latinLnBrk="0" hangingPunct="1">
                        <a:defRPr sz="1700" kern="1200">
                          <a:solidFill>
                            <a:schemeClr val="tx1"/>
                          </a:solidFill>
                          <a:latin typeface="Calibri" panose="020F0502020204030204"/>
                        </a:defRPr>
                      </a:lvl4pPr>
                      <a:lvl5pPr marL="1729862" algn="l" defTabSz="432465" rtl="0" eaLnBrk="1" latinLnBrk="0" hangingPunct="1">
                        <a:defRPr sz="1700" kern="1200">
                          <a:solidFill>
                            <a:schemeClr val="tx1"/>
                          </a:solidFill>
                          <a:latin typeface="Calibri" panose="020F0502020204030204"/>
                        </a:defRPr>
                      </a:lvl5pPr>
                      <a:lvl6pPr marL="2162327" algn="l" defTabSz="432465" rtl="0" eaLnBrk="1" latinLnBrk="0" hangingPunct="1">
                        <a:defRPr sz="1700" kern="1200">
                          <a:solidFill>
                            <a:schemeClr val="tx1"/>
                          </a:solidFill>
                          <a:latin typeface="Calibri" panose="020F0502020204030204"/>
                        </a:defRPr>
                      </a:lvl6pPr>
                      <a:lvl7pPr marL="2594793" algn="l" defTabSz="432465" rtl="0" eaLnBrk="1" latinLnBrk="0" hangingPunct="1">
                        <a:defRPr sz="1700" kern="1200">
                          <a:solidFill>
                            <a:schemeClr val="tx1"/>
                          </a:solidFill>
                          <a:latin typeface="Calibri" panose="020F0502020204030204"/>
                        </a:defRPr>
                      </a:lvl7pPr>
                      <a:lvl8pPr marL="3027258" algn="l" defTabSz="432465" rtl="0" eaLnBrk="1" latinLnBrk="0" hangingPunct="1">
                        <a:defRPr sz="1700" kern="1200">
                          <a:solidFill>
                            <a:schemeClr val="tx1"/>
                          </a:solidFill>
                          <a:latin typeface="Calibri" panose="020F0502020204030204"/>
                        </a:defRPr>
                      </a:lvl8pPr>
                      <a:lvl9pPr marL="3459724" algn="l" defTabSz="432465" rtl="0" eaLnBrk="1" latinLnBrk="0" hangingPunct="1">
                        <a:defRPr sz="1700" kern="1200">
                          <a:solidFill>
                            <a:schemeClr val="tx1"/>
                          </a:solidFill>
                          <a:latin typeface="Calibri" panose="020F0502020204030204"/>
                        </a:defRPr>
                      </a:lvl9pPr>
                    </a:lstStyle>
                    <a:p>
                      <a:pPr algn="ctr"/>
                      <a:r>
                        <a:rPr lang="en-US" sz="1100" b="1" dirty="0">
                          <a:solidFill>
                            <a:schemeClr val="bg1"/>
                          </a:solidFill>
                          <a:latin typeface="Arial" panose="020B0604020202020204" pitchFamily="34" charset="0"/>
                          <a:cs typeface="Arial" panose="020B0604020202020204" pitchFamily="34" charset="0"/>
                        </a:rPr>
                        <a:t>25 +</a:t>
                      </a:r>
                    </a:p>
                  </a:txBody>
                  <a:tcPr marL="91436" marR="91436" marT="45700" marB="4570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370681">
                <a:tc vMerge="1">
                  <a:txBody>
                    <a:bodyPr/>
                    <a:lstStyle/>
                    <a:p>
                      <a:pPr algn="ctr"/>
                      <a:endParaRPr lang="en-US" sz="1800" dirty="0">
                        <a:solidFill>
                          <a:schemeClr val="bg1"/>
                        </a:solidFill>
                        <a:latin typeface="Arial" panose="020B0604020202020204" pitchFamily="34" charset="0"/>
                        <a:cs typeface="Arial" panose="020B0604020202020204" pitchFamily="34" charset="0"/>
                      </a:endParaRPr>
                    </a:p>
                  </a:txBody>
                  <a:tcPr marL="91436" marR="91436" marT="45700" marB="45700">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8086C1"/>
                    </a:solidFill>
                  </a:tcPr>
                </a:tc>
                <a:tc>
                  <a:txBody>
                    <a:bodyPr/>
                    <a:lstStyle>
                      <a:lvl1pPr marL="0" algn="l" defTabSz="432465" rtl="0" eaLnBrk="1" latinLnBrk="0" hangingPunct="1">
                        <a:defRPr sz="1700" kern="1200">
                          <a:solidFill>
                            <a:schemeClr val="tx1"/>
                          </a:solidFill>
                          <a:latin typeface="Calibri" panose="020F0502020204030204"/>
                        </a:defRPr>
                      </a:lvl1pPr>
                      <a:lvl2pPr marL="432465" algn="l" defTabSz="432465" rtl="0" eaLnBrk="1" latinLnBrk="0" hangingPunct="1">
                        <a:defRPr sz="1700" kern="1200">
                          <a:solidFill>
                            <a:schemeClr val="tx1"/>
                          </a:solidFill>
                          <a:latin typeface="Calibri" panose="020F0502020204030204"/>
                        </a:defRPr>
                      </a:lvl2pPr>
                      <a:lvl3pPr marL="864931" algn="l" defTabSz="432465" rtl="0" eaLnBrk="1" latinLnBrk="0" hangingPunct="1">
                        <a:defRPr sz="1700" kern="1200">
                          <a:solidFill>
                            <a:schemeClr val="tx1"/>
                          </a:solidFill>
                          <a:latin typeface="Calibri" panose="020F0502020204030204"/>
                        </a:defRPr>
                      </a:lvl3pPr>
                      <a:lvl4pPr marL="1297396" algn="l" defTabSz="432465" rtl="0" eaLnBrk="1" latinLnBrk="0" hangingPunct="1">
                        <a:defRPr sz="1700" kern="1200">
                          <a:solidFill>
                            <a:schemeClr val="tx1"/>
                          </a:solidFill>
                          <a:latin typeface="Calibri" panose="020F0502020204030204"/>
                        </a:defRPr>
                      </a:lvl4pPr>
                      <a:lvl5pPr marL="1729862" algn="l" defTabSz="432465" rtl="0" eaLnBrk="1" latinLnBrk="0" hangingPunct="1">
                        <a:defRPr sz="1700" kern="1200">
                          <a:solidFill>
                            <a:schemeClr val="tx1"/>
                          </a:solidFill>
                          <a:latin typeface="Calibri" panose="020F0502020204030204"/>
                        </a:defRPr>
                      </a:lvl5pPr>
                      <a:lvl6pPr marL="2162327" algn="l" defTabSz="432465" rtl="0" eaLnBrk="1" latinLnBrk="0" hangingPunct="1">
                        <a:defRPr sz="1700" kern="1200">
                          <a:solidFill>
                            <a:schemeClr val="tx1"/>
                          </a:solidFill>
                          <a:latin typeface="Calibri" panose="020F0502020204030204"/>
                        </a:defRPr>
                      </a:lvl6pPr>
                      <a:lvl7pPr marL="2594793" algn="l" defTabSz="432465" rtl="0" eaLnBrk="1" latinLnBrk="0" hangingPunct="1">
                        <a:defRPr sz="1700" kern="1200">
                          <a:solidFill>
                            <a:schemeClr val="tx1"/>
                          </a:solidFill>
                          <a:latin typeface="Calibri" panose="020F0502020204030204"/>
                        </a:defRPr>
                      </a:lvl7pPr>
                      <a:lvl8pPr marL="3027258" algn="l" defTabSz="432465" rtl="0" eaLnBrk="1" latinLnBrk="0" hangingPunct="1">
                        <a:defRPr sz="1700" kern="1200">
                          <a:solidFill>
                            <a:schemeClr val="tx1"/>
                          </a:solidFill>
                          <a:latin typeface="Calibri" panose="020F0502020204030204"/>
                        </a:defRPr>
                      </a:lvl8pPr>
                      <a:lvl9pPr marL="3459724" algn="l" defTabSz="432465" rtl="0" eaLnBrk="1" latinLnBrk="0" hangingPunct="1">
                        <a:defRPr sz="1700" kern="1200">
                          <a:solidFill>
                            <a:schemeClr val="tx1"/>
                          </a:solidFill>
                          <a:latin typeface="Calibri" panose="020F0502020204030204"/>
                        </a:defRPr>
                      </a:lvl9pPr>
                    </a:lstStyle>
                    <a:p>
                      <a:pPr algn="ctr"/>
                      <a:endParaRPr lang="en-US" sz="700" dirty="0">
                        <a:solidFill>
                          <a:schemeClr val="bg1"/>
                        </a:solidFill>
                        <a:latin typeface="Arial" panose="020B0604020202020204" pitchFamily="34" charset="0"/>
                        <a:cs typeface="Arial" panose="020B0604020202020204" pitchFamily="34" charset="0"/>
                      </a:endParaRPr>
                    </a:p>
                  </a:txBody>
                  <a:tcPr marL="45720" marR="4572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ysClr val="window" lastClr="FFFFFF"/>
                    </a:solidFill>
                  </a:tcPr>
                </a:tc>
                <a:tc gridSpan="8">
                  <a:txBody>
                    <a:bodyPr/>
                    <a:lstStyle>
                      <a:lvl1pPr marL="0" algn="l" defTabSz="685800" rtl="0" eaLnBrk="1" latinLnBrk="0" hangingPunct="1">
                        <a:defRPr sz="1350" kern="1200">
                          <a:solidFill>
                            <a:schemeClr val="dk1"/>
                          </a:solidFill>
                          <a:latin typeface="Arial Narrow"/>
                          <a:ea typeface="ＭＳ Ｐゴシック"/>
                          <a:cs typeface="Arial"/>
                        </a:defRPr>
                      </a:lvl1pPr>
                      <a:lvl2pPr marL="342900" algn="l" defTabSz="685800" rtl="0" eaLnBrk="1" latinLnBrk="0" hangingPunct="1">
                        <a:defRPr sz="1350" kern="1200">
                          <a:solidFill>
                            <a:schemeClr val="dk1"/>
                          </a:solidFill>
                          <a:latin typeface="Arial Narrow"/>
                          <a:ea typeface="ＭＳ Ｐゴシック"/>
                          <a:cs typeface="Arial"/>
                        </a:defRPr>
                      </a:lvl2pPr>
                      <a:lvl3pPr marL="685800" algn="l" defTabSz="685800" rtl="0" eaLnBrk="1" latinLnBrk="0" hangingPunct="1">
                        <a:defRPr sz="1350" kern="1200">
                          <a:solidFill>
                            <a:schemeClr val="dk1"/>
                          </a:solidFill>
                          <a:latin typeface="Arial Narrow"/>
                          <a:ea typeface="ＭＳ Ｐゴシック"/>
                          <a:cs typeface="Arial"/>
                        </a:defRPr>
                      </a:lvl3pPr>
                      <a:lvl4pPr marL="1028700" algn="l" defTabSz="685800" rtl="0" eaLnBrk="1" latinLnBrk="0" hangingPunct="1">
                        <a:defRPr sz="1350" kern="1200">
                          <a:solidFill>
                            <a:schemeClr val="dk1"/>
                          </a:solidFill>
                          <a:latin typeface="Arial Narrow"/>
                          <a:ea typeface="ＭＳ Ｐゴシック"/>
                          <a:cs typeface="Arial"/>
                        </a:defRPr>
                      </a:lvl4pPr>
                      <a:lvl5pPr marL="1371600" algn="l" defTabSz="685800" rtl="0" eaLnBrk="1" latinLnBrk="0" hangingPunct="1">
                        <a:defRPr sz="1350" kern="1200">
                          <a:solidFill>
                            <a:schemeClr val="dk1"/>
                          </a:solidFill>
                          <a:latin typeface="Arial Narrow"/>
                          <a:ea typeface="ＭＳ Ｐゴシック"/>
                          <a:cs typeface="Arial"/>
                        </a:defRPr>
                      </a:lvl5pPr>
                      <a:lvl6pPr marL="1714500" algn="l" defTabSz="685800" rtl="0" eaLnBrk="1" latinLnBrk="0" hangingPunct="1">
                        <a:defRPr sz="1350" kern="1200">
                          <a:solidFill>
                            <a:schemeClr val="dk1"/>
                          </a:solidFill>
                          <a:latin typeface="Arial Narrow"/>
                          <a:ea typeface="ＭＳ Ｐゴシック"/>
                          <a:cs typeface="Arial"/>
                        </a:defRPr>
                      </a:lvl6pPr>
                      <a:lvl7pPr marL="2057400" algn="l" defTabSz="685800" rtl="0" eaLnBrk="1" latinLnBrk="0" hangingPunct="1">
                        <a:defRPr sz="1350" kern="1200">
                          <a:solidFill>
                            <a:schemeClr val="dk1"/>
                          </a:solidFill>
                          <a:latin typeface="Arial Narrow"/>
                          <a:ea typeface="ＭＳ Ｐゴシック"/>
                          <a:cs typeface="Arial"/>
                        </a:defRPr>
                      </a:lvl7pPr>
                      <a:lvl8pPr marL="2400300" algn="l" defTabSz="685800" rtl="0" eaLnBrk="1" latinLnBrk="0" hangingPunct="1">
                        <a:defRPr sz="1350" kern="1200">
                          <a:solidFill>
                            <a:schemeClr val="dk1"/>
                          </a:solidFill>
                          <a:latin typeface="Arial Narrow"/>
                          <a:ea typeface="ＭＳ Ｐゴシック"/>
                          <a:cs typeface="Arial"/>
                        </a:defRPr>
                      </a:lvl8pPr>
                      <a:lvl9pPr marL="2743200" algn="l" defTabSz="685800" rtl="0" eaLnBrk="1" latinLnBrk="0" hangingPunct="1">
                        <a:defRPr sz="1350" kern="1200">
                          <a:solidFill>
                            <a:schemeClr val="dk1"/>
                          </a:solidFill>
                          <a:latin typeface="Arial Narrow"/>
                          <a:ea typeface="ＭＳ Ｐゴシック"/>
                          <a:cs typeface="Arial"/>
                        </a:defRPr>
                      </a:lvl9pPr>
                    </a:lstStyle>
                    <a:p>
                      <a:pPr algn="ctr"/>
                      <a:r>
                        <a:rPr lang="en-US" sz="1800" dirty="0">
                          <a:solidFill>
                            <a:schemeClr val="bg1"/>
                          </a:solidFill>
                          <a:latin typeface="Arial" panose="020B0604020202020204" pitchFamily="34" charset="0"/>
                          <a:cs typeface="Arial" panose="020B0604020202020204" pitchFamily="34" charset="0"/>
                        </a:rPr>
                        <a:t>Preparation</a:t>
                      </a:r>
                    </a:p>
                  </a:txBody>
                  <a:tcPr marL="91436" marR="91436" marT="45700" marB="457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accent1"/>
                    </a:solidFill>
                  </a:tcPr>
                </a:tc>
                <a:tc hMerge="1">
                  <a:txBody>
                    <a:bodyPr/>
                    <a:lstStyle/>
                    <a:p>
                      <a:pPr algn="ctr"/>
                      <a:endParaRPr lang="en-US" sz="1800" dirty="0">
                        <a:solidFill>
                          <a:schemeClr val="bg1"/>
                        </a:solidFill>
                        <a:latin typeface="Arial" panose="020B0604020202020204" pitchFamily="34" charset="0"/>
                        <a:cs typeface="Arial" panose="020B0604020202020204" pitchFamily="34" charset="0"/>
                      </a:endParaRPr>
                    </a:p>
                  </a:txBody>
                  <a:tcPr marL="91436" marR="91436" marT="45700" marB="457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6C1"/>
                    </a:solidFill>
                  </a:tcPr>
                </a:tc>
                <a:tc hMerge="1">
                  <a:txBody>
                    <a:bodyPr/>
                    <a:lstStyle/>
                    <a:p>
                      <a:pPr algn="ctr"/>
                      <a:endParaRPr lang="en-US" sz="1800" dirty="0">
                        <a:solidFill>
                          <a:schemeClr val="bg1"/>
                        </a:solidFill>
                        <a:latin typeface="Arial" panose="020B0604020202020204" pitchFamily="34" charset="0"/>
                        <a:cs typeface="Arial" panose="020B0604020202020204" pitchFamily="34" charset="0"/>
                      </a:endParaRPr>
                    </a:p>
                  </a:txBody>
                  <a:tcPr marL="91436" marR="91436" marT="45700" marB="457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6C1"/>
                    </a:solidFill>
                  </a:tcPr>
                </a:tc>
                <a:tc hMerge="1">
                  <a:txBody>
                    <a:bodyPr/>
                    <a:lstStyle/>
                    <a:p>
                      <a:pPr algn="ctr"/>
                      <a:endParaRPr lang="en-US" sz="1800" dirty="0">
                        <a:solidFill>
                          <a:schemeClr val="bg1"/>
                        </a:solidFill>
                        <a:latin typeface="Arial" panose="020B0604020202020204" pitchFamily="34" charset="0"/>
                        <a:cs typeface="Arial" panose="020B0604020202020204" pitchFamily="34" charset="0"/>
                      </a:endParaRPr>
                    </a:p>
                  </a:txBody>
                  <a:tcPr marL="91436" marR="91436" marT="45700" marB="457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6C1"/>
                    </a:solidFill>
                  </a:tcPr>
                </a:tc>
                <a:tc hMerge="1">
                  <a:txBody>
                    <a:bodyPr/>
                    <a:lstStyle/>
                    <a:p>
                      <a:pPr algn="ctr"/>
                      <a:endParaRPr lang="en-US" sz="1800" dirty="0">
                        <a:solidFill>
                          <a:schemeClr val="bg1"/>
                        </a:solidFill>
                        <a:latin typeface="Arial" panose="020B0604020202020204" pitchFamily="34" charset="0"/>
                        <a:cs typeface="Arial" panose="020B0604020202020204" pitchFamily="34" charset="0"/>
                      </a:endParaRPr>
                    </a:p>
                  </a:txBody>
                  <a:tcPr marL="91436" marR="91436" marT="45700" marB="457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6C1"/>
                    </a:solidFill>
                  </a:tcPr>
                </a:tc>
                <a:tc hMerge="1">
                  <a:txBody>
                    <a:bodyPr/>
                    <a:lstStyle/>
                    <a:p>
                      <a:pPr algn="ctr"/>
                      <a:endParaRPr lang="en-US" sz="1800" dirty="0">
                        <a:solidFill>
                          <a:schemeClr val="bg1"/>
                        </a:solidFill>
                        <a:latin typeface="Arial" panose="020B0604020202020204" pitchFamily="34" charset="0"/>
                        <a:cs typeface="Arial" panose="020B0604020202020204" pitchFamily="34" charset="0"/>
                      </a:endParaRPr>
                    </a:p>
                  </a:txBody>
                  <a:tcPr marL="91436" marR="91436" marT="45700" marB="457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6C1"/>
                    </a:solidFill>
                  </a:tcPr>
                </a:tc>
                <a:tc hMerge="1">
                  <a:txBody>
                    <a:bodyPr/>
                    <a:lstStyle/>
                    <a:p>
                      <a:pPr algn="ctr"/>
                      <a:endParaRPr lang="en-US" sz="1800" dirty="0">
                        <a:solidFill>
                          <a:schemeClr val="bg1"/>
                        </a:solidFill>
                        <a:latin typeface="Arial" panose="020B0604020202020204" pitchFamily="34" charset="0"/>
                        <a:cs typeface="Arial" panose="020B0604020202020204" pitchFamily="34" charset="0"/>
                      </a:endParaRPr>
                    </a:p>
                  </a:txBody>
                  <a:tcPr marL="91436" marR="91436" marT="45700" marB="457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6C1"/>
                    </a:solidFill>
                  </a:tcPr>
                </a:tc>
                <a:tc hMerge="1">
                  <a:txBody>
                    <a:bodyPr/>
                    <a:lstStyle/>
                    <a:p>
                      <a:pPr algn="ctr"/>
                      <a:endParaRPr lang="en-US" sz="1800" dirty="0">
                        <a:solidFill>
                          <a:schemeClr val="bg1"/>
                        </a:solidFill>
                        <a:latin typeface="Arial" panose="020B0604020202020204" pitchFamily="34" charset="0"/>
                        <a:cs typeface="Arial" panose="020B0604020202020204" pitchFamily="34" charset="0"/>
                      </a:endParaRPr>
                    </a:p>
                  </a:txBody>
                  <a:tcPr marL="91436" marR="91436" marT="45700" marB="457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6C1"/>
                    </a:solidFill>
                  </a:tcPr>
                </a:tc>
                <a:tc gridSpan="16">
                  <a:txBody>
                    <a:bodyPr/>
                    <a:lstStyle>
                      <a:lvl1pPr marL="0" algn="l" defTabSz="685800" rtl="0" eaLnBrk="1" latinLnBrk="0" hangingPunct="1">
                        <a:defRPr sz="1350" kern="1200">
                          <a:solidFill>
                            <a:schemeClr val="dk1"/>
                          </a:solidFill>
                          <a:latin typeface="Arial Narrow"/>
                          <a:ea typeface="ＭＳ Ｐゴシック"/>
                          <a:cs typeface="Arial"/>
                        </a:defRPr>
                      </a:lvl1pPr>
                      <a:lvl2pPr marL="342900" algn="l" defTabSz="685800" rtl="0" eaLnBrk="1" latinLnBrk="0" hangingPunct="1">
                        <a:defRPr sz="1350" kern="1200">
                          <a:solidFill>
                            <a:schemeClr val="dk1"/>
                          </a:solidFill>
                          <a:latin typeface="Arial Narrow"/>
                          <a:ea typeface="ＭＳ Ｐゴシック"/>
                          <a:cs typeface="Arial"/>
                        </a:defRPr>
                      </a:lvl2pPr>
                      <a:lvl3pPr marL="685800" algn="l" defTabSz="685800" rtl="0" eaLnBrk="1" latinLnBrk="0" hangingPunct="1">
                        <a:defRPr sz="1350" kern="1200">
                          <a:solidFill>
                            <a:schemeClr val="dk1"/>
                          </a:solidFill>
                          <a:latin typeface="Arial Narrow"/>
                          <a:ea typeface="ＭＳ Ｐゴシック"/>
                          <a:cs typeface="Arial"/>
                        </a:defRPr>
                      </a:lvl3pPr>
                      <a:lvl4pPr marL="1028700" algn="l" defTabSz="685800" rtl="0" eaLnBrk="1" latinLnBrk="0" hangingPunct="1">
                        <a:defRPr sz="1350" kern="1200">
                          <a:solidFill>
                            <a:schemeClr val="dk1"/>
                          </a:solidFill>
                          <a:latin typeface="Arial Narrow"/>
                          <a:ea typeface="ＭＳ Ｐゴシック"/>
                          <a:cs typeface="Arial"/>
                        </a:defRPr>
                      </a:lvl4pPr>
                      <a:lvl5pPr marL="1371600" algn="l" defTabSz="685800" rtl="0" eaLnBrk="1" latinLnBrk="0" hangingPunct="1">
                        <a:defRPr sz="1350" kern="1200">
                          <a:solidFill>
                            <a:schemeClr val="dk1"/>
                          </a:solidFill>
                          <a:latin typeface="Arial Narrow"/>
                          <a:ea typeface="ＭＳ Ｐゴシック"/>
                          <a:cs typeface="Arial"/>
                        </a:defRPr>
                      </a:lvl5pPr>
                      <a:lvl6pPr marL="1714500" algn="l" defTabSz="685800" rtl="0" eaLnBrk="1" latinLnBrk="0" hangingPunct="1">
                        <a:defRPr sz="1350" kern="1200">
                          <a:solidFill>
                            <a:schemeClr val="dk1"/>
                          </a:solidFill>
                          <a:latin typeface="Arial Narrow"/>
                          <a:ea typeface="ＭＳ Ｐゴシック"/>
                          <a:cs typeface="Arial"/>
                        </a:defRPr>
                      </a:lvl6pPr>
                      <a:lvl7pPr marL="2057400" algn="l" defTabSz="685800" rtl="0" eaLnBrk="1" latinLnBrk="0" hangingPunct="1">
                        <a:defRPr sz="1350" kern="1200">
                          <a:solidFill>
                            <a:schemeClr val="dk1"/>
                          </a:solidFill>
                          <a:latin typeface="Arial Narrow"/>
                          <a:ea typeface="ＭＳ Ｐゴシック"/>
                          <a:cs typeface="Arial"/>
                        </a:defRPr>
                      </a:lvl7pPr>
                      <a:lvl8pPr marL="2400300" algn="l" defTabSz="685800" rtl="0" eaLnBrk="1" latinLnBrk="0" hangingPunct="1">
                        <a:defRPr sz="1350" kern="1200">
                          <a:solidFill>
                            <a:schemeClr val="dk1"/>
                          </a:solidFill>
                          <a:latin typeface="Arial Narrow"/>
                          <a:ea typeface="ＭＳ Ｐゴシック"/>
                          <a:cs typeface="Arial"/>
                        </a:defRPr>
                      </a:lvl8pPr>
                      <a:lvl9pPr marL="2743200" algn="l" defTabSz="685800" rtl="0" eaLnBrk="1" latinLnBrk="0" hangingPunct="1">
                        <a:defRPr sz="1350" kern="1200">
                          <a:solidFill>
                            <a:schemeClr val="dk1"/>
                          </a:solidFill>
                          <a:latin typeface="Arial Narrow"/>
                          <a:ea typeface="ＭＳ Ｐゴシック"/>
                          <a:cs typeface="Arial"/>
                        </a:defRPr>
                      </a:lvl9pPr>
                    </a:lstStyle>
                    <a:p>
                      <a:pPr algn="ctr"/>
                      <a:r>
                        <a:rPr lang="en-US" sz="1800" dirty="0">
                          <a:solidFill>
                            <a:schemeClr val="bg1"/>
                          </a:solidFill>
                          <a:latin typeface="Arial" panose="020B0604020202020204" pitchFamily="34" charset="0"/>
                          <a:cs typeface="Arial" panose="020B0604020202020204" pitchFamily="34" charset="0"/>
                        </a:rPr>
                        <a:t>Active Implementation</a:t>
                      </a:r>
                    </a:p>
                  </a:txBody>
                  <a:tcPr marL="91436" marR="91436" marT="45700" marB="457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1800" dirty="0">
                        <a:solidFill>
                          <a:schemeClr val="bg1"/>
                        </a:solidFill>
                        <a:latin typeface="Arial" panose="020B0604020202020204" pitchFamily="34" charset="0"/>
                        <a:cs typeface="Arial" panose="020B0604020202020204" pitchFamily="34" charset="0"/>
                      </a:endParaRPr>
                    </a:p>
                  </a:txBody>
                  <a:tcPr marL="91436" marR="91436" marT="45700" marB="457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6C1"/>
                    </a:solidFill>
                  </a:tcPr>
                </a:tc>
                <a:tc hMerge="1">
                  <a:txBody>
                    <a:bodyPr/>
                    <a:lstStyle/>
                    <a:p>
                      <a:pPr algn="ctr"/>
                      <a:endParaRPr lang="en-US" sz="1800" dirty="0">
                        <a:solidFill>
                          <a:schemeClr val="bg1"/>
                        </a:solidFill>
                        <a:latin typeface="Arial" panose="020B0604020202020204" pitchFamily="34" charset="0"/>
                        <a:cs typeface="Arial" panose="020B0604020202020204" pitchFamily="34" charset="0"/>
                      </a:endParaRPr>
                    </a:p>
                  </a:txBody>
                  <a:tcPr marL="91436" marR="91436" marT="45700" marB="457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6C1"/>
                    </a:solidFill>
                  </a:tcPr>
                </a:tc>
                <a:tc hMerge="1">
                  <a:txBody>
                    <a:bodyPr/>
                    <a:lstStyle/>
                    <a:p>
                      <a:pPr algn="ctr"/>
                      <a:endParaRPr lang="en-US" sz="1800" dirty="0">
                        <a:solidFill>
                          <a:schemeClr val="bg1"/>
                        </a:solidFill>
                        <a:latin typeface="Arial" panose="020B0604020202020204" pitchFamily="34" charset="0"/>
                        <a:cs typeface="Arial" panose="020B0604020202020204" pitchFamily="34" charset="0"/>
                      </a:endParaRPr>
                    </a:p>
                  </a:txBody>
                  <a:tcPr marL="91436" marR="91436" marT="45700" marB="457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6C1"/>
                    </a:solidFill>
                  </a:tcPr>
                </a:tc>
                <a:tc hMerge="1">
                  <a:txBody>
                    <a:bodyPr/>
                    <a:lstStyle/>
                    <a:p>
                      <a:pPr algn="ctr"/>
                      <a:endParaRPr lang="en-US" sz="1800" dirty="0">
                        <a:solidFill>
                          <a:schemeClr val="bg1"/>
                        </a:solidFill>
                        <a:latin typeface="Arial" panose="020B0604020202020204" pitchFamily="34" charset="0"/>
                        <a:cs typeface="Arial" panose="020B0604020202020204" pitchFamily="34" charset="0"/>
                      </a:endParaRPr>
                    </a:p>
                  </a:txBody>
                  <a:tcPr marL="91436" marR="91436" marT="45700" marB="457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6C1"/>
                    </a:solidFill>
                  </a:tcPr>
                </a:tc>
                <a:tc hMerge="1">
                  <a:txBody>
                    <a:bodyPr/>
                    <a:lstStyle/>
                    <a:p>
                      <a:pPr algn="ctr"/>
                      <a:endParaRPr lang="en-US" sz="1800" dirty="0">
                        <a:solidFill>
                          <a:schemeClr val="bg1"/>
                        </a:solidFill>
                        <a:latin typeface="Arial" panose="020B0604020202020204" pitchFamily="34" charset="0"/>
                        <a:cs typeface="Arial" panose="020B0604020202020204" pitchFamily="34" charset="0"/>
                      </a:endParaRPr>
                    </a:p>
                  </a:txBody>
                  <a:tcPr marL="91436" marR="91436" marT="45700" marB="457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6C1"/>
                    </a:solidFill>
                  </a:tcPr>
                </a:tc>
                <a:tc hMerge="1">
                  <a:txBody>
                    <a:bodyPr/>
                    <a:lstStyle/>
                    <a:p>
                      <a:pPr algn="ctr"/>
                      <a:endParaRPr lang="en-US" sz="1800" dirty="0">
                        <a:solidFill>
                          <a:schemeClr val="bg1"/>
                        </a:solidFill>
                        <a:latin typeface="Arial" panose="020B0604020202020204" pitchFamily="34" charset="0"/>
                        <a:cs typeface="Arial" panose="020B0604020202020204" pitchFamily="34" charset="0"/>
                      </a:endParaRPr>
                    </a:p>
                  </a:txBody>
                  <a:tcPr marL="91436" marR="91436" marT="45700" marB="457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6C1"/>
                    </a:solidFill>
                  </a:tcPr>
                </a:tc>
                <a:tc hMerge="1">
                  <a:txBody>
                    <a:bodyPr/>
                    <a:lstStyle/>
                    <a:p>
                      <a:pPr algn="ctr"/>
                      <a:endParaRPr lang="en-US" sz="1800" dirty="0">
                        <a:solidFill>
                          <a:schemeClr val="bg1"/>
                        </a:solidFill>
                        <a:latin typeface="Arial" panose="020B0604020202020204" pitchFamily="34" charset="0"/>
                        <a:cs typeface="Arial" panose="020B0604020202020204" pitchFamily="34" charset="0"/>
                      </a:endParaRPr>
                    </a:p>
                  </a:txBody>
                  <a:tcPr marL="91436" marR="91436" marT="45700" marB="457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6C1"/>
                    </a:solidFill>
                  </a:tcPr>
                </a:tc>
                <a:tc hMerge="1">
                  <a:txBody>
                    <a:bodyPr/>
                    <a:lstStyle/>
                    <a:p>
                      <a:pPr algn="ctr"/>
                      <a:endParaRPr lang="en-US" sz="1800" dirty="0">
                        <a:solidFill>
                          <a:schemeClr val="bg1"/>
                        </a:solidFill>
                        <a:latin typeface="Arial" panose="020B0604020202020204" pitchFamily="34" charset="0"/>
                        <a:cs typeface="Arial" panose="020B0604020202020204" pitchFamily="34" charset="0"/>
                      </a:endParaRPr>
                    </a:p>
                  </a:txBody>
                  <a:tcPr marL="91436" marR="91436" marT="45700" marB="457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6C1"/>
                    </a:solidFill>
                  </a:tcPr>
                </a:tc>
                <a:tc hMerge="1">
                  <a:txBody>
                    <a:bodyPr/>
                    <a:lstStyle/>
                    <a:p>
                      <a:pPr algn="ctr"/>
                      <a:endParaRPr lang="en-US" sz="1800" dirty="0">
                        <a:solidFill>
                          <a:schemeClr val="bg1"/>
                        </a:solidFill>
                        <a:latin typeface="Arial" panose="020B0604020202020204" pitchFamily="34" charset="0"/>
                        <a:cs typeface="Arial" panose="020B0604020202020204" pitchFamily="34" charset="0"/>
                      </a:endParaRPr>
                    </a:p>
                  </a:txBody>
                  <a:tcPr marL="91436" marR="91436" marT="45700" marB="457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6C1"/>
                    </a:solidFill>
                  </a:tcPr>
                </a:tc>
                <a:tc hMerge="1">
                  <a:txBody>
                    <a:bodyPr/>
                    <a:lstStyle/>
                    <a:p>
                      <a:pPr algn="ctr"/>
                      <a:endParaRPr lang="en-US" sz="1800" dirty="0">
                        <a:solidFill>
                          <a:schemeClr val="bg1"/>
                        </a:solidFill>
                        <a:latin typeface="Arial" panose="020B0604020202020204" pitchFamily="34" charset="0"/>
                        <a:cs typeface="Arial" panose="020B0604020202020204" pitchFamily="34" charset="0"/>
                      </a:endParaRPr>
                    </a:p>
                  </a:txBody>
                  <a:tcPr marL="91436" marR="91436" marT="45700" marB="457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6C1"/>
                    </a:solidFill>
                  </a:tcPr>
                </a:tc>
                <a:tc hMerge="1">
                  <a:txBody>
                    <a:bodyPr/>
                    <a:lstStyle/>
                    <a:p>
                      <a:pPr algn="ctr"/>
                      <a:endParaRPr lang="en-US" sz="1800" dirty="0">
                        <a:solidFill>
                          <a:schemeClr val="bg1"/>
                        </a:solidFill>
                        <a:latin typeface="Arial" panose="020B0604020202020204" pitchFamily="34" charset="0"/>
                        <a:cs typeface="Arial" panose="020B0604020202020204" pitchFamily="34" charset="0"/>
                      </a:endParaRPr>
                    </a:p>
                  </a:txBody>
                  <a:tcPr marL="91436" marR="91436" marT="45700" marB="457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6C1"/>
                    </a:solidFill>
                  </a:tcPr>
                </a:tc>
                <a:tc hMerge="1">
                  <a:txBody>
                    <a:bodyPr/>
                    <a:lstStyle>
                      <a:lvl1pPr marL="0" algn="l" defTabSz="685800" rtl="0" eaLnBrk="1" latinLnBrk="0" hangingPunct="1">
                        <a:defRPr sz="1350" kern="1200">
                          <a:solidFill>
                            <a:schemeClr val="dk1"/>
                          </a:solidFill>
                          <a:latin typeface="Arial Narrow"/>
                          <a:ea typeface="ＭＳ Ｐゴシック"/>
                          <a:cs typeface="Arial"/>
                        </a:defRPr>
                      </a:lvl1pPr>
                      <a:lvl2pPr marL="342900" algn="l" defTabSz="685800" rtl="0" eaLnBrk="1" latinLnBrk="0" hangingPunct="1">
                        <a:defRPr sz="1350" kern="1200">
                          <a:solidFill>
                            <a:schemeClr val="dk1"/>
                          </a:solidFill>
                          <a:latin typeface="Arial Narrow"/>
                          <a:ea typeface="ＭＳ Ｐゴシック"/>
                          <a:cs typeface="Arial"/>
                        </a:defRPr>
                      </a:lvl2pPr>
                      <a:lvl3pPr marL="685800" algn="l" defTabSz="685800" rtl="0" eaLnBrk="1" latinLnBrk="0" hangingPunct="1">
                        <a:defRPr sz="1350" kern="1200">
                          <a:solidFill>
                            <a:schemeClr val="dk1"/>
                          </a:solidFill>
                          <a:latin typeface="Arial Narrow"/>
                          <a:ea typeface="ＭＳ Ｐゴシック"/>
                          <a:cs typeface="Arial"/>
                        </a:defRPr>
                      </a:lvl3pPr>
                      <a:lvl4pPr marL="1028700" algn="l" defTabSz="685800" rtl="0" eaLnBrk="1" latinLnBrk="0" hangingPunct="1">
                        <a:defRPr sz="1350" kern="1200">
                          <a:solidFill>
                            <a:schemeClr val="dk1"/>
                          </a:solidFill>
                          <a:latin typeface="Arial Narrow"/>
                          <a:ea typeface="ＭＳ Ｐゴシック"/>
                          <a:cs typeface="Arial"/>
                        </a:defRPr>
                      </a:lvl4pPr>
                      <a:lvl5pPr marL="1371600" algn="l" defTabSz="685800" rtl="0" eaLnBrk="1" latinLnBrk="0" hangingPunct="1">
                        <a:defRPr sz="1350" kern="1200">
                          <a:solidFill>
                            <a:schemeClr val="dk1"/>
                          </a:solidFill>
                          <a:latin typeface="Arial Narrow"/>
                          <a:ea typeface="ＭＳ Ｐゴシック"/>
                          <a:cs typeface="Arial"/>
                        </a:defRPr>
                      </a:lvl5pPr>
                      <a:lvl6pPr marL="1714500" algn="l" defTabSz="685800" rtl="0" eaLnBrk="1" latinLnBrk="0" hangingPunct="1">
                        <a:defRPr sz="1350" kern="1200">
                          <a:solidFill>
                            <a:schemeClr val="dk1"/>
                          </a:solidFill>
                          <a:latin typeface="Arial Narrow"/>
                          <a:ea typeface="ＭＳ Ｐゴシック"/>
                          <a:cs typeface="Arial"/>
                        </a:defRPr>
                      </a:lvl6pPr>
                      <a:lvl7pPr marL="2057400" algn="l" defTabSz="685800" rtl="0" eaLnBrk="1" latinLnBrk="0" hangingPunct="1">
                        <a:defRPr sz="1350" kern="1200">
                          <a:solidFill>
                            <a:schemeClr val="dk1"/>
                          </a:solidFill>
                          <a:latin typeface="Arial Narrow"/>
                          <a:ea typeface="ＭＳ Ｐゴシック"/>
                          <a:cs typeface="Arial"/>
                        </a:defRPr>
                      </a:lvl7pPr>
                      <a:lvl8pPr marL="2400300" algn="l" defTabSz="685800" rtl="0" eaLnBrk="1" latinLnBrk="0" hangingPunct="1">
                        <a:defRPr sz="1350" kern="1200">
                          <a:solidFill>
                            <a:schemeClr val="dk1"/>
                          </a:solidFill>
                          <a:latin typeface="Arial Narrow"/>
                          <a:ea typeface="ＭＳ Ｐゴシック"/>
                          <a:cs typeface="Arial"/>
                        </a:defRPr>
                      </a:lvl8pPr>
                      <a:lvl9pPr marL="2743200" algn="l" defTabSz="685800" rtl="0" eaLnBrk="1" latinLnBrk="0" hangingPunct="1">
                        <a:defRPr sz="1350" kern="1200">
                          <a:solidFill>
                            <a:schemeClr val="dk1"/>
                          </a:solidFill>
                          <a:latin typeface="Arial Narrow"/>
                          <a:ea typeface="ＭＳ Ｐゴシック"/>
                          <a:cs typeface="Arial"/>
                        </a:defRPr>
                      </a:lvl9pPr>
                    </a:lstStyle>
                    <a:p>
                      <a:pPr algn="ctr"/>
                      <a:endParaRPr lang="en-US" sz="1800" dirty="0">
                        <a:solidFill>
                          <a:schemeClr val="bg1"/>
                        </a:solidFill>
                        <a:latin typeface="Arial" panose="020B0604020202020204" pitchFamily="34" charset="0"/>
                        <a:cs typeface="Arial" panose="020B0604020202020204" pitchFamily="34" charset="0"/>
                      </a:endParaRPr>
                    </a:p>
                  </a:txBody>
                  <a:tcPr marL="91436" marR="91436" marT="45700" marB="45700">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8086C1"/>
                    </a:solidFill>
                  </a:tcPr>
                </a:tc>
                <a:tc hMerge="1">
                  <a:txBody>
                    <a:bodyPr/>
                    <a:lstStyle/>
                    <a:p>
                      <a:pPr algn="ctr"/>
                      <a:endParaRPr lang="en-US" sz="1800" dirty="0">
                        <a:solidFill>
                          <a:schemeClr val="bg1"/>
                        </a:solidFill>
                        <a:latin typeface="Arial" panose="020B0604020202020204" pitchFamily="34" charset="0"/>
                        <a:cs typeface="Arial" panose="020B0604020202020204" pitchFamily="34" charset="0"/>
                      </a:endParaRPr>
                    </a:p>
                  </a:txBody>
                  <a:tcPr marL="91436" marR="91436" marT="45700" marB="45700">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6C1"/>
                    </a:solidFill>
                  </a:tcPr>
                </a:tc>
                <a:tc hMerge="1">
                  <a:txBody>
                    <a:bodyPr/>
                    <a:lstStyle/>
                    <a:p>
                      <a:pPr algn="ctr"/>
                      <a:endParaRPr lang="en-US" sz="1800" dirty="0">
                        <a:solidFill>
                          <a:schemeClr val="bg1"/>
                        </a:solidFill>
                        <a:latin typeface="Arial" panose="020B0604020202020204" pitchFamily="34" charset="0"/>
                        <a:cs typeface="Arial" panose="020B0604020202020204" pitchFamily="34" charset="0"/>
                      </a:endParaRPr>
                    </a:p>
                  </a:txBody>
                  <a:tcPr marL="91436" marR="91436" marT="45700" marB="45700">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6C1"/>
                    </a:solidFill>
                  </a:tcPr>
                </a:tc>
                <a:tc hMerge="1">
                  <a:txBody>
                    <a:bodyPr/>
                    <a:lstStyle/>
                    <a:p>
                      <a:pPr algn="ctr"/>
                      <a:endParaRPr lang="en-US" sz="1800" dirty="0">
                        <a:solidFill>
                          <a:schemeClr val="bg1"/>
                        </a:solidFill>
                        <a:latin typeface="Arial" panose="020B0604020202020204" pitchFamily="34" charset="0"/>
                        <a:cs typeface="Arial" panose="020B0604020202020204" pitchFamily="34" charset="0"/>
                      </a:endParaRPr>
                    </a:p>
                  </a:txBody>
                  <a:tcPr marL="91436" marR="91436" marT="45700" marB="45700">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6C1"/>
                    </a:solidFill>
                  </a:tcPr>
                </a:tc>
                <a:tc>
                  <a:txBody>
                    <a:bodyPr/>
                    <a:lstStyle>
                      <a:lvl1pPr marL="0" algn="l" defTabSz="432465" rtl="0" eaLnBrk="1" latinLnBrk="0" hangingPunct="1">
                        <a:defRPr sz="1700" kern="1200">
                          <a:solidFill>
                            <a:schemeClr val="tx1"/>
                          </a:solidFill>
                          <a:latin typeface="Calibri" panose="020F0502020204030204"/>
                        </a:defRPr>
                      </a:lvl1pPr>
                      <a:lvl2pPr marL="432465" algn="l" defTabSz="432465" rtl="0" eaLnBrk="1" latinLnBrk="0" hangingPunct="1">
                        <a:defRPr sz="1700" kern="1200">
                          <a:solidFill>
                            <a:schemeClr val="tx1"/>
                          </a:solidFill>
                          <a:latin typeface="Calibri" panose="020F0502020204030204"/>
                        </a:defRPr>
                      </a:lvl2pPr>
                      <a:lvl3pPr marL="864931" algn="l" defTabSz="432465" rtl="0" eaLnBrk="1" latinLnBrk="0" hangingPunct="1">
                        <a:defRPr sz="1700" kern="1200">
                          <a:solidFill>
                            <a:schemeClr val="tx1"/>
                          </a:solidFill>
                          <a:latin typeface="Calibri" panose="020F0502020204030204"/>
                        </a:defRPr>
                      </a:lvl3pPr>
                      <a:lvl4pPr marL="1297396" algn="l" defTabSz="432465" rtl="0" eaLnBrk="1" latinLnBrk="0" hangingPunct="1">
                        <a:defRPr sz="1700" kern="1200">
                          <a:solidFill>
                            <a:schemeClr val="tx1"/>
                          </a:solidFill>
                          <a:latin typeface="Calibri" panose="020F0502020204030204"/>
                        </a:defRPr>
                      </a:lvl4pPr>
                      <a:lvl5pPr marL="1729862" algn="l" defTabSz="432465" rtl="0" eaLnBrk="1" latinLnBrk="0" hangingPunct="1">
                        <a:defRPr sz="1700" kern="1200">
                          <a:solidFill>
                            <a:schemeClr val="tx1"/>
                          </a:solidFill>
                          <a:latin typeface="Calibri" panose="020F0502020204030204"/>
                        </a:defRPr>
                      </a:lvl5pPr>
                      <a:lvl6pPr marL="2162327" algn="l" defTabSz="432465" rtl="0" eaLnBrk="1" latinLnBrk="0" hangingPunct="1">
                        <a:defRPr sz="1700" kern="1200">
                          <a:solidFill>
                            <a:schemeClr val="tx1"/>
                          </a:solidFill>
                          <a:latin typeface="Calibri" panose="020F0502020204030204"/>
                        </a:defRPr>
                      </a:lvl6pPr>
                      <a:lvl7pPr marL="2594793" algn="l" defTabSz="432465" rtl="0" eaLnBrk="1" latinLnBrk="0" hangingPunct="1">
                        <a:defRPr sz="1700" kern="1200">
                          <a:solidFill>
                            <a:schemeClr val="tx1"/>
                          </a:solidFill>
                          <a:latin typeface="Calibri" panose="020F0502020204030204"/>
                        </a:defRPr>
                      </a:lvl7pPr>
                      <a:lvl8pPr marL="3027258" algn="l" defTabSz="432465" rtl="0" eaLnBrk="1" latinLnBrk="0" hangingPunct="1">
                        <a:defRPr sz="1700" kern="1200">
                          <a:solidFill>
                            <a:schemeClr val="tx1"/>
                          </a:solidFill>
                          <a:latin typeface="Calibri" panose="020F0502020204030204"/>
                        </a:defRPr>
                      </a:lvl8pPr>
                      <a:lvl9pPr marL="3459724" algn="l" defTabSz="432465" rtl="0" eaLnBrk="1" latinLnBrk="0" hangingPunct="1">
                        <a:defRPr sz="1700" kern="1200">
                          <a:solidFill>
                            <a:schemeClr val="tx1"/>
                          </a:solidFill>
                          <a:latin typeface="Calibri" panose="020F0502020204030204"/>
                        </a:defRPr>
                      </a:lvl9pPr>
                    </a:lstStyle>
                    <a:p>
                      <a:pPr algn="ctr"/>
                      <a:endParaRPr lang="en-US" sz="1800" dirty="0">
                        <a:solidFill>
                          <a:schemeClr val="bg1"/>
                        </a:solidFill>
                        <a:latin typeface="Arial" panose="020B0604020202020204" pitchFamily="34" charset="0"/>
                        <a:cs typeface="Arial" panose="020B0604020202020204" pitchFamily="34" charset="0"/>
                      </a:endParaRPr>
                    </a:p>
                  </a:txBody>
                  <a:tcPr marL="91436" marR="91436" marT="45700" marB="457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bl>
          </a:graphicData>
        </a:graphic>
      </p:graphicFrame>
      <p:cxnSp>
        <p:nvCxnSpPr>
          <p:cNvPr id="29" name="Straight Connector 28">
            <a:extLst>
              <a:ext uri="{FF2B5EF4-FFF2-40B4-BE49-F238E27FC236}">
                <a16:creationId xmlns:a16="http://schemas.microsoft.com/office/drawing/2014/main" id="{9841FA0A-99C2-4B3B-9075-8D943CCF6A1D}"/>
              </a:ext>
            </a:extLst>
          </p:cNvPr>
          <p:cNvCxnSpPr>
            <a:cxnSpLocks/>
          </p:cNvCxnSpPr>
          <p:nvPr/>
        </p:nvCxnSpPr>
        <p:spPr>
          <a:xfrm>
            <a:off x="236462" y="1719865"/>
            <a:ext cx="0" cy="2271268"/>
          </a:xfrm>
          <a:prstGeom prst="line">
            <a:avLst/>
          </a:prstGeom>
          <a:noFill/>
          <a:ln w="6350" cap="flat" cmpd="sng" algn="ctr">
            <a:solidFill>
              <a:sysClr val="windowText" lastClr="000000"/>
            </a:solidFill>
            <a:prstDash val="solid"/>
            <a:miter lim="800000"/>
          </a:ln>
          <a:effectLst/>
        </p:spPr>
      </p:cxnSp>
      <p:cxnSp>
        <p:nvCxnSpPr>
          <p:cNvPr id="30" name="Straight Connector 29">
            <a:extLst>
              <a:ext uri="{FF2B5EF4-FFF2-40B4-BE49-F238E27FC236}">
                <a16:creationId xmlns:a16="http://schemas.microsoft.com/office/drawing/2014/main" id="{9333C660-F8AE-4DC9-8C86-1BB643C1F38D}"/>
              </a:ext>
            </a:extLst>
          </p:cNvPr>
          <p:cNvCxnSpPr>
            <a:cxnSpLocks/>
          </p:cNvCxnSpPr>
          <p:nvPr/>
        </p:nvCxnSpPr>
        <p:spPr>
          <a:xfrm>
            <a:off x="650482" y="2169595"/>
            <a:ext cx="0" cy="1828800"/>
          </a:xfrm>
          <a:prstGeom prst="line">
            <a:avLst/>
          </a:prstGeom>
          <a:noFill/>
          <a:ln w="6350" cap="flat" cmpd="sng" algn="ctr">
            <a:solidFill>
              <a:sysClr val="windowText" lastClr="000000"/>
            </a:solidFill>
            <a:prstDash val="solid"/>
            <a:miter lim="800000"/>
          </a:ln>
          <a:effectLst/>
        </p:spPr>
      </p:cxnSp>
      <p:sp>
        <p:nvSpPr>
          <p:cNvPr id="31" name="Rectangle: Rounded Corners 30">
            <a:extLst>
              <a:ext uri="{FF2B5EF4-FFF2-40B4-BE49-F238E27FC236}">
                <a16:creationId xmlns:a16="http://schemas.microsoft.com/office/drawing/2014/main" id="{8CAD3549-B71D-4D2D-84C7-DCEC24E0A253}"/>
              </a:ext>
            </a:extLst>
          </p:cNvPr>
          <p:cNvSpPr/>
          <p:nvPr/>
        </p:nvSpPr>
        <p:spPr>
          <a:xfrm>
            <a:off x="394371" y="1820658"/>
            <a:ext cx="2671193" cy="393192"/>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panose="020F0502020204030204"/>
                <a:ea typeface="+mn-ea"/>
                <a:cs typeface="+mn-cs"/>
              </a:rPr>
              <a:t>3-hour kickoff meeting</a:t>
            </a:r>
            <a:endPar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32" name="Straight Connector 31">
            <a:extLst>
              <a:ext uri="{FF2B5EF4-FFF2-40B4-BE49-F238E27FC236}">
                <a16:creationId xmlns:a16="http://schemas.microsoft.com/office/drawing/2014/main" id="{1FB7ECE8-8F3F-4D09-A242-DF639AB0211A}"/>
              </a:ext>
            </a:extLst>
          </p:cNvPr>
          <p:cNvCxnSpPr/>
          <p:nvPr/>
        </p:nvCxnSpPr>
        <p:spPr>
          <a:xfrm>
            <a:off x="3078274" y="3673275"/>
            <a:ext cx="0" cy="1097280"/>
          </a:xfrm>
          <a:prstGeom prst="line">
            <a:avLst/>
          </a:prstGeom>
          <a:noFill/>
          <a:ln w="57150" cap="flat" cmpd="sng" algn="ctr">
            <a:solidFill>
              <a:sysClr val="windowText" lastClr="000000"/>
            </a:solidFill>
            <a:prstDash val="solid"/>
            <a:miter lim="800000"/>
          </a:ln>
          <a:effectLst/>
        </p:spPr>
      </p:cxnSp>
      <p:sp>
        <p:nvSpPr>
          <p:cNvPr id="33" name="Rectangle: Rounded Corners 32">
            <a:extLst>
              <a:ext uri="{FF2B5EF4-FFF2-40B4-BE49-F238E27FC236}">
                <a16:creationId xmlns:a16="http://schemas.microsoft.com/office/drawing/2014/main" id="{3037AD02-11B7-40B6-B1D6-BBA79C017E5C}"/>
              </a:ext>
            </a:extLst>
          </p:cNvPr>
          <p:cNvSpPr/>
          <p:nvPr/>
        </p:nvSpPr>
        <p:spPr>
          <a:xfrm>
            <a:off x="2710852" y="3282473"/>
            <a:ext cx="850470" cy="393192"/>
          </a:xfrm>
          <a:prstGeom prst="round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panose="020F0502020204030204"/>
                <a:ea typeface="+mn-ea"/>
                <a:cs typeface="+mn-cs"/>
              </a:rPr>
              <a:t>Launch</a:t>
            </a:r>
            <a:endPar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34" name="Straight Connector 33">
            <a:extLst>
              <a:ext uri="{FF2B5EF4-FFF2-40B4-BE49-F238E27FC236}">
                <a16:creationId xmlns:a16="http://schemas.microsoft.com/office/drawing/2014/main" id="{68DE60A6-1726-4D0A-84FB-8B78CA21C028}"/>
              </a:ext>
            </a:extLst>
          </p:cNvPr>
          <p:cNvCxnSpPr/>
          <p:nvPr/>
        </p:nvCxnSpPr>
        <p:spPr>
          <a:xfrm>
            <a:off x="8488474" y="3673275"/>
            <a:ext cx="0" cy="1097280"/>
          </a:xfrm>
          <a:prstGeom prst="line">
            <a:avLst/>
          </a:prstGeom>
          <a:noFill/>
          <a:ln w="57150" cap="flat" cmpd="sng" algn="ctr">
            <a:solidFill>
              <a:sysClr val="windowText" lastClr="000000"/>
            </a:solidFill>
            <a:prstDash val="solid"/>
            <a:miter lim="800000"/>
          </a:ln>
          <a:effectLst/>
        </p:spPr>
      </p:cxnSp>
      <p:sp>
        <p:nvSpPr>
          <p:cNvPr id="35" name="Rectangle: Rounded Corners 34">
            <a:extLst>
              <a:ext uri="{FF2B5EF4-FFF2-40B4-BE49-F238E27FC236}">
                <a16:creationId xmlns:a16="http://schemas.microsoft.com/office/drawing/2014/main" id="{AAB8DB5B-B406-4A8F-9241-E2E237D53EB4}"/>
              </a:ext>
            </a:extLst>
          </p:cNvPr>
          <p:cNvSpPr/>
          <p:nvPr/>
        </p:nvSpPr>
        <p:spPr>
          <a:xfrm>
            <a:off x="7836142" y="3295441"/>
            <a:ext cx="1307858" cy="393192"/>
          </a:xfrm>
          <a:prstGeom prst="round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panose="020F0502020204030204"/>
                <a:ea typeface="+mn-ea"/>
                <a:cs typeface="+mn-cs"/>
              </a:rPr>
              <a:t>Sustainment</a:t>
            </a:r>
            <a:endPar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6" name="Rectangle: Rounded Corners 35">
            <a:extLst>
              <a:ext uri="{FF2B5EF4-FFF2-40B4-BE49-F238E27FC236}">
                <a16:creationId xmlns:a16="http://schemas.microsoft.com/office/drawing/2014/main" id="{0179F9A3-A213-4AEB-B45B-E4A2E90EA16D}"/>
              </a:ext>
            </a:extLst>
          </p:cNvPr>
          <p:cNvSpPr/>
          <p:nvPr/>
        </p:nvSpPr>
        <p:spPr>
          <a:xfrm>
            <a:off x="642414" y="5322333"/>
            <a:ext cx="2286000" cy="842682"/>
          </a:xfrm>
          <a:prstGeom prst="roundRect">
            <a:avLst/>
          </a:prstGeom>
          <a:no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panose="020F0502020204030204"/>
                <a:ea typeface="+mn-ea"/>
                <a:cs typeface="+mn-cs"/>
              </a:rPr>
              <a:t>Weekly meetings</a:t>
            </a:r>
            <a:endPar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7" name="Right Brace 36">
            <a:extLst>
              <a:ext uri="{FF2B5EF4-FFF2-40B4-BE49-F238E27FC236}">
                <a16:creationId xmlns:a16="http://schemas.microsoft.com/office/drawing/2014/main" id="{3ED9869E-52DA-41D9-BF67-CF3A8A42CEF6}"/>
              </a:ext>
            </a:extLst>
          </p:cNvPr>
          <p:cNvSpPr/>
          <p:nvPr/>
        </p:nvSpPr>
        <p:spPr>
          <a:xfrm rot="5400000" flipV="1">
            <a:off x="1602534" y="3739555"/>
            <a:ext cx="365760" cy="2560320"/>
          </a:xfrm>
          <a:prstGeom prst="rightBrace">
            <a:avLst>
              <a:gd name="adj1" fmla="val 8333"/>
              <a:gd name="adj2" fmla="val 50617"/>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38" name="Straight Connector 37">
            <a:extLst>
              <a:ext uri="{FF2B5EF4-FFF2-40B4-BE49-F238E27FC236}">
                <a16:creationId xmlns:a16="http://schemas.microsoft.com/office/drawing/2014/main" id="{2F13D56B-B033-43EB-BE95-DA387215DB0F}"/>
              </a:ext>
            </a:extLst>
          </p:cNvPr>
          <p:cNvCxnSpPr>
            <a:cxnSpLocks/>
          </p:cNvCxnSpPr>
          <p:nvPr/>
        </p:nvCxnSpPr>
        <p:spPr>
          <a:xfrm>
            <a:off x="2250682" y="2647115"/>
            <a:ext cx="0" cy="1371600"/>
          </a:xfrm>
          <a:prstGeom prst="line">
            <a:avLst/>
          </a:prstGeom>
          <a:noFill/>
          <a:ln w="6350" cap="flat" cmpd="sng" algn="ctr">
            <a:solidFill>
              <a:sysClr val="windowText" lastClr="000000"/>
            </a:solidFill>
            <a:prstDash val="solid"/>
            <a:miter lim="800000"/>
          </a:ln>
          <a:effectLst/>
        </p:spPr>
      </p:cxnSp>
      <p:sp>
        <p:nvSpPr>
          <p:cNvPr id="39" name="Rectangle: Rounded Corners 38">
            <a:extLst>
              <a:ext uri="{FF2B5EF4-FFF2-40B4-BE49-F238E27FC236}">
                <a16:creationId xmlns:a16="http://schemas.microsoft.com/office/drawing/2014/main" id="{4DB6FDC9-7B16-4FF9-BCC7-2BA1EB0079B9}"/>
              </a:ext>
            </a:extLst>
          </p:cNvPr>
          <p:cNvSpPr/>
          <p:nvPr/>
        </p:nvSpPr>
        <p:spPr>
          <a:xfrm>
            <a:off x="1064055" y="2289691"/>
            <a:ext cx="2649031" cy="357424"/>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600" b="1" kern="0" dirty="0">
                <a:solidFill>
                  <a:prstClr val="black"/>
                </a:solidFill>
                <a:latin typeface="Calibri" panose="020F0502020204030204"/>
              </a:rPr>
              <a:t>A</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cs typeface="+mn-cs"/>
              </a:rPr>
              <a:t>ll</a:t>
            </a:r>
            <a:r>
              <a:rPr kumimoji="0" lang="en-US" sz="1600" b="1" i="0" u="none" strike="noStrike" kern="0" cap="none" spc="0" normalizeH="0" baseline="0" noProof="0" dirty="0">
                <a:ln>
                  <a:noFill/>
                </a:ln>
                <a:solidFill>
                  <a:prstClr val="black"/>
                </a:solidFill>
                <a:effectLst/>
                <a:uLnTx/>
                <a:uFillTx/>
                <a:latin typeface="Calibri" panose="020F0502020204030204"/>
                <a:ea typeface="+mn-ea"/>
                <a:cs typeface="+mn-cs"/>
              </a:rPr>
              <a:t> staff training: </a:t>
            </a:r>
            <a:r>
              <a:rPr kumimoji="0" lang="en-US" sz="1600" i="0" u="none" strike="noStrike" kern="0" cap="none" spc="0" normalizeH="0" baseline="0" noProof="0" dirty="0">
                <a:ln>
                  <a:noFill/>
                </a:ln>
                <a:solidFill>
                  <a:prstClr val="black"/>
                </a:solidFill>
                <a:effectLst/>
                <a:uLnTx/>
                <a:uFillTx/>
                <a:latin typeface="Calibri" panose="020F0502020204030204"/>
                <a:ea typeface="+mn-ea"/>
                <a:cs typeface="+mn-cs"/>
              </a:rPr>
              <a:t>1 hour</a:t>
            </a:r>
          </a:p>
        </p:txBody>
      </p:sp>
      <p:sp>
        <p:nvSpPr>
          <p:cNvPr id="40" name="Rectangle: Rounded Corners 39">
            <a:extLst>
              <a:ext uri="{FF2B5EF4-FFF2-40B4-BE49-F238E27FC236}">
                <a16:creationId xmlns:a16="http://schemas.microsoft.com/office/drawing/2014/main" id="{FE115DAC-743F-4FD7-8A88-5EAE4F2348F7}"/>
              </a:ext>
            </a:extLst>
          </p:cNvPr>
          <p:cNvSpPr/>
          <p:nvPr/>
        </p:nvSpPr>
        <p:spPr>
          <a:xfrm>
            <a:off x="2393330" y="2736223"/>
            <a:ext cx="4615220" cy="450447"/>
          </a:xfrm>
          <a:prstGeom prst="roundRect">
            <a:avLst/>
          </a:prstGeom>
          <a:no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600" b="1" kern="0" dirty="0">
                <a:solidFill>
                  <a:prstClr val="black"/>
                </a:solidFill>
                <a:latin typeface="Calibri" panose="020F0502020204030204"/>
              </a:rPr>
              <a:t>Separate </a:t>
            </a:r>
            <a:r>
              <a:rPr kumimoji="0" lang="en-US" sz="1600" b="1" i="0" u="none" strike="noStrike" kern="0" cap="none" spc="0" normalizeH="0" baseline="0" noProof="0" dirty="0">
                <a:ln>
                  <a:noFill/>
                </a:ln>
                <a:solidFill>
                  <a:prstClr val="black"/>
                </a:solidFill>
                <a:effectLst/>
                <a:uLnTx/>
                <a:uFillTx/>
                <a:latin typeface="Calibri" panose="020F0502020204030204"/>
                <a:ea typeface="+mn-ea"/>
                <a:cs typeface="+mn-cs"/>
              </a:rPr>
              <a:t>trainings: </a:t>
            </a:r>
            <a:r>
              <a:rPr kumimoji="0" lang="en-US" sz="1600" i="0" u="none" strike="noStrike" kern="0" cap="none" spc="0" normalizeH="0" baseline="0" noProof="0" dirty="0">
                <a:ln>
                  <a:noFill/>
                </a:ln>
                <a:solidFill>
                  <a:prstClr val="black"/>
                </a:solidFill>
                <a:effectLst/>
                <a:uLnTx/>
                <a:uFillTx/>
                <a:latin typeface="Calibri" panose="020F0502020204030204"/>
                <a:ea typeface="+mn-ea"/>
                <a:cs typeface="+mn-cs"/>
              </a:rPr>
              <a:t>1 hour </a:t>
            </a: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PCP/RN &amp; MA/front desk</a:t>
            </a:r>
          </a:p>
        </p:txBody>
      </p:sp>
      <p:cxnSp>
        <p:nvCxnSpPr>
          <p:cNvPr id="41" name="Straight Connector 40">
            <a:extLst>
              <a:ext uri="{FF2B5EF4-FFF2-40B4-BE49-F238E27FC236}">
                <a16:creationId xmlns:a16="http://schemas.microsoft.com/office/drawing/2014/main" id="{8E7B3F84-D1B8-4779-8BED-83BC5C9FA1F4}"/>
              </a:ext>
            </a:extLst>
          </p:cNvPr>
          <p:cNvCxnSpPr>
            <a:cxnSpLocks/>
          </p:cNvCxnSpPr>
          <p:nvPr/>
        </p:nvCxnSpPr>
        <p:spPr>
          <a:xfrm>
            <a:off x="2580882" y="3186670"/>
            <a:ext cx="0" cy="822960"/>
          </a:xfrm>
          <a:prstGeom prst="line">
            <a:avLst/>
          </a:prstGeom>
          <a:noFill/>
          <a:ln w="6350" cap="flat" cmpd="sng" algn="ctr">
            <a:solidFill>
              <a:sysClr val="windowText" lastClr="000000"/>
            </a:solidFill>
            <a:prstDash val="solid"/>
            <a:miter lim="800000"/>
          </a:ln>
          <a:effectLst/>
        </p:spPr>
      </p:cxnSp>
      <p:sp>
        <p:nvSpPr>
          <p:cNvPr id="42" name="Rectangle: Rounded Corners 41">
            <a:extLst>
              <a:ext uri="{FF2B5EF4-FFF2-40B4-BE49-F238E27FC236}">
                <a16:creationId xmlns:a16="http://schemas.microsoft.com/office/drawing/2014/main" id="{066CEC36-A99F-4FAE-89AF-4C1553FAF3C9}"/>
              </a:ext>
            </a:extLst>
          </p:cNvPr>
          <p:cNvSpPr/>
          <p:nvPr/>
        </p:nvSpPr>
        <p:spPr>
          <a:xfrm>
            <a:off x="98406" y="1326673"/>
            <a:ext cx="2294924" cy="418144"/>
          </a:xfrm>
          <a:prstGeom prst="roundRect">
            <a:avLst/>
          </a:prstGeom>
          <a:no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panose="020F0502020204030204"/>
              </a:rPr>
              <a:t>Meet w/ clinic leaders</a:t>
            </a:r>
            <a:endParaRPr kumimoji="0" lang="en-US" sz="1600" b="0" i="0" u="none" strike="noStrike" kern="0" cap="none" spc="0" normalizeH="0" baseline="0" noProof="0" dirty="0">
              <a:ln>
                <a:noFill/>
              </a:ln>
              <a:solidFill>
                <a:prstClr val="black"/>
              </a:solidFill>
              <a:effectLst/>
              <a:uLnTx/>
              <a:uFillTx/>
              <a:latin typeface="Calibri" panose="020F0502020204030204"/>
            </a:endParaRPr>
          </a:p>
        </p:txBody>
      </p:sp>
      <p:sp>
        <p:nvSpPr>
          <p:cNvPr id="43" name="Right Brace 42">
            <a:extLst>
              <a:ext uri="{FF2B5EF4-FFF2-40B4-BE49-F238E27FC236}">
                <a16:creationId xmlns:a16="http://schemas.microsoft.com/office/drawing/2014/main" id="{AF803A3E-35BB-4F76-BFE9-9FDF5E9D8449}"/>
              </a:ext>
            </a:extLst>
          </p:cNvPr>
          <p:cNvSpPr/>
          <p:nvPr/>
        </p:nvSpPr>
        <p:spPr>
          <a:xfrm rot="5400000" flipV="1">
            <a:off x="5621037" y="2335161"/>
            <a:ext cx="365761" cy="5369112"/>
          </a:xfrm>
          <a:prstGeom prst="rightBrace">
            <a:avLst>
              <a:gd name="adj1" fmla="val 8333"/>
              <a:gd name="adj2" fmla="val 50617"/>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4" name="Rectangle: Rounded Corners 43">
            <a:extLst>
              <a:ext uri="{FF2B5EF4-FFF2-40B4-BE49-F238E27FC236}">
                <a16:creationId xmlns:a16="http://schemas.microsoft.com/office/drawing/2014/main" id="{831177C8-C8E6-4A54-94B4-FBC3C4D3D90A}"/>
              </a:ext>
            </a:extLst>
          </p:cNvPr>
          <p:cNvSpPr/>
          <p:nvPr/>
        </p:nvSpPr>
        <p:spPr>
          <a:xfrm>
            <a:off x="4410960" y="5322333"/>
            <a:ext cx="3563699" cy="842682"/>
          </a:xfrm>
          <a:prstGeom prst="roundRect">
            <a:avLst/>
          </a:prstGeom>
          <a:noFill/>
          <a:ln w="12700" cap="flat" cmpd="sng" algn="ctr">
            <a:solidFill>
              <a:sysClr val="windowText" lastClr="000000"/>
            </a:solidFill>
            <a:prstDash val="solid"/>
            <a:miter lim="800000"/>
          </a:ln>
          <a:effectLst/>
        </p:spPr>
        <p:txBody>
          <a:bodyPr rtlCol="0" anchor="ctr"/>
          <a:lstStyle/>
          <a:p>
            <a:pPr defTabSz="914400">
              <a:defRPr/>
            </a:pPr>
            <a:r>
              <a:rPr lang="en-US" sz="1600" b="1" kern="0" dirty="0">
                <a:solidFill>
                  <a:prstClr val="black"/>
                </a:solidFill>
              </a:rPr>
              <a:t>Meetings: weekly to every other week</a:t>
            </a:r>
            <a:endParaRPr lang="en-US" sz="1600" kern="0" dirty="0">
              <a:solidFill>
                <a:prstClr val="black"/>
              </a:solidFill>
            </a:endParaRPr>
          </a:p>
          <a:p>
            <a:pPr defTabSz="914400">
              <a:defRPr/>
            </a:pPr>
            <a:r>
              <a:rPr lang="en-US" sz="1600" b="1" kern="0" dirty="0">
                <a:solidFill>
                  <a:prstClr val="black"/>
                </a:solidFill>
                <a:latin typeface="Calibri" panose="020F0502020204030204"/>
              </a:rPr>
              <a:t>M</a:t>
            </a:r>
            <a:r>
              <a:rPr kumimoji="0" lang="en-US" sz="1600" b="1" i="0" u="none" strike="noStrike" kern="0" cap="none" spc="0" normalizeH="0" baseline="0" noProof="0" dirty="0" err="1">
                <a:ln>
                  <a:noFill/>
                </a:ln>
                <a:solidFill>
                  <a:prstClr val="black"/>
                </a:solidFill>
                <a:effectLst/>
                <a:uLnTx/>
                <a:uFillTx/>
                <a:latin typeface="Calibri" panose="020F0502020204030204"/>
                <a:ea typeface="+mn-ea"/>
                <a:cs typeface="+mn-cs"/>
              </a:rPr>
              <a:t>onthly</a:t>
            </a:r>
            <a:r>
              <a:rPr lang="en-US" sz="1600" b="1" kern="0" dirty="0">
                <a:solidFill>
                  <a:prstClr val="black"/>
                </a:solidFill>
                <a:latin typeface="Calibri" panose="020F0502020204030204"/>
              </a:rPr>
              <a:t> </a:t>
            </a:r>
            <a:r>
              <a:rPr kumimoji="0" lang="en-US" sz="1600" b="1" i="0" u="none" strike="noStrike" kern="0" cap="none" spc="0" normalizeH="0" baseline="0" noProof="0" dirty="0">
                <a:ln>
                  <a:noFill/>
                </a:ln>
                <a:solidFill>
                  <a:prstClr val="black"/>
                </a:solidFill>
                <a:effectLst/>
                <a:uLnTx/>
                <a:uFillTx/>
                <a:latin typeface="Calibri" panose="020F0502020204030204"/>
                <a:ea typeface="+mn-ea"/>
                <a:cs typeface="+mn-cs"/>
              </a:rPr>
              <a:t>with leaders</a:t>
            </a:r>
            <a:endPar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350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6" grpId="0" animBg="1"/>
      <p:bldP spid="37" grpId="0" animBg="1"/>
      <p:bldP spid="39" grpId="0" animBg="1"/>
      <p:bldP spid="40" grpId="0" animBg="1"/>
      <p:bldP spid="42" grpId="0" animBg="1"/>
      <p:bldP spid="43" grpId="0" animBg="1"/>
      <p:bldP spid="44"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199" y="76200"/>
            <a:ext cx="8945563" cy="1905000"/>
          </a:xfrm>
          <a:prstGeom prst="rect">
            <a:avLst/>
          </a:prstGeom>
          <a:solidFill>
            <a:schemeClr val="bg1"/>
          </a:solidFill>
          <a:ln w="317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pic>
        <p:nvPicPr>
          <p:cNvPr id="1026" name="Picture 2" descr="C:\Users\vhapugwillie3\AppData\Local\Microsoft\Windows\Temporary Internet Files\Content.IE5\KTZDQJ8X\SeattleSkylineTransparentBackground.tiff"/>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2875"/>
                    </a14:imgEffect>
                    <a14:imgEffect>
                      <a14:saturation sat="0"/>
                    </a14:imgEffect>
                    <a14:imgEffect>
                      <a14:brightnessContrast bright="-8000" contrast="-1000"/>
                    </a14:imgEffect>
                  </a14:imgLayer>
                </a14:imgProps>
              </a:ext>
              <a:ext uri="{28A0092B-C50C-407E-A947-70E740481C1C}">
                <a14:useLocalDpi xmlns:a14="http://schemas.microsoft.com/office/drawing/2010/main" val="0"/>
              </a:ext>
            </a:extLst>
          </a:blip>
          <a:srcRect/>
          <a:stretch>
            <a:fillRect/>
          </a:stretch>
        </p:blipFill>
        <p:spPr bwMode="auto">
          <a:xfrm>
            <a:off x="830317" y="2374580"/>
            <a:ext cx="7575944" cy="44834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Grp="1" noChangeArrowheads="1"/>
          </p:cNvSpPr>
          <p:nvPr>
            <p:ph type="ctrTitle"/>
          </p:nvPr>
        </p:nvSpPr>
        <p:spPr>
          <a:xfrm>
            <a:off x="594140" y="266700"/>
            <a:ext cx="8048298" cy="1524000"/>
          </a:xfrm>
        </p:spPr>
        <p:txBody>
          <a:bodyPr>
            <a:noAutofit/>
          </a:bodyPr>
          <a:lstStyle/>
          <a:p>
            <a:r>
              <a:rPr lang="en-US" sz="2900" b="1" dirty="0">
                <a:solidFill>
                  <a:srgbClr val="002060"/>
                </a:solidFill>
              </a:rPr>
              <a:t>Secondary Evaluation of the Sustained Patient-centered Alcohol-related Care (SPARC) Trial</a:t>
            </a:r>
            <a:r>
              <a:rPr lang="en-US" sz="2900" b="1">
                <a:solidFill>
                  <a:srgbClr val="002060"/>
                </a:solidFill>
              </a:rPr>
              <a:t>: </a:t>
            </a:r>
            <a:br>
              <a:rPr lang="en-US" sz="2900" b="1">
                <a:solidFill>
                  <a:srgbClr val="002060"/>
                </a:solidFill>
              </a:rPr>
            </a:br>
            <a:r>
              <a:rPr lang="en-US" sz="2900" b="1">
                <a:solidFill>
                  <a:srgbClr val="002060"/>
                </a:solidFill>
              </a:rPr>
              <a:t>Patient </a:t>
            </a:r>
            <a:r>
              <a:rPr lang="en-US" sz="2900" b="1" dirty="0">
                <a:solidFill>
                  <a:srgbClr val="002060"/>
                </a:solidFill>
              </a:rPr>
              <a:t>Reported Advice Across Primary Care Sites at Three Phases of Implementation</a:t>
            </a:r>
            <a:endParaRPr lang="en-US" sz="2900" dirty="0">
              <a:solidFill>
                <a:srgbClr val="002060"/>
              </a:solidFill>
              <a:highlight>
                <a:srgbClr val="FFFF00"/>
              </a:highlight>
            </a:endParaRPr>
          </a:p>
        </p:txBody>
      </p:sp>
      <p:sp>
        <p:nvSpPr>
          <p:cNvPr id="6" name="Rectangle 84"/>
          <p:cNvSpPr>
            <a:spLocks noChangeArrowheads="1"/>
          </p:cNvSpPr>
          <p:nvPr/>
        </p:nvSpPr>
        <p:spPr bwMode="auto">
          <a:xfrm>
            <a:off x="2013" y="5401994"/>
            <a:ext cx="9113085" cy="1456006"/>
          </a:xfrm>
          <a:prstGeom prst="rect">
            <a:avLst/>
          </a:prstGeom>
          <a:solidFill>
            <a:schemeClr val="bg1"/>
          </a:solidFill>
          <a:ln w="25400">
            <a:solidFill>
              <a:srgbClr val="002060"/>
            </a:solidFill>
          </a:ln>
          <a:extLst/>
        </p:spPr>
        <p:txBody>
          <a:bodyPr/>
          <a:lstStyle/>
          <a:p>
            <a:pPr marL="342900" indent="-342900" algn="ctr" fontAlgn="base">
              <a:lnSpc>
                <a:spcPct val="80000"/>
              </a:lnSpc>
              <a:spcBef>
                <a:spcPct val="20000"/>
              </a:spcBef>
              <a:spcAft>
                <a:spcPct val="0"/>
              </a:spcAft>
            </a:pPr>
            <a:r>
              <a:rPr lang="en-US" sz="2800" dirty="0">
                <a:solidFill>
                  <a:srgbClr val="000066"/>
                </a:solidFill>
              </a:rPr>
              <a:t>Emily C. Williams, PhD, MPH</a:t>
            </a:r>
          </a:p>
          <a:p>
            <a:pPr marL="342900" indent="-342900" algn="ctr" fontAlgn="base">
              <a:lnSpc>
                <a:spcPct val="80000"/>
              </a:lnSpc>
              <a:spcBef>
                <a:spcPct val="20000"/>
              </a:spcBef>
              <a:spcAft>
                <a:spcPct val="0"/>
              </a:spcAft>
            </a:pPr>
            <a:r>
              <a:rPr lang="en-US" sz="1600" b="1" u="sng" dirty="0">
                <a:solidFill>
                  <a:srgbClr val="000066"/>
                </a:solidFill>
                <a:hlinkClick r:id="rId5"/>
              </a:rPr>
              <a:t>Emily.Williams3@va.gov</a:t>
            </a:r>
            <a:r>
              <a:rPr lang="en-US" sz="1600" b="1" u="sng" dirty="0">
                <a:solidFill>
                  <a:srgbClr val="000066"/>
                </a:solidFill>
              </a:rPr>
              <a:t> </a:t>
            </a:r>
          </a:p>
          <a:p>
            <a:pPr marL="342900" indent="-342900" algn="ctr" fontAlgn="base">
              <a:lnSpc>
                <a:spcPct val="80000"/>
              </a:lnSpc>
              <a:spcBef>
                <a:spcPct val="20000"/>
              </a:spcBef>
              <a:spcAft>
                <a:spcPct val="0"/>
              </a:spcAft>
            </a:pPr>
            <a:r>
              <a:rPr lang="en-US" sz="1600" b="1" dirty="0">
                <a:solidFill>
                  <a:srgbClr val="000066"/>
                </a:solidFill>
              </a:rPr>
              <a:t>VA Puget Sound Health Services Research &amp; Development</a:t>
            </a:r>
          </a:p>
          <a:p>
            <a:pPr marL="342900" indent="-342900" algn="ctr" fontAlgn="base">
              <a:lnSpc>
                <a:spcPct val="80000"/>
              </a:lnSpc>
              <a:spcBef>
                <a:spcPct val="20000"/>
              </a:spcBef>
              <a:spcAft>
                <a:spcPct val="0"/>
              </a:spcAft>
            </a:pPr>
            <a:r>
              <a:rPr lang="en-US" sz="1600" b="1" dirty="0">
                <a:solidFill>
                  <a:srgbClr val="000066"/>
                </a:solidFill>
              </a:rPr>
              <a:t>Center of Innovation for Veteran-Centered and Value-Driven Care</a:t>
            </a:r>
          </a:p>
          <a:p>
            <a:pPr marL="342900" indent="-342900" algn="ctr" fontAlgn="base">
              <a:lnSpc>
                <a:spcPct val="80000"/>
              </a:lnSpc>
              <a:spcBef>
                <a:spcPct val="20000"/>
              </a:spcBef>
              <a:spcAft>
                <a:spcPct val="0"/>
              </a:spcAft>
            </a:pPr>
            <a:r>
              <a:rPr lang="en-US" sz="1600" b="1" dirty="0">
                <a:solidFill>
                  <a:srgbClr val="000066"/>
                </a:solidFill>
              </a:rPr>
              <a:t>Department of Health Services, University of Washington</a:t>
            </a:r>
          </a:p>
          <a:p>
            <a:pPr marL="342900" indent="-342900" algn="ctr" fontAlgn="base">
              <a:lnSpc>
                <a:spcPct val="80000"/>
              </a:lnSpc>
              <a:spcBef>
                <a:spcPct val="20000"/>
              </a:spcBef>
              <a:spcAft>
                <a:spcPct val="0"/>
              </a:spcAft>
            </a:pPr>
            <a:endParaRPr lang="en-US" b="1" u="sng" dirty="0">
              <a:solidFill>
                <a:srgbClr val="000066"/>
              </a:solidFill>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16601" y="2118554"/>
            <a:ext cx="3012584" cy="1023524"/>
          </a:xfrm>
          <a:prstGeom prst="rect">
            <a:avLst/>
          </a:prstGeom>
        </p:spPr>
      </p:pic>
      <p:pic>
        <p:nvPicPr>
          <p:cNvPr id="2" name="Picture 2" descr="Image result for kpwhri">
            <a:extLst>
              <a:ext uri="{FF2B5EF4-FFF2-40B4-BE49-F238E27FC236}">
                <a16:creationId xmlns:a16="http://schemas.microsoft.com/office/drawing/2014/main" id="{28E119A6-6004-4CD0-A9A8-1B66F09894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815" y="2123972"/>
            <a:ext cx="2855459" cy="90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35189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Placeholder 2"/>
          <p:cNvSpPr>
            <a:spLocks noGrp="1"/>
          </p:cNvSpPr>
          <p:nvPr>
            <p:ph type="body" idx="1"/>
          </p:nvPr>
        </p:nvSpPr>
        <p:spPr>
          <a:xfrm>
            <a:off x="304800" y="1066800"/>
            <a:ext cx="4040188" cy="639762"/>
          </a:xfrm>
        </p:spPr>
        <p:txBody>
          <a:bodyPr/>
          <a:lstStyle/>
          <a:p>
            <a:r>
              <a:rPr lang="en-US" u="sng" dirty="0">
                <a:solidFill>
                  <a:srgbClr val="002060"/>
                </a:solidFill>
              </a:rPr>
              <a:t>Collaborators	</a:t>
            </a:r>
          </a:p>
        </p:txBody>
      </p:sp>
      <p:sp>
        <p:nvSpPr>
          <p:cNvPr id="4" name="Content Placeholder 3"/>
          <p:cNvSpPr>
            <a:spLocks noGrp="1"/>
          </p:cNvSpPr>
          <p:nvPr>
            <p:ph sz="half" idx="2"/>
          </p:nvPr>
        </p:nvSpPr>
        <p:spPr>
          <a:xfrm>
            <a:off x="304800" y="1753864"/>
            <a:ext cx="4267200" cy="3547602"/>
          </a:xfrm>
        </p:spPr>
        <p:txBody>
          <a:bodyPr>
            <a:normAutofit fontScale="70000" lnSpcReduction="20000"/>
          </a:bodyPr>
          <a:lstStyle/>
          <a:p>
            <a:r>
              <a:rPr lang="en-GB" sz="2000" dirty="0">
                <a:solidFill>
                  <a:srgbClr val="002060"/>
                </a:solidFill>
              </a:rPr>
              <a:t>Madeline C. Frost, MPH</a:t>
            </a:r>
          </a:p>
          <a:p>
            <a:r>
              <a:rPr lang="en-GB" sz="2000" dirty="0">
                <a:solidFill>
                  <a:srgbClr val="002060"/>
                </a:solidFill>
              </a:rPr>
              <a:t>Amy K. Lee, MPH</a:t>
            </a:r>
          </a:p>
          <a:p>
            <a:r>
              <a:rPr lang="en-GB" sz="2000" dirty="0">
                <a:solidFill>
                  <a:srgbClr val="002060"/>
                </a:solidFill>
              </a:rPr>
              <a:t>Jennifer F. Bobb, PhD</a:t>
            </a:r>
          </a:p>
          <a:p>
            <a:r>
              <a:rPr lang="en-GB" sz="2000" dirty="0">
                <a:solidFill>
                  <a:srgbClr val="002060"/>
                </a:solidFill>
              </a:rPr>
              <a:t>Julie E. Richards, PhD, MPH</a:t>
            </a:r>
          </a:p>
          <a:p>
            <a:r>
              <a:rPr lang="en-GB" sz="2000" dirty="0">
                <a:solidFill>
                  <a:srgbClr val="002060"/>
                </a:solidFill>
              </a:rPr>
              <a:t>Evette J. Ludman, PhD</a:t>
            </a:r>
          </a:p>
          <a:p>
            <a:r>
              <a:rPr lang="en-GB" sz="2000" dirty="0">
                <a:solidFill>
                  <a:srgbClr val="002060"/>
                </a:solidFill>
              </a:rPr>
              <a:t>Carol E. Achtmeyer, ARNP</a:t>
            </a:r>
          </a:p>
          <a:p>
            <a:r>
              <a:rPr lang="en-GB" sz="2000" dirty="0">
                <a:solidFill>
                  <a:srgbClr val="002060"/>
                </a:solidFill>
              </a:rPr>
              <a:t>Malia Oliver</a:t>
            </a:r>
            <a:endParaRPr lang="en-GB" sz="2000" dirty="0">
              <a:solidFill>
                <a:srgbClr val="002060"/>
              </a:solidFill>
              <a:highlight>
                <a:srgbClr val="FFFF00"/>
              </a:highlight>
            </a:endParaRPr>
          </a:p>
          <a:p>
            <a:r>
              <a:rPr lang="en-GB" sz="2000" dirty="0">
                <a:solidFill>
                  <a:srgbClr val="002060"/>
                </a:solidFill>
              </a:rPr>
              <a:t>Ryan M. Caldeiro, MD, MPH</a:t>
            </a:r>
          </a:p>
          <a:p>
            <a:r>
              <a:rPr lang="en-GB" sz="2000" dirty="0">
                <a:solidFill>
                  <a:srgbClr val="002060"/>
                </a:solidFill>
              </a:rPr>
              <a:t>Rebecca Parrish, MSW</a:t>
            </a:r>
            <a:endParaRPr lang="en-GB" sz="2000" dirty="0">
              <a:solidFill>
                <a:srgbClr val="002060"/>
              </a:solidFill>
              <a:highlight>
                <a:srgbClr val="FFFF00"/>
              </a:highlight>
            </a:endParaRPr>
          </a:p>
          <a:p>
            <a:r>
              <a:rPr lang="en-GB" sz="2000" dirty="0">
                <a:solidFill>
                  <a:srgbClr val="002060"/>
                </a:solidFill>
              </a:rPr>
              <a:t>Joseph E. Glass, PhD, MSW</a:t>
            </a:r>
          </a:p>
          <a:p>
            <a:r>
              <a:rPr lang="en-GB" sz="2000" dirty="0">
                <a:solidFill>
                  <a:srgbClr val="002060"/>
                </a:solidFill>
              </a:rPr>
              <a:t>Paula Lozano, MD, MPH</a:t>
            </a:r>
          </a:p>
          <a:p>
            <a:r>
              <a:rPr lang="en-GB" sz="2000" dirty="0">
                <a:solidFill>
                  <a:srgbClr val="002060"/>
                </a:solidFill>
              </a:rPr>
              <a:t>Katharine A. Bradley, MD, MPH</a:t>
            </a:r>
          </a:p>
        </p:txBody>
      </p:sp>
      <p:sp>
        <p:nvSpPr>
          <p:cNvPr id="4100" name="Text Placeholder 4"/>
          <p:cNvSpPr>
            <a:spLocks noGrp="1"/>
          </p:cNvSpPr>
          <p:nvPr>
            <p:ph type="body" sz="quarter" idx="3"/>
          </p:nvPr>
        </p:nvSpPr>
        <p:spPr>
          <a:xfrm>
            <a:off x="4714086" y="1058911"/>
            <a:ext cx="4041775" cy="639762"/>
          </a:xfrm>
        </p:spPr>
        <p:txBody>
          <a:bodyPr/>
          <a:lstStyle/>
          <a:p>
            <a:r>
              <a:rPr lang="en-US" u="sng" dirty="0">
                <a:solidFill>
                  <a:srgbClr val="002060"/>
                </a:solidFill>
              </a:rPr>
              <a:t> Research Funding</a:t>
            </a:r>
          </a:p>
        </p:txBody>
      </p:sp>
      <p:sp>
        <p:nvSpPr>
          <p:cNvPr id="9" name="Content Placeholder 5"/>
          <p:cNvSpPr txBox="1">
            <a:spLocks/>
          </p:cNvSpPr>
          <p:nvPr/>
        </p:nvSpPr>
        <p:spPr bwMode="auto">
          <a:xfrm>
            <a:off x="4572001" y="1753864"/>
            <a:ext cx="40417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400050" lvl="1" indent="-342900">
              <a:lnSpc>
                <a:spcPct val="80000"/>
              </a:lnSpc>
              <a:buFont typeface="Arial" panose="020B0604020202020204" pitchFamily="34" charset="0"/>
              <a:buChar char="•"/>
            </a:pPr>
            <a:r>
              <a:rPr lang="en-US" sz="1900" dirty="0">
                <a:solidFill>
                  <a:srgbClr val="002060"/>
                </a:solidFill>
              </a:rPr>
              <a:t>Agency for Healthcare Research and Quality (AHRQ) R18 HS023173 </a:t>
            </a:r>
          </a:p>
          <a:p>
            <a:pPr marL="400050" lvl="1" indent="-342900">
              <a:lnSpc>
                <a:spcPct val="80000"/>
              </a:lnSpc>
              <a:buFont typeface="Arial" panose="020B0604020202020204" pitchFamily="34" charset="0"/>
              <a:buChar char="•"/>
            </a:pPr>
            <a:r>
              <a:rPr lang="en-US" sz="1900" dirty="0">
                <a:solidFill>
                  <a:srgbClr val="002060"/>
                </a:solidFill>
              </a:rPr>
              <a:t>National Institute on Alcohol Abuse and Alcoholism (NIAAA) K24 AA022128</a:t>
            </a:r>
            <a:endParaRPr lang="en-US" sz="1900" dirty="0">
              <a:solidFill>
                <a:srgbClr val="002060"/>
              </a:solidFill>
              <a:highlight>
                <a:srgbClr val="FFFF00"/>
              </a:highlight>
            </a:endParaRPr>
          </a:p>
          <a:p>
            <a:pPr marL="400050" lvl="1" indent="-342900">
              <a:lnSpc>
                <a:spcPct val="80000"/>
              </a:lnSpc>
              <a:buFont typeface="Arial" panose="020B0604020202020204" pitchFamily="34" charset="0"/>
              <a:buChar char="•"/>
            </a:pPr>
            <a:r>
              <a:rPr lang="en-US" sz="1900" dirty="0">
                <a:solidFill>
                  <a:srgbClr val="002060"/>
                </a:solidFill>
              </a:rPr>
              <a:t>National Institute on Alcohol Abuse and Alcoholism (NIAAA) K01 AA023859</a:t>
            </a:r>
            <a:endParaRPr lang="en-US" sz="500" dirty="0">
              <a:solidFill>
                <a:srgbClr val="002060"/>
              </a:solidFill>
            </a:endParaRPr>
          </a:p>
        </p:txBody>
      </p:sp>
      <p:sp>
        <p:nvSpPr>
          <p:cNvPr id="10" name="Rectangle 2"/>
          <p:cNvSpPr txBox="1">
            <a:spLocks noChangeArrowheads="1"/>
          </p:cNvSpPr>
          <p:nvPr/>
        </p:nvSpPr>
        <p:spPr bwMode="auto">
          <a:xfrm>
            <a:off x="0" y="0"/>
            <a:ext cx="9151883" cy="730468"/>
          </a:xfrm>
          <a:prstGeom prst="rect">
            <a:avLst/>
          </a:prstGeom>
          <a:solidFill>
            <a:schemeClr val="accent1">
              <a:lumMod val="75000"/>
            </a:schemeClr>
          </a:solidFill>
          <a:ln w="25400">
            <a:solidFill>
              <a:srgbClr val="002060"/>
            </a:solid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3600" b="1" dirty="0">
                <a:solidFill>
                  <a:schemeClr val="bg1"/>
                </a:solidFill>
                <a:latin typeface="Calibri" pitchFamily="-107" charset="0"/>
              </a:rPr>
              <a:t>Acknowledgments</a:t>
            </a:r>
          </a:p>
        </p:txBody>
      </p:sp>
      <p:sp>
        <p:nvSpPr>
          <p:cNvPr id="7" name="Text Placeholder 4">
            <a:extLst>
              <a:ext uri="{FF2B5EF4-FFF2-40B4-BE49-F238E27FC236}">
                <a16:creationId xmlns:a16="http://schemas.microsoft.com/office/drawing/2014/main" id="{EBDA89B6-4C6B-42AB-BE3C-7CB17E74A2DC}"/>
              </a:ext>
            </a:extLst>
          </p:cNvPr>
          <p:cNvSpPr txBox="1">
            <a:spLocks/>
          </p:cNvSpPr>
          <p:nvPr/>
        </p:nvSpPr>
        <p:spPr>
          <a:xfrm>
            <a:off x="4738470" y="3815956"/>
            <a:ext cx="4041775"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u="sng" dirty="0">
                <a:solidFill>
                  <a:srgbClr val="002060"/>
                </a:solidFill>
              </a:rPr>
              <a:t>Other Support</a:t>
            </a:r>
          </a:p>
        </p:txBody>
      </p:sp>
      <p:sp>
        <p:nvSpPr>
          <p:cNvPr id="8" name="Content Placeholder 5">
            <a:extLst>
              <a:ext uri="{FF2B5EF4-FFF2-40B4-BE49-F238E27FC236}">
                <a16:creationId xmlns:a16="http://schemas.microsoft.com/office/drawing/2014/main" id="{425BBAB2-2167-4CE6-83FD-3A0B8D99921B}"/>
              </a:ext>
            </a:extLst>
          </p:cNvPr>
          <p:cNvSpPr txBox="1">
            <a:spLocks/>
          </p:cNvSpPr>
          <p:nvPr/>
        </p:nvSpPr>
        <p:spPr bwMode="auto">
          <a:xfrm>
            <a:off x="4572000" y="4510909"/>
            <a:ext cx="4041775" cy="34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400050" lvl="1" indent="-342900">
              <a:lnSpc>
                <a:spcPct val="80000"/>
              </a:lnSpc>
              <a:buFont typeface="Arial" panose="020B0604020202020204" pitchFamily="34" charset="0"/>
              <a:buChar char="•"/>
            </a:pPr>
            <a:r>
              <a:rPr lang="en-US" sz="1900" dirty="0">
                <a:solidFill>
                  <a:srgbClr val="002060"/>
                </a:solidFill>
              </a:rPr>
              <a:t>Washington Health Alliance</a:t>
            </a:r>
          </a:p>
          <a:p>
            <a:pPr marL="457200" lvl="1" indent="0">
              <a:lnSpc>
                <a:spcPct val="80000"/>
              </a:lnSpc>
              <a:buFont typeface="Arial" charset="0"/>
              <a:buNone/>
            </a:pPr>
            <a:endParaRPr lang="en-US" sz="1900" dirty="0">
              <a:solidFill>
                <a:srgbClr val="002060"/>
              </a:solidFill>
            </a:endParaRPr>
          </a:p>
          <a:p>
            <a:pPr>
              <a:lnSpc>
                <a:spcPct val="80000"/>
              </a:lnSpc>
            </a:pPr>
            <a:endParaRPr lang="en-US" sz="500" dirty="0">
              <a:solidFill>
                <a:srgbClr val="002060"/>
              </a:solidFill>
            </a:endParaRPr>
          </a:p>
        </p:txBody>
      </p:sp>
    </p:spTree>
    <p:extLst>
      <p:ext uri="{BB962C8B-B14F-4D97-AF65-F5344CB8AC3E}">
        <p14:creationId xmlns:p14="http://schemas.microsoft.com/office/powerpoint/2010/main" val="40078048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sz="half" idx="1"/>
          </p:nvPr>
        </p:nvSpPr>
        <p:spPr>
          <a:xfrm>
            <a:off x="508396" y="990600"/>
            <a:ext cx="8305800" cy="5334000"/>
          </a:xfrm>
        </p:spPr>
        <p:txBody>
          <a:bodyPr>
            <a:normAutofit fontScale="85000" lnSpcReduction="10000"/>
          </a:bodyPr>
          <a:lstStyle/>
          <a:p>
            <a:pPr>
              <a:lnSpc>
                <a:spcPct val="110000"/>
              </a:lnSpc>
              <a:defRPr/>
            </a:pPr>
            <a:r>
              <a:rPr lang="en-US" dirty="0">
                <a:solidFill>
                  <a:srgbClr val="002060"/>
                </a:solidFill>
              </a:rPr>
              <a:t>The Sustained Patient-centered Alcohol-related Care (SPARC) trial tested state-of-the-art implementation strategies and identified:</a:t>
            </a:r>
          </a:p>
          <a:p>
            <a:pPr lvl="1">
              <a:lnSpc>
                <a:spcPct val="110000"/>
              </a:lnSpc>
              <a:defRPr/>
            </a:pPr>
            <a:r>
              <a:rPr lang="en-US" dirty="0">
                <a:solidFill>
                  <a:srgbClr val="002060"/>
                </a:solidFill>
              </a:rPr>
              <a:t>Small but significant improvement in electronic health record (EHR)-documented brief alcohol intervention associated with the implementation intervention </a:t>
            </a:r>
          </a:p>
          <a:p>
            <a:pPr lvl="1">
              <a:lnSpc>
                <a:spcPct val="110000"/>
              </a:lnSpc>
              <a:defRPr/>
            </a:pPr>
            <a:endParaRPr lang="en-US" dirty="0">
              <a:solidFill>
                <a:srgbClr val="002060"/>
              </a:solidFill>
            </a:endParaRPr>
          </a:p>
          <a:p>
            <a:pPr>
              <a:lnSpc>
                <a:spcPct val="110000"/>
              </a:lnSpc>
              <a:defRPr/>
            </a:pPr>
            <a:r>
              <a:rPr lang="en-US" dirty="0">
                <a:solidFill>
                  <a:srgbClr val="002060"/>
                </a:solidFill>
              </a:rPr>
              <a:t>Results encouraging although rates of documented BI still very low post-implementation (5%)</a:t>
            </a:r>
          </a:p>
          <a:p>
            <a:pPr marL="0" indent="0">
              <a:lnSpc>
                <a:spcPct val="110000"/>
              </a:lnSpc>
              <a:buNone/>
              <a:defRPr/>
            </a:pPr>
            <a:endParaRPr lang="en-US" dirty="0">
              <a:solidFill>
                <a:srgbClr val="002060"/>
              </a:solidFill>
            </a:endParaRPr>
          </a:p>
          <a:p>
            <a:pPr>
              <a:lnSpc>
                <a:spcPct val="110000"/>
              </a:lnSpc>
              <a:defRPr/>
            </a:pPr>
            <a:r>
              <a:rPr lang="en-US" dirty="0">
                <a:solidFill>
                  <a:srgbClr val="002060"/>
                </a:solidFill>
              </a:rPr>
              <a:t>EHR documentation may under-estimate receipt of BI</a:t>
            </a:r>
          </a:p>
          <a:p>
            <a:pPr lvl="1">
              <a:lnSpc>
                <a:spcPct val="110000"/>
              </a:lnSpc>
              <a:defRPr/>
            </a:pPr>
            <a:endParaRPr lang="en-US" dirty="0">
              <a:solidFill>
                <a:srgbClr val="002060"/>
              </a:solidFill>
            </a:endParaRPr>
          </a:p>
        </p:txBody>
      </p:sp>
      <p:sp>
        <p:nvSpPr>
          <p:cNvPr id="7" name="Rectangle 2"/>
          <p:cNvSpPr txBox="1">
            <a:spLocks noChangeArrowheads="1"/>
          </p:cNvSpPr>
          <p:nvPr/>
        </p:nvSpPr>
        <p:spPr bwMode="auto">
          <a:xfrm>
            <a:off x="-7938" y="0"/>
            <a:ext cx="9151938" cy="762000"/>
          </a:xfrm>
          <a:prstGeom prst="rect">
            <a:avLst/>
          </a:prstGeom>
          <a:solidFill>
            <a:schemeClr val="accent1">
              <a:lumMod val="75000"/>
            </a:schemeClr>
          </a:solidFill>
          <a:ln w="25400">
            <a:solidFill>
              <a:srgbClr val="002060"/>
            </a:solid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3600" b="1" dirty="0">
                <a:solidFill>
                  <a:schemeClr val="bg1"/>
                </a:solidFill>
                <a:latin typeface="Calibri" pitchFamily="-107" charset="0"/>
                <a:ea typeface="+mn-ea"/>
              </a:rPr>
              <a:t>Background</a:t>
            </a:r>
          </a:p>
        </p:txBody>
      </p:sp>
      <p:sp>
        <p:nvSpPr>
          <p:cNvPr id="4" name="TextBox 3">
            <a:extLst>
              <a:ext uri="{FF2B5EF4-FFF2-40B4-BE49-F238E27FC236}">
                <a16:creationId xmlns:a16="http://schemas.microsoft.com/office/drawing/2014/main" id="{27328C39-CEAC-40AF-A4B6-164BBEB007E0}"/>
              </a:ext>
            </a:extLst>
          </p:cNvPr>
          <p:cNvSpPr txBox="1"/>
          <p:nvPr/>
        </p:nvSpPr>
        <p:spPr>
          <a:xfrm>
            <a:off x="285289" y="6581001"/>
            <a:ext cx="8492331" cy="276999"/>
          </a:xfrm>
          <a:prstGeom prst="rect">
            <a:avLst/>
          </a:prstGeom>
          <a:noFill/>
        </p:spPr>
        <p:txBody>
          <a:bodyPr wrap="square" rtlCol="0">
            <a:spAutoFit/>
          </a:bodyPr>
          <a:lstStyle/>
          <a:p>
            <a:pPr algn="r"/>
            <a:r>
              <a:rPr lang="en-US" sz="1200" dirty="0">
                <a:solidFill>
                  <a:srgbClr val="002060"/>
                </a:solidFill>
              </a:rPr>
              <a:t>Bradley KA and Lee AK—previous talks</a:t>
            </a:r>
          </a:p>
        </p:txBody>
      </p:sp>
    </p:spTree>
    <p:extLst>
      <p:ext uri="{BB962C8B-B14F-4D97-AF65-F5344CB8AC3E}">
        <p14:creationId xmlns:p14="http://schemas.microsoft.com/office/powerpoint/2010/main" val="766897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Implementation Intervention</a:t>
            </a:r>
          </a:p>
        </p:txBody>
      </p:sp>
      <p:sp>
        <p:nvSpPr>
          <p:cNvPr id="4" name="Content Placeholder 3"/>
          <p:cNvSpPr>
            <a:spLocks noGrp="1"/>
          </p:cNvSpPr>
          <p:nvPr>
            <p:ph idx="1"/>
          </p:nvPr>
        </p:nvSpPr>
        <p:spPr>
          <a:xfrm>
            <a:off x="606666" y="1610176"/>
            <a:ext cx="7777018" cy="4839284"/>
          </a:xfrm>
        </p:spPr>
        <p:txBody>
          <a:bodyPr>
            <a:noAutofit/>
          </a:bodyPr>
          <a:lstStyle/>
          <a:p>
            <a:pPr>
              <a:spcAft>
                <a:spcPts val="0"/>
              </a:spcAft>
              <a:buClr>
                <a:srgbClr val="F57D20"/>
              </a:buClr>
              <a:buSzPct val="80000"/>
            </a:pPr>
            <a:r>
              <a:rPr lang="en-US" sz="2400" dirty="0"/>
              <a:t>Three Implementation Strategies </a:t>
            </a:r>
          </a:p>
          <a:p>
            <a:pPr marL="342900" indent="-342900">
              <a:spcAft>
                <a:spcPts val="0"/>
              </a:spcAft>
              <a:buClr>
                <a:srgbClr val="F57D20"/>
              </a:buClr>
              <a:buSzPct val="80000"/>
              <a:buFont typeface="Wingdings" panose="05000000000000000000" pitchFamily="2" charset="2"/>
              <a:buChar char="§"/>
            </a:pPr>
            <a:r>
              <a:rPr lang="en-US" sz="2400" dirty="0"/>
              <a:t>Two used previously in VA: screening and BI</a:t>
            </a:r>
          </a:p>
          <a:p>
            <a:pPr marL="733425" lvl="1" indent="-388938">
              <a:spcAft>
                <a:spcPts val="0"/>
              </a:spcAft>
              <a:buClr>
                <a:srgbClr val="F57D20"/>
              </a:buClr>
              <a:buFont typeface="+mj-lt"/>
              <a:buAutoNum type="arabicPeriod"/>
            </a:pPr>
            <a:r>
              <a:rPr lang="en-US" sz="2400" dirty="0"/>
              <a:t>EHR tools </a:t>
            </a:r>
          </a:p>
          <a:p>
            <a:pPr marL="733425" lvl="1" indent="-388938">
              <a:spcAft>
                <a:spcPts val="0"/>
              </a:spcAft>
              <a:buClr>
                <a:srgbClr val="F57D20"/>
              </a:buClr>
              <a:buFont typeface="+mj-lt"/>
              <a:buAutoNum type="arabicPeriod"/>
            </a:pPr>
            <a:r>
              <a:rPr lang="en-US" sz="2400" dirty="0"/>
              <a:t>Performance monitoring and feedback</a:t>
            </a:r>
          </a:p>
          <a:p>
            <a:pPr marL="342900" indent="-342900">
              <a:spcAft>
                <a:spcPts val="0"/>
              </a:spcAft>
              <a:buClr>
                <a:srgbClr val="F57D20"/>
              </a:buClr>
              <a:buSzPct val="80000"/>
              <a:buFont typeface="Wingdings" panose="05000000000000000000" pitchFamily="2" charset="2"/>
              <a:buChar char="§"/>
            </a:pPr>
            <a:r>
              <a:rPr lang="en-US" sz="2400" dirty="0"/>
              <a:t>In VA’s 900 sites</a:t>
            </a:r>
          </a:p>
          <a:p>
            <a:pPr marL="619197" lvl="1" indent="-342900">
              <a:spcAft>
                <a:spcPts val="0"/>
              </a:spcAft>
              <a:buClr>
                <a:srgbClr val="F57D20"/>
              </a:buClr>
              <a:buFont typeface="Wingdings" panose="05000000000000000000" pitchFamily="2" charset="2"/>
              <a:buChar char="ü"/>
            </a:pPr>
            <a:r>
              <a:rPr lang="en-US" sz="2400" dirty="0"/>
              <a:t>High rates of documented screening and BI</a:t>
            </a:r>
          </a:p>
          <a:p>
            <a:pPr marL="619197" lvl="1" indent="-342900">
              <a:spcAft>
                <a:spcPts val="0"/>
              </a:spcAft>
              <a:buClr>
                <a:srgbClr val="F57D20"/>
              </a:buClr>
              <a:buFont typeface="Wingdings" panose="05000000000000000000" pitchFamily="2" charset="2"/>
              <a:buChar char="ü"/>
            </a:pPr>
            <a:r>
              <a:rPr lang="en-US" sz="2400" dirty="0"/>
              <a:t>Gaps in screening quality (61% missed)</a:t>
            </a:r>
          </a:p>
          <a:p>
            <a:pPr marL="619197" lvl="1" indent="-342900">
              <a:spcAft>
                <a:spcPts val="0"/>
              </a:spcAft>
              <a:buClr>
                <a:srgbClr val="F57D20"/>
              </a:buClr>
              <a:buFont typeface="Wingdings" panose="05000000000000000000" pitchFamily="2" charset="2"/>
              <a:buChar char="ü"/>
            </a:pPr>
            <a:r>
              <a:rPr lang="en-US" sz="2400" dirty="0"/>
              <a:t>Neglected adopters </a:t>
            </a:r>
          </a:p>
          <a:p>
            <a:pPr>
              <a:buClr>
                <a:srgbClr val="F57D20"/>
              </a:buClr>
              <a:buSzPct val="80000"/>
            </a:pPr>
            <a:endParaRPr lang="en-US" sz="800" dirty="0"/>
          </a:p>
          <a:p>
            <a:pPr>
              <a:buClr>
                <a:srgbClr val="F57D20"/>
              </a:buClr>
              <a:buSzPct val="80000"/>
            </a:pPr>
            <a:endParaRPr lang="en-US" sz="800" dirty="0"/>
          </a:p>
          <a:p>
            <a:pPr>
              <a:buClr>
                <a:srgbClr val="F57D20"/>
              </a:buClr>
              <a:buSzPct val="80000"/>
            </a:pPr>
            <a:endParaRPr lang="en-US" sz="800" dirty="0"/>
          </a:p>
          <a:p>
            <a:pPr marL="553210" lvl="2" indent="0" algn="r">
              <a:spcBef>
                <a:spcPts val="0"/>
              </a:spcBef>
              <a:spcAft>
                <a:spcPts val="0"/>
              </a:spcAft>
              <a:buNone/>
            </a:pPr>
            <a:r>
              <a:rPr lang="en-US" sz="1600" dirty="0"/>
              <a:t>Bradley Am J </a:t>
            </a:r>
            <a:r>
              <a:rPr lang="en-US" sz="1600" dirty="0" err="1"/>
              <a:t>Manag</a:t>
            </a:r>
            <a:r>
              <a:rPr lang="en-US" sz="1600" dirty="0"/>
              <a:t> Care 2006; Lapham Med Care 2012 </a:t>
            </a:r>
          </a:p>
          <a:p>
            <a:pPr marL="553210" lvl="2" indent="0" algn="r">
              <a:spcBef>
                <a:spcPts val="0"/>
              </a:spcBef>
              <a:spcAft>
                <a:spcPts val="0"/>
              </a:spcAft>
              <a:buNone/>
            </a:pPr>
            <a:r>
              <a:rPr lang="en-US" sz="1600" dirty="0"/>
              <a:t>Bradley JGIM 2011; Chavez JSAD 2016; Berger JGIM 2018</a:t>
            </a:r>
            <a:endParaRPr lang="en-US" dirty="0"/>
          </a:p>
          <a:p>
            <a:pPr marL="553210" lvl="2" indent="0" algn="r">
              <a:spcBef>
                <a:spcPts val="0"/>
              </a:spcBef>
              <a:spcAft>
                <a:spcPts val="0"/>
              </a:spcAft>
              <a:buNone/>
            </a:pPr>
            <a:r>
              <a:rPr lang="en-US" sz="1600" dirty="0"/>
              <a:t>Greenhalgh Milbank Q 2004; Williams &amp; Bradley ASAM Textbook 2013</a:t>
            </a:r>
          </a:p>
          <a:p>
            <a:pPr marL="619197" lvl="1" indent="-342900">
              <a:buFont typeface="Wingdings" panose="05000000000000000000" pitchFamily="2" charset="2"/>
              <a:buChar char="ü"/>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14</a:t>
            </a:fld>
            <a:endParaRPr lang="en-US"/>
          </a:p>
        </p:txBody>
      </p:sp>
      <p:sp>
        <p:nvSpPr>
          <p:cNvPr id="2" name="Rectangle 1">
            <a:extLst>
              <a:ext uri="{FF2B5EF4-FFF2-40B4-BE49-F238E27FC236}">
                <a16:creationId xmlns:a16="http://schemas.microsoft.com/office/drawing/2014/main" id="{D419708B-EA74-472C-9688-CBDD881574E4}"/>
              </a:ext>
            </a:extLst>
          </p:cNvPr>
          <p:cNvSpPr/>
          <p:nvPr/>
        </p:nvSpPr>
        <p:spPr>
          <a:xfrm>
            <a:off x="760316" y="5318354"/>
            <a:ext cx="7982174" cy="584775"/>
          </a:xfrm>
          <a:prstGeom prst="rect">
            <a:avLst/>
          </a:prstGeom>
        </p:spPr>
        <p:txBody>
          <a:bodyPr wrap="square">
            <a:spAutoFit/>
          </a:bodyPr>
          <a:lstStyle/>
          <a:p>
            <a:pPr lvl="1" algn="r"/>
            <a:endParaRPr lang="en-US" sz="1600" dirty="0">
              <a:latin typeface="Century Gothic" panose="020B0502020202020204" pitchFamily="34" charset="0"/>
            </a:endParaRPr>
          </a:p>
          <a:p>
            <a:pPr lvl="1" indent="0" algn="r">
              <a:spcBef>
                <a:spcPts val="0"/>
              </a:spcBef>
              <a:spcAft>
                <a:spcPts val="0"/>
              </a:spcAft>
              <a:buNone/>
            </a:pPr>
            <a:r>
              <a:rPr lang="en-US" sz="1600" dirty="0">
                <a:latin typeface="Century Gothic" panose="020B0502020202020204" pitchFamily="34" charset="0"/>
              </a:rPr>
              <a:t>   </a:t>
            </a:r>
          </a:p>
        </p:txBody>
      </p:sp>
    </p:spTree>
    <p:extLst>
      <p:ext uri="{BB962C8B-B14F-4D97-AF65-F5344CB8AC3E}">
        <p14:creationId xmlns:p14="http://schemas.microsoft.com/office/powerpoint/2010/main" val="300880884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sz="half" idx="1"/>
          </p:nvPr>
        </p:nvSpPr>
        <p:spPr>
          <a:xfrm>
            <a:off x="304800" y="1219200"/>
            <a:ext cx="8305800" cy="5105400"/>
          </a:xfrm>
        </p:spPr>
        <p:txBody>
          <a:bodyPr>
            <a:normAutofit/>
          </a:bodyPr>
          <a:lstStyle/>
          <a:p>
            <a:pPr>
              <a:spcAft>
                <a:spcPts val="1200"/>
              </a:spcAft>
            </a:pPr>
            <a:r>
              <a:rPr lang="en-US" dirty="0">
                <a:solidFill>
                  <a:srgbClr val="002060"/>
                </a:solidFill>
              </a:rPr>
              <a:t>Response rate was low</a:t>
            </a:r>
          </a:p>
          <a:p>
            <a:pPr>
              <a:spcAft>
                <a:spcPts val="1200"/>
              </a:spcAft>
            </a:pPr>
            <a:r>
              <a:rPr lang="en-US" dirty="0">
                <a:solidFill>
                  <a:srgbClr val="002060"/>
                </a:solidFill>
              </a:rPr>
              <a:t>Clinic-level, aggregate data limited our power to detect associations</a:t>
            </a:r>
          </a:p>
          <a:p>
            <a:pPr>
              <a:spcAft>
                <a:spcPts val="1200"/>
              </a:spcAft>
            </a:pPr>
            <a:r>
              <a:rPr lang="en-US" dirty="0">
                <a:solidFill>
                  <a:srgbClr val="002060"/>
                </a:solidFill>
              </a:rPr>
              <a:t>Some clinics may have been misclassified in respective implementation groups at the time of the survey</a:t>
            </a:r>
          </a:p>
          <a:p>
            <a:pPr>
              <a:spcAft>
                <a:spcPts val="1200"/>
              </a:spcAft>
            </a:pPr>
            <a:r>
              <a:rPr lang="en-US" dirty="0">
                <a:solidFill>
                  <a:srgbClr val="002060"/>
                </a:solidFill>
              </a:rPr>
              <a:t>Patient-reported measures may be subject to recall or social-desirability bias</a:t>
            </a:r>
          </a:p>
        </p:txBody>
      </p:sp>
      <p:sp>
        <p:nvSpPr>
          <p:cNvPr id="7" name="Rectangle 2"/>
          <p:cNvSpPr txBox="1">
            <a:spLocks noChangeArrowheads="1"/>
          </p:cNvSpPr>
          <p:nvPr/>
        </p:nvSpPr>
        <p:spPr bwMode="auto">
          <a:xfrm>
            <a:off x="-7938" y="0"/>
            <a:ext cx="9151938" cy="762000"/>
          </a:xfrm>
          <a:prstGeom prst="rect">
            <a:avLst/>
          </a:prstGeom>
          <a:solidFill>
            <a:schemeClr val="accent1">
              <a:lumMod val="75000"/>
            </a:schemeClr>
          </a:solidFill>
          <a:ln w="25400">
            <a:solidFill>
              <a:srgbClr val="002060"/>
            </a:solid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3600" b="1" dirty="0">
                <a:solidFill>
                  <a:schemeClr val="bg1"/>
                </a:solidFill>
                <a:latin typeface="Calibri" pitchFamily="-107" charset="0"/>
              </a:rPr>
              <a:t>Limitations</a:t>
            </a:r>
          </a:p>
        </p:txBody>
      </p:sp>
    </p:spTree>
    <p:extLst>
      <p:ext uri="{BB962C8B-B14F-4D97-AF65-F5344CB8AC3E}">
        <p14:creationId xmlns:p14="http://schemas.microsoft.com/office/powerpoint/2010/main" val="103357106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sz="half" idx="1"/>
          </p:nvPr>
        </p:nvSpPr>
        <p:spPr>
          <a:xfrm>
            <a:off x="304800" y="990600"/>
            <a:ext cx="8305800" cy="5715000"/>
          </a:xfrm>
        </p:spPr>
        <p:txBody>
          <a:bodyPr>
            <a:normAutofit/>
          </a:bodyPr>
          <a:lstStyle/>
          <a:p>
            <a:pPr>
              <a:lnSpc>
                <a:spcPct val="120000"/>
              </a:lnSpc>
              <a:spcAft>
                <a:spcPts val="1200"/>
              </a:spcAft>
            </a:pPr>
            <a:r>
              <a:rPr lang="en-US" dirty="0">
                <a:solidFill>
                  <a:srgbClr val="002060"/>
                </a:solidFill>
              </a:rPr>
              <a:t>Rates of patient-reported brief intervention were higher than the 5% identified based on EHR documentation in the main trial, which is promising. </a:t>
            </a:r>
          </a:p>
          <a:p>
            <a:pPr>
              <a:lnSpc>
                <a:spcPct val="120000"/>
              </a:lnSpc>
              <a:spcAft>
                <a:spcPts val="1200"/>
              </a:spcAft>
            </a:pPr>
            <a:r>
              <a:rPr lang="en-US" dirty="0">
                <a:solidFill>
                  <a:srgbClr val="002060"/>
                </a:solidFill>
              </a:rPr>
              <a:t>Outcomes were largely similar across implementation phases, but findings are suggestive that BI was provided most often while the practice coach was in the clinic. </a:t>
            </a:r>
          </a:p>
          <a:p>
            <a:pPr>
              <a:lnSpc>
                <a:spcPct val="120000"/>
              </a:lnSpc>
              <a:spcAft>
                <a:spcPts val="1200"/>
              </a:spcAft>
            </a:pPr>
            <a:endParaRPr lang="en-US" dirty="0">
              <a:solidFill>
                <a:srgbClr val="002060"/>
              </a:solidFill>
            </a:endParaRPr>
          </a:p>
        </p:txBody>
      </p:sp>
      <p:sp>
        <p:nvSpPr>
          <p:cNvPr id="7" name="Rectangle 2"/>
          <p:cNvSpPr txBox="1">
            <a:spLocks noChangeArrowheads="1"/>
          </p:cNvSpPr>
          <p:nvPr/>
        </p:nvSpPr>
        <p:spPr bwMode="auto">
          <a:xfrm>
            <a:off x="-7938" y="0"/>
            <a:ext cx="9151938" cy="762000"/>
          </a:xfrm>
          <a:prstGeom prst="rect">
            <a:avLst/>
          </a:prstGeom>
          <a:solidFill>
            <a:schemeClr val="accent1">
              <a:lumMod val="75000"/>
            </a:schemeClr>
          </a:solidFill>
          <a:ln w="25400">
            <a:solidFill>
              <a:srgbClr val="002060"/>
            </a:solid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3600" b="1" dirty="0">
                <a:solidFill>
                  <a:schemeClr val="bg1"/>
                </a:solidFill>
                <a:latin typeface="Calibri" pitchFamily="-107" charset="0"/>
              </a:rPr>
              <a:t>Conclusions</a:t>
            </a:r>
          </a:p>
        </p:txBody>
      </p:sp>
    </p:spTree>
    <p:extLst>
      <p:ext uri="{BB962C8B-B14F-4D97-AF65-F5344CB8AC3E}">
        <p14:creationId xmlns:p14="http://schemas.microsoft.com/office/powerpoint/2010/main" val="3584157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sz="half" idx="1"/>
          </p:nvPr>
        </p:nvSpPr>
        <p:spPr>
          <a:xfrm>
            <a:off x="304800" y="990600"/>
            <a:ext cx="8305800" cy="5715000"/>
          </a:xfrm>
        </p:spPr>
        <p:txBody>
          <a:bodyPr>
            <a:normAutofit/>
          </a:bodyPr>
          <a:lstStyle/>
          <a:p>
            <a:pPr>
              <a:lnSpc>
                <a:spcPct val="120000"/>
              </a:lnSpc>
              <a:spcAft>
                <a:spcPts val="1200"/>
              </a:spcAft>
            </a:pPr>
            <a:r>
              <a:rPr lang="en-US" dirty="0">
                <a:solidFill>
                  <a:srgbClr val="002060"/>
                </a:solidFill>
              </a:rPr>
              <a:t>As in the main trial, results support further quality improvement efforts to ensure patients with unhealthy alcohol use receive brief intervention.</a:t>
            </a:r>
          </a:p>
          <a:p>
            <a:pPr lvl="1">
              <a:lnSpc>
                <a:spcPct val="120000"/>
              </a:lnSpc>
              <a:spcAft>
                <a:spcPts val="1200"/>
              </a:spcAft>
            </a:pPr>
            <a:r>
              <a:rPr lang="en-US" dirty="0">
                <a:solidFill>
                  <a:srgbClr val="002060"/>
                </a:solidFill>
              </a:rPr>
              <a:t>These efforts may focus on  encouraging clinic staff to carry out roles of the practice coach, including focusing on brief intervention</a:t>
            </a:r>
          </a:p>
        </p:txBody>
      </p:sp>
      <p:sp>
        <p:nvSpPr>
          <p:cNvPr id="7" name="Rectangle 2"/>
          <p:cNvSpPr txBox="1">
            <a:spLocks noChangeArrowheads="1"/>
          </p:cNvSpPr>
          <p:nvPr/>
        </p:nvSpPr>
        <p:spPr bwMode="auto">
          <a:xfrm>
            <a:off x="-7938" y="0"/>
            <a:ext cx="9151938" cy="762000"/>
          </a:xfrm>
          <a:prstGeom prst="rect">
            <a:avLst/>
          </a:prstGeom>
          <a:solidFill>
            <a:schemeClr val="accent1">
              <a:lumMod val="75000"/>
            </a:schemeClr>
          </a:solidFill>
          <a:ln w="25400">
            <a:solidFill>
              <a:srgbClr val="002060"/>
            </a:solid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3600" b="1" dirty="0">
                <a:solidFill>
                  <a:schemeClr val="bg1"/>
                </a:solidFill>
                <a:latin typeface="Calibri" pitchFamily="-107" charset="0"/>
              </a:rPr>
              <a:t>Implications</a:t>
            </a:r>
          </a:p>
        </p:txBody>
      </p:sp>
    </p:spTree>
    <p:extLst>
      <p:ext uri="{BB962C8B-B14F-4D97-AF65-F5344CB8AC3E}">
        <p14:creationId xmlns:p14="http://schemas.microsoft.com/office/powerpoint/2010/main" val="169712673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sz="half" idx="1"/>
          </p:nvPr>
        </p:nvSpPr>
        <p:spPr>
          <a:xfrm>
            <a:off x="358441" y="1222617"/>
            <a:ext cx="8155828" cy="5334000"/>
          </a:xfrm>
        </p:spPr>
        <p:txBody>
          <a:bodyPr>
            <a:normAutofit/>
          </a:bodyPr>
          <a:lstStyle/>
          <a:p>
            <a:pPr>
              <a:spcBef>
                <a:spcPts val="600"/>
              </a:spcBef>
              <a:defRPr/>
            </a:pPr>
            <a:r>
              <a:rPr lang="en-US" sz="2800" dirty="0">
                <a:solidFill>
                  <a:srgbClr val="002060"/>
                </a:solidFill>
              </a:rPr>
              <a:t>Patient report is often used to assess receipt of preventive counseling (e.g., smoking cessation counseling)</a:t>
            </a:r>
          </a:p>
          <a:p>
            <a:pPr>
              <a:spcBef>
                <a:spcPts val="600"/>
              </a:spcBef>
              <a:defRPr/>
            </a:pPr>
            <a:endParaRPr lang="en-US" sz="2800" dirty="0">
              <a:solidFill>
                <a:srgbClr val="002060"/>
              </a:solidFill>
            </a:endParaRPr>
          </a:p>
          <a:p>
            <a:pPr>
              <a:spcBef>
                <a:spcPts val="600"/>
              </a:spcBef>
              <a:defRPr/>
            </a:pPr>
            <a:r>
              <a:rPr lang="en-US" sz="2800" dirty="0">
                <a:solidFill>
                  <a:srgbClr val="002060"/>
                </a:solidFill>
              </a:rPr>
              <a:t>Assessment of an independent patient-report measure could provide further understanding of the influence of the SPARC implementation intervention.  </a:t>
            </a:r>
          </a:p>
        </p:txBody>
      </p:sp>
      <p:sp>
        <p:nvSpPr>
          <p:cNvPr id="7" name="Rectangle 2"/>
          <p:cNvSpPr txBox="1">
            <a:spLocks noChangeArrowheads="1"/>
          </p:cNvSpPr>
          <p:nvPr/>
        </p:nvSpPr>
        <p:spPr bwMode="auto">
          <a:xfrm>
            <a:off x="-7938" y="0"/>
            <a:ext cx="9151938" cy="762000"/>
          </a:xfrm>
          <a:prstGeom prst="rect">
            <a:avLst/>
          </a:prstGeom>
          <a:solidFill>
            <a:schemeClr val="accent1">
              <a:lumMod val="75000"/>
            </a:schemeClr>
          </a:solidFill>
          <a:ln w="25400">
            <a:solidFill>
              <a:srgbClr val="002060"/>
            </a:solid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3600" b="1" dirty="0">
                <a:solidFill>
                  <a:schemeClr val="bg1"/>
                </a:solidFill>
                <a:latin typeface="Calibri" pitchFamily="-107" charset="0"/>
                <a:ea typeface="+mn-ea"/>
              </a:rPr>
              <a:t>Background</a:t>
            </a:r>
          </a:p>
        </p:txBody>
      </p:sp>
      <p:sp>
        <p:nvSpPr>
          <p:cNvPr id="4" name="TextBox 3">
            <a:extLst>
              <a:ext uri="{FF2B5EF4-FFF2-40B4-BE49-F238E27FC236}">
                <a16:creationId xmlns:a16="http://schemas.microsoft.com/office/drawing/2014/main" id="{27328C39-CEAC-40AF-A4B6-164BBEB007E0}"/>
              </a:ext>
            </a:extLst>
          </p:cNvPr>
          <p:cNvSpPr txBox="1"/>
          <p:nvPr/>
        </p:nvSpPr>
        <p:spPr>
          <a:xfrm>
            <a:off x="321865" y="6577953"/>
            <a:ext cx="8492331" cy="276999"/>
          </a:xfrm>
          <a:prstGeom prst="rect">
            <a:avLst/>
          </a:prstGeom>
          <a:noFill/>
        </p:spPr>
        <p:txBody>
          <a:bodyPr wrap="square" rtlCol="0">
            <a:spAutoFit/>
          </a:bodyPr>
          <a:lstStyle/>
          <a:p>
            <a:pPr algn="r"/>
            <a:r>
              <a:rPr lang="en-US" sz="1200" dirty="0" err="1">
                <a:solidFill>
                  <a:srgbClr val="002060"/>
                </a:solidFill>
              </a:rPr>
              <a:t>Flocke</a:t>
            </a:r>
            <a:r>
              <a:rPr lang="en-US" sz="1200" dirty="0">
                <a:solidFill>
                  <a:srgbClr val="002060"/>
                </a:solidFill>
              </a:rPr>
              <a:t> and </a:t>
            </a:r>
            <a:r>
              <a:rPr lang="en-US" sz="1200" dirty="0" err="1">
                <a:solidFill>
                  <a:srgbClr val="002060"/>
                </a:solidFill>
              </a:rPr>
              <a:t>Stange</a:t>
            </a:r>
            <a:r>
              <a:rPr lang="en-US" sz="1200" dirty="0">
                <a:solidFill>
                  <a:srgbClr val="002060"/>
                </a:solidFill>
              </a:rPr>
              <a:t>, 2004</a:t>
            </a:r>
          </a:p>
        </p:txBody>
      </p:sp>
    </p:spTree>
    <p:extLst>
      <p:ext uri="{BB962C8B-B14F-4D97-AF65-F5344CB8AC3E}">
        <p14:creationId xmlns:p14="http://schemas.microsoft.com/office/powerpoint/2010/main" val="406594675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Formative Evaluation</a:t>
            </a:r>
          </a:p>
        </p:txBody>
      </p:sp>
      <p:sp>
        <p:nvSpPr>
          <p:cNvPr id="4" name="Content Placeholder 3"/>
          <p:cNvSpPr>
            <a:spLocks noGrp="1"/>
          </p:cNvSpPr>
          <p:nvPr>
            <p:ph idx="1"/>
          </p:nvPr>
        </p:nvSpPr>
        <p:spPr>
          <a:xfrm>
            <a:off x="679269" y="1111895"/>
            <a:ext cx="8175972" cy="5288905"/>
          </a:xfrm>
        </p:spPr>
        <p:txBody>
          <a:bodyPr>
            <a:noAutofit/>
          </a:bodyPr>
          <a:lstStyle/>
          <a:p>
            <a:pPr marL="342900" indent="-342900">
              <a:buFont typeface="Arial" panose="020B0604020202020204" pitchFamily="34" charset="0"/>
              <a:buChar char="•"/>
            </a:pPr>
            <a:endParaRPr lang="en-US" dirty="0"/>
          </a:p>
          <a:p>
            <a:pPr>
              <a:buClr>
                <a:srgbClr val="F57D20"/>
              </a:buClr>
            </a:pPr>
            <a:endParaRPr lang="en-US" dirty="0"/>
          </a:p>
          <a:p>
            <a:pPr marL="342900" indent="-342900">
              <a:buClr>
                <a:srgbClr val="F57D20"/>
              </a:buClr>
              <a:buFont typeface="Wingdings" panose="05000000000000000000" pitchFamily="2" charset="2"/>
              <a:buChar char="§"/>
            </a:pPr>
            <a:r>
              <a:rPr lang="en-US" dirty="0"/>
              <a:t>Resistance universal at the start in each clinic</a:t>
            </a:r>
          </a:p>
          <a:p>
            <a:pPr marL="342900" indent="-342900">
              <a:buClr>
                <a:srgbClr val="F57D20"/>
              </a:buClr>
              <a:buFont typeface="Wingdings" panose="05000000000000000000" pitchFamily="2" charset="2"/>
              <a:buChar char="§"/>
            </a:pPr>
            <a:r>
              <a:rPr lang="en-US" dirty="0"/>
              <a:t>Tipping point usually due to local stories</a:t>
            </a:r>
          </a:p>
          <a:p>
            <a:pPr marL="342900" indent="-342900">
              <a:buClr>
                <a:srgbClr val="F57D20"/>
              </a:buClr>
              <a:buFont typeface="Wingdings" panose="05000000000000000000" pitchFamily="2" charset="2"/>
              <a:buChar char="§"/>
            </a:pPr>
            <a:r>
              <a:rPr lang="en-US" dirty="0"/>
              <a:t>All tools on a clinical website and in print services for ordering</a:t>
            </a:r>
            <a:endParaRPr lang="en-US" dirty="0">
              <a:solidFill>
                <a:schemeClr val="tx2"/>
              </a:solidFill>
            </a:endParaRPr>
          </a:p>
          <a:p>
            <a:pPr marL="342900" indent="-342900">
              <a:buClr>
                <a:srgbClr val="F57D20"/>
              </a:buClr>
              <a:buFont typeface="Wingdings" panose="05000000000000000000" pitchFamily="2" charset="2"/>
              <a:buChar char="§"/>
            </a:pPr>
            <a:r>
              <a:rPr lang="en-US" dirty="0">
                <a:solidFill>
                  <a:schemeClr val="tx2"/>
                </a:solidFill>
              </a:rPr>
              <a:t>Attitudinal shift in health system leaders</a:t>
            </a:r>
          </a:p>
        </p:txBody>
      </p:sp>
      <p:sp>
        <p:nvSpPr>
          <p:cNvPr id="5" name="Slide Number Placeholder 4"/>
          <p:cNvSpPr>
            <a:spLocks noGrp="1"/>
          </p:cNvSpPr>
          <p:nvPr>
            <p:ph type="sldNum" sz="quarter" idx="12"/>
          </p:nvPr>
        </p:nvSpPr>
        <p:spPr/>
        <p:txBody>
          <a:bodyPr/>
          <a:lstStyle/>
          <a:p>
            <a:pPr marL="0" marR="0" lvl="0" indent="0" algn="r" defTabSz="457159" rtl="0" eaLnBrk="1" fontAlgn="auto" latinLnBrk="0" hangingPunct="1">
              <a:lnSpc>
                <a:spcPct val="100000"/>
              </a:lnSpc>
              <a:spcBef>
                <a:spcPts val="0"/>
              </a:spcBef>
              <a:spcAft>
                <a:spcPts val="0"/>
              </a:spcAft>
              <a:buClrTx/>
              <a:buSzTx/>
              <a:buFontTx/>
              <a:buNone/>
              <a:tabLst/>
              <a:defRPr/>
            </a:pPr>
            <a:fld id="{A0C21F26-985F-9D40-A811-D6DE90C3D8D1}" type="slidenum">
              <a:rPr kumimoji="0" lang="en-US" sz="900" b="0" i="0" u="none" strike="noStrike" kern="1200" cap="none" spc="0" normalizeH="0" baseline="0" noProof="0" smtClean="0">
                <a:ln>
                  <a:noFill/>
                </a:ln>
                <a:solidFill>
                  <a:prstClr val="white">
                    <a:lumMod val="50000"/>
                  </a:prstClr>
                </a:solidFill>
                <a:effectLst/>
                <a:uLnTx/>
                <a:uFillTx/>
                <a:latin typeface="Calibri"/>
                <a:ea typeface="+mn-ea"/>
                <a:cs typeface="+mn-cs"/>
              </a:rPr>
              <a:pPr marL="0" marR="0" lvl="0" indent="0" algn="r" defTabSz="457159" rtl="0" eaLnBrk="1" fontAlgn="auto" latinLnBrk="0" hangingPunct="1">
                <a:lnSpc>
                  <a:spcPct val="100000"/>
                </a:lnSpc>
                <a:spcBef>
                  <a:spcPts val="0"/>
                </a:spcBef>
                <a:spcAft>
                  <a:spcPts val="0"/>
                </a:spcAft>
                <a:buClrTx/>
                <a:buSzTx/>
                <a:buFontTx/>
                <a:buNone/>
                <a:tabLst/>
                <a:defRPr/>
              </a:pPr>
              <a:t>144</a:t>
            </a:fld>
            <a:endParaRPr kumimoji="0" lang="en-US" sz="900" b="0" i="0" u="none" strike="noStrike" kern="1200" cap="none" spc="0" normalizeH="0" baseline="0" noProof="0">
              <a:ln>
                <a:noFill/>
              </a:ln>
              <a:solidFill>
                <a:prstClr val="white">
                  <a:lumMod val="50000"/>
                </a:prstClr>
              </a:solidFill>
              <a:effectLst/>
              <a:uLnTx/>
              <a:uFillTx/>
              <a:latin typeface="Calibri"/>
              <a:ea typeface="+mn-ea"/>
              <a:cs typeface="+mn-cs"/>
            </a:endParaRPr>
          </a:p>
        </p:txBody>
      </p:sp>
    </p:spTree>
    <p:extLst>
      <p:ext uri="{BB962C8B-B14F-4D97-AF65-F5344CB8AC3E}">
        <p14:creationId xmlns:p14="http://schemas.microsoft.com/office/powerpoint/2010/main" val="197556957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Implementation Intervention</a:t>
            </a:r>
          </a:p>
        </p:txBody>
      </p:sp>
      <p:sp>
        <p:nvSpPr>
          <p:cNvPr id="4" name="Content Placeholder 3"/>
          <p:cNvSpPr>
            <a:spLocks noGrp="1"/>
          </p:cNvSpPr>
          <p:nvPr>
            <p:ph idx="1"/>
          </p:nvPr>
        </p:nvSpPr>
        <p:spPr>
          <a:xfrm>
            <a:off x="606666" y="1610176"/>
            <a:ext cx="7777018" cy="4839284"/>
          </a:xfrm>
        </p:spPr>
        <p:txBody>
          <a:bodyPr>
            <a:noAutofit/>
          </a:bodyPr>
          <a:lstStyle/>
          <a:p>
            <a:pPr>
              <a:spcAft>
                <a:spcPts val="0"/>
              </a:spcAft>
              <a:buClr>
                <a:srgbClr val="F57D20"/>
              </a:buClr>
              <a:buSzPct val="80000"/>
            </a:pPr>
            <a:endParaRPr lang="en-US" dirty="0"/>
          </a:p>
          <a:p>
            <a:pPr>
              <a:spcAft>
                <a:spcPts val="0"/>
              </a:spcAft>
              <a:buClr>
                <a:srgbClr val="F57D20"/>
              </a:buClr>
              <a:buSzPct val="80000"/>
            </a:pPr>
            <a:r>
              <a:rPr lang="en-US" sz="2400" dirty="0"/>
              <a:t>Three Implementation Strategies </a:t>
            </a:r>
          </a:p>
          <a:p>
            <a:pPr marL="733425" lvl="1" indent="-388938">
              <a:spcAft>
                <a:spcPts val="0"/>
              </a:spcAft>
              <a:buClr>
                <a:srgbClr val="F57D20"/>
              </a:buClr>
              <a:buFont typeface="+mj-lt"/>
              <a:buAutoNum type="arabicPeriod"/>
            </a:pPr>
            <a:r>
              <a:rPr lang="en-US" sz="2400" dirty="0"/>
              <a:t>EHR tools </a:t>
            </a:r>
          </a:p>
          <a:p>
            <a:pPr marL="733425" lvl="1" indent="-388938">
              <a:spcAft>
                <a:spcPts val="0"/>
              </a:spcAft>
              <a:buClr>
                <a:srgbClr val="F57D20"/>
              </a:buClr>
              <a:buFont typeface="+mj-lt"/>
              <a:buAutoNum type="arabicPeriod"/>
            </a:pPr>
            <a:r>
              <a:rPr lang="en-US" sz="2400" dirty="0"/>
              <a:t>Performance monitoring and feedback</a:t>
            </a:r>
          </a:p>
          <a:p>
            <a:pPr marL="733425" lvl="1" indent="-388938">
              <a:spcAft>
                <a:spcPts val="0"/>
              </a:spcAft>
              <a:buClr>
                <a:srgbClr val="F57D20"/>
              </a:buClr>
              <a:buFont typeface="+mj-lt"/>
              <a:buAutoNum type="arabicPeriod"/>
            </a:pPr>
            <a:r>
              <a:rPr lang="en-US" sz="2400" dirty="0"/>
              <a:t>Practice facilitation (coaching) …</a:t>
            </a:r>
          </a:p>
          <a:p>
            <a:pPr marL="1085850" lvl="2" indent="-342900">
              <a:spcAft>
                <a:spcPts val="0"/>
              </a:spcAft>
              <a:buClr>
                <a:srgbClr val="F57D20"/>
              </a:buClr>
              <a:buFont typeface="Wingdings" panose="05000000000000000000" pitchFamily="2" charset="2"/>
              <a:buChar char="ü"/>
            </a:pPr>
            <a:r>
              <a:rPr lang="en-US" sz="2400" dirty="0"/>
              <a:t>Quality improvement by local team</a:t>
            </a:r>
          </a:p>
          <a:p>
            <a:pPr marL="1085850" lvl="2" indent="-342900">
              <a:spcAft>
                <a:spcPts val="0"/>
              </a:spcAft>
              <a:buClr>
                <a:srgbClr val="F57D20"/>
              </a:buClr>
              <a:buFont typeface="Wingdings" panose="05000000000000000000" pitchFamily="2" charset="2"/>
              <a:buChar char="ü"/>
            </a:pPr>
            <a:r>
              <a:rPr lang="en-US" sz="2400" dirty="0"/>
              <a:t>Stigma reduction: video &amp; handout</a:t>
            </a:r>
          </a:p>
          <a:p>
            <a:pPr marL="1085850" lvl="2" indent="-342900">
              <a:spcAft>
                <a:spcPts val="0"/>
              </a:spcAft>
              <a:buClr>
                <a:srgbClr val="F57D20"/>
              </a:buClr>
              <a:buFont typeface="Wingdings" panose="05000000000000000000" pitchFamily="2" charset="2"/>
              <a:buChar char="ü"/>
            </a:pPr>
            <a:r>
              <a:rPr lang="en-US" sz="2400" dirty="0"/>
              <a:t>Improved knowledge &amp; understanding</a:t>
            </a:r>
          </a:p>
          <a:p>
            <a:pPr lvl="1" indent="0">
              <a:buNone/>
            </a:pPr>
            <a:endParaRPr lang="en-US" dirty="0"/>
          </a:p>
          <a:p>
            <a:pPr lvl="1" indent="0">
              <a:buNone/>
            </a:pPr>
            <a:endParaRPr lang="en-US" dirty="0"/>
          </a:p>
          <a:p>
            <a:pPr lvl="1" indent="0">
              <a:buNone/>
            </a:pPr>
            <a:endParaRPr lang="en-US" dirty="0"/>
          </a:p>
          <a:p>
            <a:pPr lvl="1" indent="0">
              <a:buNone/>
            </a:pPr>
            <a:endParaRPr lang="en-US" dirty="0"/>
          </a:p>
          <a:p>
            <a:pPr marL="619197" lvl="1" indent="-342900">
              <a:buFont typeface="Wingdings" panose="05000000000000000000" pitchFamily="2" charset="2"/>
              <a:buChar char="ü"/>
            </a:pPr>
            <a:endParaRPr lang="en-US" dirty="0"/>
          </a:p>
          <a:p>
            <a:pPr marL="619197" lvl="1" indent="-342900">
              <a:buFont typeface="Wingdings" panose="05000000000000000000" pitchFamily="2" charset="2"/>
              <a:buChar char="ü"/>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145</a:t>
            </a:fld>
            <a:endParaRPr lang="en-US"/>
          </a:p>
        </p:txBody>
      </p:sp>
      <p:sp>
        <p:nvSpPr>
          <p:cNvPr id="2" name="Rectangle 1">
            <a:extLst>
              <a:ext uri="{FF2B5EF4-FFF2-40B4-BE49-F238E27FC236}">
                <a16:creationId xmlns:a16="http://schemas.microsoft.com/office/drawing/2014/main" id="{D419708B-EA74-472C-9688-CBDD881574E4}"/>
              </a:ext>
            </a:extLst>
          </p:cNvPr>
          <p:cNvSpPr/>
          <p:nvPr/>
        </p:nvSpPr>
        <p:spPr>
          <a:xfrm>
            <a:off x="760316" y="5318354"/>
            <a:ext cx="7982174" cy="1354217"/>
          </a:xfrm>
          <a:prstGeom prst="rect">
            <a:avLst/>
          </a:prstGeom>
        </p:spPr>
        <p:txBody>
          <a:bodyPr wrap="square">
            <a:spAutoFit/>
          </a:bodyPr>
          <a:lstStyle/>
          <a:p>
            <a:pPr lvl="1" indent="0" algn="r">
              <a:spcBef>
                <a:spcPts val="0"/>
              </a:spcBef>
              <a:spcAft>
                <a:spcPts val="0"/>
              </a:spcAft>
              <a:buNone/>
            </a:pPr>
            <a:endParaRPr lang="en-US" sz="1600" dirty="0">
              <a:highlight>
                <a:srgbClr val="FFFF00"/>
              </a:highlight>
              <a:latin typeface="Century Gothic" panose="020B0502020202020204" pitchFamily="34" charset="0"/>
            </a:endParaRPr>
          </a:p>
          <a:p>
            <a:pPr lvl="1" indent="0" algn="r">
              <a:spcBef>
                <a:spcPts val="0"/>
              </a:spcBef>
              <a:spcAft>
                <a:spcPts val="0"/>
              </a:spcAft>
              <a:buNone/>
            </a:pPr>
            <a:r>
              <a:rPr lang="en-US" sz="1600" dirty="0">
                <a:latin typeface="Century Gothic" panose="020B0502020202020204" pitchFamily="34" charset="0"/>
              </a:rPr>
              <a:t>Bobb IJERPH 2017; Glass Implementation Science 2018</a:t>
            </a:r>
          </a:p>
          <a:p>
            <a:pPr lvl="1" indent="0" algn="r">
              <a:spcBef>
                <a:spcPts val="0"/>
              </a:spcBef>
              <a:spcAft>
                <a:spcPts val="0"/>
              </a:spcAft>
              <a:buNone/>
            </a:pPr>
            <a:r>
              <a:rPr lang="en-US" dirty="0">
                <a:latin typeface="Century Gothic" panose="020B0502020202020204" pitchFamily="34" charset="0"/>
                <a:hlinkClick r:id="rId2"/>
              </a:rPr>
              <a:t>https://www.youtube.com/watch?v=tbKbq2IytC4</a:t>
            </a:r>
            <a:endParaRPr lang="en-US" sz="2400" dirty="0">
              <a:latin typeface="Century Gothic" panose="020B0502020202020204" pitchFamily="34" charset="0"/>
            </a:endParaRPr>
          </a:p>
          <a:p>
            <a:pPr lvl="1" algn="r"/>
            <a:endParaRPr lang="en-US" sz="1600" dirty="0">
              <a:latin typeface="Century Gothic" panose="020B0502020202020204" pitchFamily="34" charset="0"/>
            </a:endParaRPr>
          </a:p>
          <a:p>
            <a:pPr lvl="1" indent="0" algn="r">
              <a:spcBef>
                <a:spcPts val="0"/>
              </a:spcBef>
              <a:spcAft>
                <a:spcPts val="0"/>
              </a:spcAft>
              <a:buNone/>
            </a:pPr>
            <a:r>
              <a:rPr lang="en-US" sz="1600" dirty="0">
                <a:latin typeface="Century Gothic" panose="020B0502020202020204" pitchFamily="34" charset="0"/>
              </a:rPr>
              <a:t>   </a:t>
            </a:r>
          </a:p>
        </p:txBody>
      </p:sp>
    </p:spTree>
    <p:extLst>
      <p:ext uri="{BB962C8B-B14F-4D97-AF65-F5344CB8AC3E}">
        <p14:creationId xmlns:p14="http://schemas.microsoft.com/office/powerpoint/2010/main" val="350108341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Implementation Intervention</a:t>
            </a:r>
          </a:p>
        </p:txBody>
      </p:sp>
      <p:sp>
        <p:nvSpPr>
          <p:cNvPr id="4" name="Content Placeholder 3"/>
          <p:cNvSpPr>
            <a:spLocks noGrp="1"/>
          </p:cNvSpPr>
          <p:nvPr>
            <p:ph idx="1"/>
          </p:nvPr>
        </p:nvSpPr>
        <p:spPr>
          <a:xfrm>
            <a:off x="606666" y="1610176"/>
            <a:ext cx="7777018" cy="4839284"/>
          </a:xfrm>
        </p:spPr>
        <p:txBody>
          <a:bodyPr>
            <a:noAutofit/>
          </a:bodyPr>
          <a:lstStyle/>
          <a:p>
            <a:pPr>
              <a:spcAft>
                <a:spcPts val="0"/>
              </a:spcAft>
              <a:buClr>
                <a:srgbClr val="F57D20"/>
              </a:buClr>
              <a:buSzPct val="80000"/>
            </a:pPr>
            <a:endParaRPr lang="en-US" sz="2400" dirty="0"/>
          </a:p>
          <a:p>
            <a:pPr>
              <a:spcAft>
                <a:spcPts val="0"/>
              </a:spcAft>
              <a:buClr>
                <a:srgbClr val="F57D20"/>
              </a:buClr>
              <a:buSzPct val="80000"/>
            </a:pPr>
            <a:endParaRPr lang="en-US" sz="2400" dirty="0"/>
          </a:p>
          <a:p>
            <a:pPr>
              <a:spcAft>
                <a:spcPts val="0"/>
              </a:spcAft>
              <a:buClr>
                <a:srgbClr val="F57D20"/>
              </a:buClr>
              <a:buSzPct val="80000"/>
            </a:pPr>
            <a:endParaRPr lang="en-US" sz="2400" dirty="0"/>
          </a:p>
          <a:p>
            <a:pPr>
              <a:spcAft>
                <a:spcPts val="0"/>
              </a:spcAft>
              <a:buClr>
                <a:srgbClr val="F57D20"/>
              </a:buClr>
              <a:buSzPct val="80000"/>
            </a:pPr>
            <a:r>
              <a:rPr lang="en-US" sz="2400" dirty="0"/>
              <a:t>Three Implementation Strategies </a:t>
            </a:r>
          </a:p>
          <a:p>
            <a:pPr marL="733425" lvl="1" indent="-388938">
              <a:spcAft>
                <a:spcPts val="0"/>
              </a:spcAft>
              <a:buClr>
                <a:srgbClr val="F57D20"/>
              </a:buClr>
              <a:buFont typeface="+mj-lt"/>
              <a:buAutoNum type="arabicPeriod"/>
            </a:pPr>
            <a:r>
              <a:rPr lang="en-US" sz="2400" dirty="0"/>
              <a:t>EHR tools </a:t>
            </a:r>
          </a:p>
          <a:p>
            <a:pPr marL="733425" lvl="1" indent="-388938">
              <a:spcAft>
                <a:spcPts val="0"/>
              </a:spcAft>
              <a:buClr>
                <a:srgbClr val="F57D20"/>
              </a:buClr>
              <a:buFont typeface="+mj-lt"/>
              <a:buAutoNum type="arabicPeriod"/>
            </a:pPr>
            <a:r>
              <a:rPr lang="en-US" sz="2400" dirty="0"/>
              <a:t>Performance monitoring and feedback</a:t>
            </a:r>
            <a:endParaRPr lang="en-US" dirty="0"/>
          </a:p>
          <a:p>
            <a:pPr lvl="1" indent="0">
              <a:buNone/>
            </a:pPr>
            <a:endParaRPr lang="en-US" dirty="0"/>
          </a:p>
          <a:p>
            <a:pPr lvl="1" indent="0">
              <a:buNone/>
            </a:pPr>
            <a:endParaRPr lang="en-US" dirty="0"/>
          </a:p>
          <a:p>
            <a:pPr lvl="1" indent="0">
              <a:buNone/>
            </a:pPr>
            <a:endParaRPr lang="en-US" dirty="0"/>
          </a:p>
          <a:p>
            <a:pPr marL="619197" lvl="1" indent="-342900">
              <a:buFont typeface="Wingdings" panose="05000000000000000000" pitchFamily="2" charset="2"/>
              <a:buChar char="ü"/>
            </a:pPr>
            <a:endParaRPr lang="en-US" dirty="0"/>
          </a:p>
          <a:p>
            <a:pPr marL="619197" lvl="1" indent="-342900">
              <a:buFont typeface="Wingdings" panose="05000000000000000000" pitchFamily="2" charset="2"/>
              <a:buChar char="ü"/>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146</a:t>
            </a:fld>
            <a:endParaRPr lang="en-US"/>
          </a:p>
        </p:txBody>
      </p:sp>
      <p:sp>
        <p:nvSpPr>
          <p:cNvPr id="2" name="Rectangle 1">
            <a:extLst>
              <a:ext uri="{FF2B5EF4-FFF2-40B4-BE49-F238E27FC236}">
                <a16:creationId xmlns:a16="http://schemas.microsoft.com/office/drawing/2014/main" id="{D419708B-EA74-472C-9688-CBDD881574E4}"/>
              </a:ext>
            </a:extLst>
          </p:cNvPr>
          <p:cNvSpPr/>
          <p:nvPr/>
        </p:nvSpPr>
        <p:spPr>
          <a:xfrm>
            <a:off x="760316" y="5318354"/>
            <a:ext cx="7982174" cy="1354217"/>
          </a:xfrm>
          <a:prstGeom prst="rect">
            <a:avLst/>
          </a:prstGeom>
        </p:spPr>
        <p:txBody>
          <a:bodyPr wrap="square">
            <a:spAutoFit/>
          </a:bodyPr>
          <a:lstStyle/>
          <a:p>
            <a:pPr lvl="1" indent="0" algn="r">
              <a:spcBef>
                <a:spcPts val="0"/>
              </a:spcBef>
              <a:spcAft>
                <a:spcPts val="0"/>
              </a:spcAft>
              <a:buNone/>
            </a:pPr>
            <a:endParaRPr lang="en-US" sz="1600" dirty="0">
              <a:highlight>
                <a:srgbClr val="FFFF00"/>
              </a:highlight>
              <a:latin typeface="Century Gothic" panose="020B0502020202020204" pitchFamily="34" charset="0"/>
            </a:endParaRPr>
          </a:p>
          <a:p>
            <a:pPr lvl="1" indent="0" algn="r">
              <a:spcBef>
                <a:spcPts val="0"/>
              </a:spcBef>
              <a:spcAft>
                <a:spcPts val="0"/>
              </a:spcAft>
              <a:buNone/>
            </a:pPr>
            <a:r>
              <a:rPr lang="en-US" sz="1600" dirty="0">
                <a:latin typeface="Century Gothic" panose="020B0502020202020204" pitchFamily="34" charset="0"/>
              </a:rPr>
              <a:t>Bobb IJERPH 2017; Glass Implementation Science 2018</a:t>
            </a:r>
          </a:p>
          <a:p>
            <a:pPr lvl="1" indent="0" algn="r">
              <a:spcBef>
                <a:spcPts val="0"/>
              </a:spcBef>
              <a:spcAft>
                <a:spcPts val="0"/>
              </a:spcAft>
              <a:buNone/>
            </a:pPr>
            <a:r>
              <a:rPr lang="en-US" dirty="0">
                <a:latin typeface="Century Gothic" panose="020B0502020202020204" pitchFamily="34" charset="0"/>
                <a:hlinkClick r:id="rId2"/>
              </a:rPr>
              <a:t>https://www.youtube.com/watch?v=tbKbq2IytC4</a:t>
            </a:r>
            <a:endParaRPr lang="en-US" sz="2400" dirty="0">
              <a:latin typeface="Century Gothic" panose="020B0502020202020204" pitchFamily="34" charset="0"/>
            </a:endParaRPr>
          </a:p>
          <a:p>
            <a:pPr lvl="1" algn="r"/>
            <a:endParaRPr lang="en-US" sz="1600" dirty="0">
              <a:latin typeface="Century Gothic" panose="020B0502020202020204" pitchFamily="34" charset="0"/>
            </a:endParaRPr>
          </a:p>
          <a:p>
            <a:pPr lvl="1" indent="0" algn="r">
              <a:spcBef>
                <a:spcPts val="0"/>
              </a:spcBef>
              <a:spcAft>
                <a:spcPts val="0"/>
              </a:spcAft>
              <a:buNone/>
            </a:pPr>
            <a:r>
              <a:rPr lang="en-US" sz="1600" dirty="0">
                <a:latin typeface="Century Gothic" panose="020B0502020202020204" pitchFamily="34" charset="0"/>
              </a:rPr>
              <a:t>   </a:t>
            </a:r>
          </a:p>
        </p:txBody>
      </p:sp>
    </p:spTree>
    <p:extLst>
      <p:ext uri="{BB962C8B-B14F-4D97-AF65-F5344CB8AC3E}">
        <p14:creationId xmlns:p14="http://schemas.microsoft.com/office/powerpoint/2010/main" val="366609930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Results: Prevention</a:t>
            </a:r>
          </a:p>
        </p:txBody>
      </p:sp>
      <p:sp>
        <p:nvSpPr>
          <p:cNvPr id="5" name="Slide Number Placeholder 4"/>
          <p:cNvSpPr>
            <a:spLocks noGrp="1"/>
          </p:cNvSpPr>
          <p:nvPr>
            <p:ph type="sldNum" sz="quarter" idx="12"/>
          </p:nvPr>
        </p:nvSpPr>
        <p:spPr/>
        <p:txBody>
          <a:bodyPr/>
          <a:lstStyle/>
          <a:p>
            <a:fld id="{A0C21F26-985F-9D40-A811-D6DE90C3D8D1}" type="slidenum">
              <a:rPr lang="en-US" smtClean="0"/>
              <a:t>147</a:t>
            </a:fld>
            <a:endParaRPr lang="en-US"/>
          </a:p>
        </p:txBody>
      </p:sp>
      <p:graphicFrame>
        <p:nvGraphicFramePr>
          <p:cNvPr id="7" name="Chart 6">
            <a:extLst>
              <a:ext uri="{FF2B5EF4-FFF2-40B4-BE49-F238E27FC236}">
                <a16:creationId xmlns:a16="http://schemas.microsoft.com/office/drawing/2014/main" id="{17A04360-9787-4CB0-97E8-6904ADD091EA}"/>
              </a:ext>
            </a:extLst>
          </p:cNvPr>
          <p:cNvGraphicFramePr/>
          <p:nvPr>
            <p:extLst/>
          </p:nvPr>
        </p:nvGraphicFramePr>
        <p:xfrm>
          <a:off x="754402" y="1175936"/>
          <a:ext cx="7762222" cy="5099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2331620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Results: AUD Treatment Cascade </a:t>
            </a:r>
          </a:p>
        </p:txBody>
      </p:sp>
      <p:sp>
        <p:nvSpPr>
          <p:cNvPr id="5" name="Slide Number Placeholder 4"/>
          <p:cNvSpPr>
            <a:spLocks noGrp="1"/>
          </p:cNvSpPr>
          <p:nvPr>
            <p:ph type="sldNum" sz="quarter" idx="12"/>
          </p:nvPr>
        </p:nvSpPr>
        <p:spPr/>
        <p:txBody>
          <a:bodyPr/>
          <a:lstStyle/>
          <a:p>
            <a:pPr marL="0" marR="0" lvl="0" indent="0" algn="r" defTabSz="457159" rtl="0" eaLnBrk="1" fontAlgn="auto" latinLnBrk="0" hangingPunct="1">
              <a:lnSpc>
                <a:spcPct val="100000"/>
              </a:lnSpc>
              <a:spcBef>
                <a:spcPts val="0"/>
              </a:spcBef>
              <a:spcAft>
                <a:spcPts val="0"/>
              </a:spcAft>
              <a:buClrTx/>
              <a:buSzTx/>
              <a:buFontTx/>
              <a:buNone/>
              <a:tabLst/>
              <a:defRPr/>
            </a:pPr>
            <a:fld id="{A0C21F26-985F-9D40-A811-D6DE90C3D8D1}" type="slidenum">
              <a:rPr kumimoji="0" lang="en-US" sz="900" b="0" i="0" u="none" strike="noStrike" kern="1200" cap="none" spc="0" normalizeH="0" baseline="0" noProof="0" smtClean="0">
                <a:ln>
                  <a:noFill/>
                </a:ln>
                <a:solidFill>
                  <a:prstClr val="white">
                    <a:lumMod val="50000"/>
                  </a:prstClr>
                </a:solidFill>
                <a:effectLst/>
                <a:uLnTx/>
                <a:uFillTx/>
                <a:latin typeface="Calibri"/>
                <a:ea typeface="+mn-ea"/>
                <a:cs typeface="+mn-cs"/>
              </a:rPr>
              <a:pPr marL="0" marR="0" lvl="0" indent="0" algn="r" defTabSz="457159" rtl="0" eaLnBrk="1" fontAlgn="auto" latinLnBrk="0" hangingPunct="1">
                <a:lnSpc>
                  <a:spcPct val="100000"/>
                </a:lnSpc>
                <a:spcBef>
                  <a:spcPts val="0"/>
                </a:spcBef>
                <a:spcAft>
                  <a:spcPts val="0"/>
                </a:spcAft>
                <a:buClrTx/>
                <a:buSzTx/>
                <a:buFontTx/>
                <a:buNone/>
                <a:tabLst/>
                <a:defRPr/>
              </a:pPr>
              <a:t>148</a:t>
            </a:fld>
            <a:endParaRPr kumimoji="0" lang="en-US" sz="900" b="0" i="0" u="none" strike="noStrike" kern="1200" cap="none" spc="0" normalizeH="0" baseline="0" noProof="0">
              <a:ln>
                <a:noFill/>
              </a:ln>
              <a:solidFill>
                <a:prstClr val="white">
                  <a:lumMod val="50000"/>
                </a:prstClr>
              </a:solidFill>
              <a:effectLst/>
              <a:uLnTx/>
              <a:uFillTx/>
              <a:latin typeface="Calibri"/>
              <a:ea typeface="+mn-ea"/>
              <a:cs typeface="+mn-cs"/>
            </a:endParaRPr>
          </a:p>
        </p:txBody>
      </p:sp>
      <p:graphicFrame>
        <p:nvGraphicFramePr>
          <p:cNvPr id="6" name="Chart 5">
            <a:extLst>
              <a:ext uri="{FF2B5EF4-FFF2-40B4-BE49-F238E27FC236}">
                <a16:creationId xmlns:a16="http://schemas.microsoft.com/office/drawing/2014/main" id="{A1AD495B-33FC-4FFC-9402-1C0A3D3A7055}"/>
              </a:ext>
            </a:extLst>
          </p:cNvPr>
          <p:cNvGraphicFramePr/>
          <p:nvPr>
            <p:extLst/>
          </p:nvPr>
        </p:nvGraphicFramePr>
        <p:xfrm>
          <a:off x="230295" y="1397000"/>
          <a:ext cx="8064619" cy="49384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615273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Descriptive Results: Treatment</a:t>
            </a:r>
          </a:p>
        </p:txBody>
      </p:sp>
      <p:sp>
        <p:nvSpPr>
          <p:cNvPr id="5" name="Slide Number Placeholder 4"/>
          <p:cNvSpPr>
            <a:spLocks noGrp="1"/>
          </p:cNvSpPr>
          <p:nvPr>
            <p:ph type="sldNum" sz="quarter" idx="12"/>
          </p:nvPr>
        </p:nvSpPr>
        <p:spPr/>
        <p:txBody>
          <a:bodyPr/>
          <a:lstStyle/>
          <a:p>
            <a:pPr marL="0" marR="0" lvl="0" indent="0" algn="r" defTabSz="457159" rtl="0" eaLnBrk="1" fontAlgn="auto" latinLnBrk="0" hangingPunct="1">
              <a:lnSpc>
                <a:spcPct val="100000"/>
              </a:lnSpc>
              <a:spcBef>
                <a:spcPts val="0"/>
              </a:spcBef>
              <a:spcAft>
                <a:spcPts val="0"/>
              </a:spcAft>
              <a:buClrTx/>
              <a:buSzTx/>
              <a:buFontTx/>
              <a:buNone/>
              <a:tabLst/>
              <a:defRPr/>
            </a:pPr>
            <a:fld id="{A0C21F26-985F-9D40-A811-D6DE90C3D8D1}" type="slidenum">
              <a:rPr kumimoji="0" lang="en-US" sz="900" b="0" i="0" u="none" strike="noStrike" kern="1200" cap="none" spc="0" normalizeH="0" baseline="0" noProof="0" smtClean="0">
                <a:ln>
                  <a:noFill/>
                </a:ln>
                <a:solidFill>
                  <a:prstClr val="white">
                    <a:lumMod val="50000"/>
                  </a:prstClr>
                </a:solidFill>
                <a:effectLst/>
                <a:uLnTx/>
                <a:uFillTx/>
                <a:latin typeface="Calibri"/>
                <a:ea typeface="+mn-ea"/>
                <a:cs typeface="+mn-cs"/>
              </a:rPr>
              <a:pPr marL="0" marR="0" lvl="0" indent="0" algn="r" defTabSz="457159" rtl="0" eaLnBrk="1" fontAlgn="auto" latinLnBrk="0" hangingPunct="1">
                <a:lnSpc>
                  <a:spcPct val="100000"/>
                </a:lnSpc>
                <a:spcBef>
                  <a:spcPts val="0"/>
                </a:spcBef>
                <a:spcAft>
                  <a:spcPts val="0"/>
                </a:spcAft>
                <a:buClrTx/>
                <a:buSzTx/>
                <a:buFontTx/>
                <a:buNone/>
                <a:tabLst/>
                <a:defRPr/>
              </a:pPr>
              <a:t>149</a:t>
            </a:fld>
            <a:endParaRPr kumimoji="0" lang="en-US" sz="900" b="0" i="0" u="none" strike="noStrike" kern="1200" cap="none" spc="0" normalizeH="0" baseline="0" noProof="0">
              <a:ln>
                <a:noFill/>
              </a:ln>
              <a:solidFill>
                <a:prstClr val="white">
                  <a:lumMod val="50000"/>
                </a:prstClr>
              </a:solidFill>
              <a:effectLst/>
              <a:uLnTx/>
              <a:uFillTx/>
              <a:latin typeface="Calibri"/>
              <a:ea typeface="+mn-ea"/>
              <a:cs typeface="+mn-cs"/>
            </a:endParaRPr>
          </a:p>
        </p:txBody>
      </p:sp>
      <p:graphicFrame>
        <p:nvGraphicFramePr>
          <p:cNvPr id="7" name="Chart 6">
            <a:extLst>
              <a:ext uri="{FF2B5EF4-FFF2-40B4-BE49-F238E27FC236}">
                <a16:creationId xmlns:a16="http://schemas.microsoft.com/office/drawing/2014/main" id="{46E01A78-0AF3-4B59-B9FB-DC306D6C9598}"/>
              </a:ext>
            </a:extLst>
          </p:cNvPr>
          <p:cNvGraphicFramePr/>
          <p:nvPr>
            <p:extLst/>
          </p:nvPr>
        </p:nvGraphicFramePr>
        <p:xfrm>
          <a:off x="488894" y="1379621"/>
          <a:ext cx="7744364" cy="520886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a:extLst>
              <a:ext uri="{FF2B5EF4-FFF2-40B4-BE49-F238E27FC236}">
                <a16:creationId xmlns:a16="http://schemas.microsoft.com/office/drawing/2014/main" id="{FEA4482A-5984-478E-88B5-930BFC51C6AD}"/>
              </a:ext>
            </a:extLst>
          </p:cNvPr>
          <p:cNvSpPr txBox="1"/>
          <p:nvPr/>
        </p:nvSpPr>
        <p:spPr>
          <a:xfrm>
            <a:off x="2873400" y="4501191"/>
            <a:ext cx="977508" cy="68580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5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33%</a:t>
            </a:r>
          </a:p>
        </p:txBody>
      </p:sp>
      <p:sp>
        <p:nvSpPr>
          <p:cNvPr id="8" name="TextBox 1">
            <a:extLst>
              <a:ext uri="{FF2B5EF4-FFF2-40B4-BE49-F238E27FC236}">
                <a16:creationId xmlns:a16="http://schemas.microsoft.com/office/drawing/2014/main" id="{2112D760-7F4A-42F8-BC61-E798EB4DD9E9}"/>
              </a:ext>
            </a:extLst>
          </p:cNvPr>
          <p:cNvSpPr txBox="1"/>
          <p:nvPr/>
        </p:nvSpPr>
        <p:spPr>
          <a:xfrm>
            <a:off x="3794430" y="5201937"/>
            <a:ext cx="977428" cy="685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5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44%</a:t>
            </a:r>
          </a:p>
        </p:txBody>
      </p:sp>
    </p:spTree>
    <p:extLst>
      <p:ext uri="{BB962C8B-B14F-4D97-AF65-F5344CB8AC3E}">
        <p14:creationId xmlns:p14="http://schemas.microsoft.com/office/powerpoint/2010/main" val="333777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Implementation Intervention</a:t>
            </a:r>
          </a:p>
        </p:txBody>
      </p:sp>
      <p:sp>
        <p:nvSpPr>
          <p:cNvPr id="4" name="Content Placeholder 3"/>
          <p:cNvSpPr>
            <a:spLocks noGrp="1"/>
          </p:cNvSpPr>
          <p:nvPr>
            <p:ph idx="1"/>
          </p:nvPr>
        </p:nvSpPr>
        <p:spPr>
          <a:xfrm>
            <a:off x="606666" y="1610176"/>
            <a:ext cx="7777018" cy="4839284"/>
          </a:xfrm>
        </p:spPr>
        <p:txBody>
          <a:bodyPr>
            <a:noAutofit/>
          </a:bodyPr>
          <a:lstStyle/>
          <a:p>
            <a:pPr>
              <a:spcAft>
                <a:spcPts val="0"/>
              </a:spcAft>
              <a:buClr>
                <a:srgbClr val="F57D20"/>
              </a:buClr>
              <a:buSzPct val="80000"/>
            </a:pPr>
            <a:endParaRPr lang="en-US" sz="2400" dirty="0"/>
          </a:p>
          <a:p>
            <a:pPr>
              <a:spcAft>
                <a:spcPts val="0"/>
              </a:spcAft>
              <a:buClr>
                <a:srgbClr val="F57D20"/>
              </a:buClr>
              <a:buSzPct val="80000"/>
            </a:pPr>
            <a:endParaRPr lang="en-US" sz="2400" dirty="0"/>
          </a:p>
          <a:p>
            <a:pPr>
              <a:spcAft>
                <a:spcPts val="0"/>
              </a:spcAft>
              <a:buClr>
                <a:srgbClr val="F57D20"/>
              </a:buClr>
              <a:buSzPct val="80000"/>
            </a:pPr>
            <a:endParaRPr lang="en-US" sz="2400" dirty="0"/>
          </a:p>
          <a:p>
            <a:pPr>
              <a:spcAft>
                <a:spcPts val="0"/>
              </a:spcAft>
              <a:buClr>
                <a:srgbClr val="F57D20"/>
              </a:buClr>
              <a:buSzPct val="80000"/>
            </a:pPr>
            <a:r>
              <a:rPr lang="en-US" sz="2400" dirty="0"/>
              <a:t>Three Implementation Strategies </a:t>
            </a:r>
          </a:p>
          <a:p>
            <a:pPr marL="733425" lvl="1" indent="-388938">
              <a:spcAft>
                <a:spcPts val="0"/>
              </a:spcAft>
              <a:buClr>
                <a:srgbClr val="F57D20"/>
              </a:buClr>
              <a:buFont typeface="+mj-lt"/>
              <a:buAutoNum type="arabicPeriod"/>
            </a:pPr>
            <a:r>
              <a:rPr lang="en-US" sz="2400" dirty="0"/>
              <a:t>EHR tools </a:t>
            </a:r>
          </a:p>
          <a:p>
            <a:pPr marL="733425" lvl="1" indent="-388938">
              <a:spcAft>
                <a:spcPts val="0"/>
              </a:spcAft>
              <a:buClr>
                <a:srgbClr val="F57D20"/>
              </a:buClr>
              <a:buFont typeface="+mj-lt"/>
              <a:buAutoNum type="arabicPeriod"/>
            </a:pPr>
            <a:r>
              <a:rPr lang="en-US" sz="2400" dirty="0"/>
              <a:t>Performance monitoring and feedback</a:t>
            </a:r>
          </a:p>
          <a:p>
            <a:pPr marL="733425" lvl="1" indent="-388938">
              <a:spcAft>
                <a:spcPts val="0"/>
              </a:spcAft>
              <a:buClr>
                <a:srgbClr val="F57D20"/>
              </a:buClr>
              <a:buFont typeface="+mj-lt"/>
              <a:buAutoNum type="arabicPeriod"/>
            </a:pPr>
            <a:r>
              <a:rPr lang="en-US" sz="2400" dirty="0"/>
              <a:t>Practice coaching </a:t>
            </a:r>
          </a:p>
          <a:p>
            <a:pPr marL="733425" lvl="1" indent="-388938">
              <a:spcAft>
                <a:spcPts val="0"/>
              </a:spcAft>
              <a:buClr>
                <a:srgbClr val="F57D20"/>
              </a:buClr>
              <a:buFont typeface="+mj-lt"/>
              <a:buAutoNum type="arabicPeriod"/>
            </a:pPr>
            <a:endParaRPr lang="en-US" dirty="0"/>
          </a:p>
          <a:p>
            <a:pPr lvl="1" indent="0">
              <a:buNone/>
            </a:pPr>
            <a:endParaRPr lang="en-US" dirty="0"/>
          </a:p>
          <a:p>
            <a:pPr lvl="1" indent="0">
              <a:buNone/>
            </a:pPr>
            <a:endParaRPr lang="en-US" dirty="0"/>
          </a:p>
          <a:p>
            <a:pPr lvl="1" indent="0">
              <a:buNone/>
            </a:pPr>
            <a:endParaRPr lang="en-US" dirty="0"/>
          </a:p>
          <a:p>
            <a:pPr marL="619197" lvl="1" indent="-342900">
              <a:buFont typeface="Wingdings" panose="05000000000000000000" pitchFamily="2" charset="2"/>
              <a:buChar char="ü"/>
            </a:pPr>
            <a:endParaRPr lang="en-US" dirty="0"/>
          </a:p>
          <a:p>
            <a:pPr marL="619197" lvl="1" indent="-342900">
              <a:buFont typeface="Wingdings" panose="05000000000000000000" pitchFamily="2" charset="2"/>
              <a:buChar char="ü"/>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15</a:t>
            </a:fld>
            <a:endParaRPr lang="en-US"/>
          </a:p>
        </p:txBody>
      </p:sp>
      <p:sp>
        <p:nvSpPr>
          <p:cNvPr id="2" name="Rectangle 1">
            <a:extLst>
              <a:ext uri="{FF2B5EF4-FFF2-40B4-BE49-F238E27FC236}">
                <a16:creationId xmlns:a16="http://schemas.microsoft.com/office/drawing/2014/main" id="{D419708B-EA74-472C-9688-CBDD881574E4}"/>
              </a:ext>
            </a:extLst>
          </p:cNvPr>
          <p:cNvSpPr/>
          <p:nvPr/>
        </p:nvSpPr>
        <p:spPr>
          <a:xfrm>
            <a:off x="760316" y="5318354"/>
            <a:ext cx="7982174" cy="1354217"/>
          </a:xfrm>
          <a:prstGeom prst="rect">
            <a:avLst/>
          </a:prstGeom>
        </p:spPr>
        <p:txBody>
          <a:bodyPr wrap="square">
            <a:spAutoFit/>
          </a:bodyPr>
          <a:lstStyle/>
          <a:p>
            <a:pPr lvl="1" indent="0" algn="r">
              <a:spcBef>
                <a:spcPts val="0"/>
              </a:spcBef>
              <a:spcAft>
                <a:spcPts val="0"/>
              </a:spcAft>
              <a:buNone/>
            </a:pPr>
            <a:endParaRPr lang="en-US" sz="1600" dirty="0">
              <a:highlight>
                <a:srgbClr val="FFFF00"/>
              </a:highlight>
              <a:latin typeface="Century Gothic" panose="020B0502020202020204" pitchFamily="34" charset="0"/>
            </a:endParaRPr>
          </a:p>
          <a:p>
            <a:pPr lvl="1" indent="0" algn="r">
              <a:spcBef>
                <a:spcPts val="0"/>
              </a:spcBef>
              <a:spcAft>
                <a:spcPts val="0"/>
              </a:spcAft>
              <a:buNone/>
            </a:pPr>
            <a:r>
              <a:rPr lang="en-US" sz="1600" dirty="0">
                <a:latin typeface="Century Gothic" panose="020B0502020202020204" pitchFamily="34" charset="0"/>
              </a:rPr>
              <a:t>Bobb IJERPH 2017; Glass Implementation Science 2018</a:t>
            </a:r>
          </a:p>
          <a:p>
            <a:pPr lvl="1" indent="0" algn="r">
              <a:spcBef>
                <a:spcPts val="0"/>
              </a:spcBef>
              <a:spcAft>
                <a:spcPts val="0"/>
              </a:spcAft>
              <a:buNone/>
            </a:pPr>
            <a:r>
              <a:rPr lang="en-US" dirty="0">
                <a:latin typeface="Century Gothic" panose="020B0502020202020204" pitchFamily="34" charset="0"/>
                <a:hlinkClick r:id="rId2"/>
              </a:rPr>
              <a:t>https://www.youtube.com/watch?v=tbKbq2IytC4</a:t>
            </a:r>
            <a:endParaRPr lang="en-US" sz="2400" dirty="0">
              <a:latin typeface="Century Gothic" panose="020B0502020202020204" pitchFamily="34" charset="0"/>
            </a:endParaRPr>
          </a:p>
          <a:p>
            <a:pPr lvl="1" algn="r"/>
            <a:endParaRPr lang="en-US" sz="1600" dirty="0">
              <a:latin typeface="Century Gothic" panose="020B0502020202020204" pitchFamily="34" charset="0"/>
            </a:endParaRPr>
          </a:p>
          <a:p>
            <a:pPr lvl="1" indent="0" algn="r">
              <a:spcBef>
                <a:spcPts val="0"/>
              </a:spcBef>
              <a:spcAft>
                <a:spcPts val="0"/>
              </a:spcAft>
              <a:buNone/>
            </a:pPr>
            <a:r>
              <a:rPr lang="en-US" sz="1600" dirty="0">
                <a:latin typeface="Century Gothic" panose="020B0502020202020204" pitchFamily="34" charset="0"/>
              </a:rPr>
              <a:t>   </a:t>
            </a:r>
          </a:p>
        </p:txBody>
      </p:sp>
    </p:spTree>
    <p:extLst>
      <p:ext uri="{BB962C8B-B14F-4D97-AF65-F5344CB8AC3E}">
        <p14:creationId xmlns:p14="http://schemas.microsoft.com/office/powerpoint/2010/main" val="1192450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Trial: Practice Coaching</a:t>
            </a:r>
          </a:p>
        </p:txBody>
      </p:sp>
      <p:sp>
        <p:nvSpPr>
          <p:cNvPr id="4" name="Content Placeholder 3"/>
          <p:cNvSpPr>
            <a:spLocks noGrp="1"/>
          </p:cNvSpPr>
          <p:nvPr>
            <p:ph idx="1"/>
          </p:nvPr>
        </p:nvSpPr>
        <p:spPr>
          <a:xfrm>
            <a:off x="692726" y="1341867"/>
            <a:ext cx="7994074" cy="4839284"/>
          </a:xfrm>
        </p:spPr>
        <p:txBody>
          <a:bodyPr>
            <a:noAutofit/>
          </a:bodyPr>
          <a:lstStyle/>
          <a:p>
            <a:pPr marL="342900" indent="-342900">
              <a:buClr>
                <a:srgbClr val="F57D20"/>
              </a:buClr>
              <a:buSzPct val="80000"/>
              <a:buFont typeface="Wingdings" panose="05000000000000000000" pitchFamily="2" charset="2"/>
              <a:buChar char="§"/>
            </a:pPr>
            <a:r>
              <a:rPr lang="en-US" sz="2400" dirty="0"/>
              <a:t>Practice coaching addressed:</a:t>
            </a:r>
          </a:p>
          <a:p>
            <a:pPr marL="619197" lvl="1" indent="-342900">
              <a:buClr>
                <a:srgbClr val="F57D20"/>
              </a:buClr>
              <a:buFont typeface="Wingdings" panose="05000000000000000000" pitchFamily="2" charset="2"/>
              <a:buChar char="ü"/>
            </a:pPr>
            <a:r>
              <a:rPr lang="en-US" sz="2400" dirty="0"/>
              <a:t>Workflow</a:t>
            </a:r>
          </a:p>
          <a:p>
            <a:pPr marL="619197" lvl="1" indent="-342900">
              <a:buClr>
                <a:srgbClr val="F57D20"/>
              </a:buClr>
              <a:buFont typeface="Wingdings" panose="05000000000000000000" pitchFamily="2" charset="2"/>
              <a:buChar char="ü"/>
            </a:pPr>
            <a:r>
              <a:rPr lang="en-US" sz="2400" dirty="0"/>
              <a:t>Knowledge</a:t>
            </a:r>
          </a:p>
          <a:p>
            <a:pPr marL="619197" lvl="1" indent="-342900">
              <a:buClr>
                <a:srgbClr val="F57D20"/>
              </a:buClr>
              <a:buFont typeface="Wingdings" panose="05000000000000000000" pitchFamily="2" charset="2"/>
              <a:buChar char="ü"/>
            </a:pPr>
            <a:r>
              <a:rPr lang="en-US" sz="2400" dirty="0"/>
              <a:t>Stigma</a:t>
            </a:r>
          </a:p>
          <a:p>
            <a:pPr marL="342900" indent="-342900">
              <a:buClr>
                <a:srgbClr val="F57D20"/>
              </a:buClr>
              <a:buSzPct val="80000"/>
              <a:buFont typeface="Wingdings" panose="05000000000000000000" pitchFamily="2" charset="2"/>
              <a:buChar char="§"/>
            </a:pPr>
            <a:r>
              <a:rPr lang="en-US" sz="2400" dirty="0"/>
              <a:t>Small iterative pilot tests to overcome resistance</a:t>
            </a:r>
          </a:p>
          <a:p>
            <a:pPr marL="342900" indent="-342900">
              <a:buClr>
                <a:srgbClr val="F57D20"/>
              </a:buClr>
              <a:buSzPct val="80000"/>
              <a:buFont typeface="Wingdings" panose="05000000000000000000" pitchFamily="2" charset="2"/>
              <a:buChar char="§"/>
            </a:pPr>
            <a:r>
              <a:rPr lang="en-US" sz="2400" dirty="0"/>
              <a:t>Framing:</a:t>
            </a:r>
          </a:p>
          <a:p>
            <a:pPr marL="619197" lvl="1" indent="-342900">
              <a:buClr>
                <a:srgbClr val="F57D20"/>
              </a:buClr>
              <a:buFont typeface="Wingdings" panose="05000000000000000000" pitchFamily="2" charset="2"/>
              <a:buChar char="ü"/>
            </a:pPr>
            <a:r>
              <a:rPr lang="en-US" sz="2400" dirty="0"/>
              <a:t>Whole spectrum of alcohol-related care</a:t>
            </a:r>
          </a:p>
          <a:p>
            <a:pPr marL="619197" lvl="1" indent="-342900">
              <a:buClr>
                <a:srgbClr val="F57D20"/>
              </a:buClr>
              <a:buFont typeface="Wingdings" panose="05000000000000000000" pitchFamily="2" charset="2"/>
              <a:buChar char="ü"/>
            </a:pPr>
            <a:r>
              <a:rPr lang="en-US" sz="2400" dirty="0"/>
              <a:t>Patient-centered shared decision-making</a:t>
            </a:r>
            <a:endParaRPr lang="en-US" dirty="0"/>
          </a:p>
          <a:p>
            <a:pPr marL="553210" lvl="2" indent="0" algn="r">
              <a:spcBef>
                <a:spcPts val="0"/>
              </a:spcBef>
              <a:spcAft>
                <a:spcPts val="0"/>
              </a:spcAft>
              <a:buNone/>
            </a:pPr>
            <a:endParaRPr lang="en-US" sz="1600" dirty="0"/>
          </a:p>
          <a:p>
            <a:pPr marL="553210" lvl="2" indent="0" algn="r">
              <a:spcBef>
                <a:spcPts val="0"/>
              </a:spcBef>
              <a:spcAft>
                <a:spcPts val="0"/>
              </a:spcAft>
              <a:buNone/>
            </a:pPr>
            <a:r>
              <a:rPr lang="en-US" sz="1600" dirty="0"/>
              <a:t>Greenhalgh Milbank quarterly 2004; </a:t>
            </a:r>
            <a:endParaRPr lang="en-US" dirty="0"/>
          </a:p>
          <a:p>
            <a:pPr marL="553210" lvl="2" indent="0" algn="r">
              <a:spcBef>
                <a:spcPts val="0"/>
              </a:spcBef>
              <a:spcAft>
                <a:spcPts val="0"/>
              </a:spcAft>
              <a:buNone/>
            </a:pPr>
            <a:r>
              <a:rPr lang="en-US" sz="1600" dirty="0"/>
              <a:t>Williams &amp; Bradley ASAM Textbook 2013</a:t>
            </a:r>
          </a:p>
          <a:p>
            <a:pPr lvl="1" indent="0" algn="r">
              <a:spcBef>
                <a:spcPts val="0"/>
              </a:spcBef>
              <a:spcAft>
                <a:spcPts val="0"/>
              </a:spcAft>
              <a:buNone/>
            </a:pPr>
            <a:r>
              <a:rPr lang="en-US" sz="1600" dirty="0"/>
              <a:t>Bobb IJERPH 2017; Glass Implementation Science 2018</a:t>
            </a:r>
          </a:p>
          <a:p>
            <a:pPr marL="396875">
              <a:buClr>
                <a:srgbClr val="F57D20"/>
              </a:buClr>
              <a:buSzPct val="80000"/>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16</a:t>
            </a:fld>
            <a:endParaRPr lang="en-US"/>
          </a:p>
        </p:txBody>
      </p:sp>
    </p:spTree>
    <p:extLst>
      <p:ext uri="{BB962C8B-B14F-4D97-AF65-F5344CB8AC3E}">
        <p14:creationId xmlns:p14="http://schemas.microsoft.com/office/powerpoint/2010/main" val="2006404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noAutofit/>
          </a:bodyPr>
          <a:lstStyle/>
          <a:p>
            <a:r>
              <a:rPr lang="en-US" sz="3200" b="0" dirty="0">
                <a:latin typeface="Palatino Linotype" panose="02040502050505030304" pitchFamily="18" charset="0"/>
              </a:rPr>
              <a:t>SPARC Trial – Design</a:t>
            </a:r>
          </a:p>
        </p:txBody>
      </p:sp>
      <p:graphicFrame>
        <p:nvGraphicFramePr>
          <p:cNvPr id="4" name="Content Placeholder 3"/>
          <p:cNvGraphicFramePr>
            <a:graphicFrameLocks noGrp="1"/>
          </p:cNvGraphicFramePr>
          <p:nvPr>
            <p:ph idx="1"/>
            <p:extLst/>
          </p:nvPr>
        </p:nvGraphicFramePr>
        <p:xfrm>
          <a:off x="488894" y="1335539"/>
          <a:ext cx="8438561" cy="5090160"/>
        </p:xfrm>
        <a:graphic>
          <a:graphicData uri="http://schemas.openxmlformats.org/drawingml/2006/table">
            <a:tbl>
              <a:tblPr firstRow="1">
                <a:tableStyleId>{1E171933-4619-4E11-9A3F-F7608DF75F80}</a:tableStyleId>
              </a:tblPr>
              <a:tblGrid>
                <a:gridCol w="2222002">
                  <a:extLst>
                    <a:ext uri="{9D8B030D-6E8A-4147-A177-3AD203B41FA5}">
                      <a16:colId xmlns:a16="http://schemas.microsoft.com/office/drawing/2014/main" val="20000"/>
                    </a:ext>
                  </a:extLst>
                </a:gridCol>
                <a:gridCol w="740668">
                  <a:extLst>
                    <a:ext uri="{9D8B030D-6E8A-4147-A177-3AD203B41FA5}">
                      <a16:colId xmlns:a16="http://schemas.microsoft.com/office/drawing/2014/main" val="20001"/>
                    </a:ext>
                  </a:extLst>
                </a:gridCol>
                <a:gridCol w="932162">
                  <a:extLst>
                    <a:ext uri="{9D8B030D-6E8A-4147-A177-3AD203B41FA5}">
                      <a16:colId xmlns:a16="http://schemas.microsoft.com/office/drawing/2014/main" val="20002"/>
                    </a:ext>
                  </a:extLst>
                </a:gridCol>
                <a:gridCol w="540261">
                  <a:extLst>
                    <a:ext uri="{9D8B030D-6E8A-4147-A177-3AD203B41FA5}">
                      <a16:colId xmlns:a16="http://schemas.microsoft.com/office/drawing/2014/main" val="20003"/>
                    </a:ext>
                  </a:extLst>
                </a:gridCol>
                <a:gridCol w="664936">
                  <a:extLst>
                    <a:ext uri="{9D8B030D-6E8A-4147-A177-3AD203B41FA5}">
                      <a16:colId xmlns:a16="http://schemas.microsoft.com/office/drawing/2014/main" val="20004"/>
                    </a:ext>
                  </a:extLst>
                </a:gridCol>
                <a:gridCol w="692643">
                  <a:extLst>
                    <a:ext uri="{9D8B030D-6E8A-4147-A177-3AD203B41FA5}">
                      <a16:colId xmlns:a16="http://schemas.microsoft.com/office/drawing/2014/main" val="20005"/>
                    </a:ext>
                  </a:extLst>
                </a:gridCol>
                <a:gridCol w="706493">
                  <a:extLst>
                    <a:ext uri="{9D8B030D-6E8A-4147-A177-3AD203B41FA5}">
                      <a16:colId xmlns:a16="http://schemas.microsoft.com/office/drawing/2014/main" val="20006"/>
                    </a:ext>
                  </a:extLst>
                </a:gridCol>
                <a:gridCol w="678789">
                  <a:extLst>
                    <a:ext uri="{9D8B030D-6E8A-4147-A177-3AD203B41FA5}">
                      <a16:colId xmlns:a16="http://schemas.microsoft.com/office/drawing/2014/main" val="20007"/>
                    </a:ext>
                  </a:extLst>
                </a:gridCol>
                <a:gridCol w="609524">
                  <a:extLst>
                    <a:ext uri="{9D8B030D-6E8A-4147-A177-3AD203B41FA5}">
                      <a16:colId xmlns:a16="http://schemas.microsoft.com/office/drawing/2014/main" val="20008"/>
                    </a:ext>
                  </a:extLst>
                </a:gridCol>
                <a:gridCol w="651083">
                  <a:extLst>
                    <a:ext uri="{9D8B030D-6E8A-4147-A177-3AD203B41FA5}">
                      <a16:colId xmlns:a16="http://schemas.microsoft.com/office/drawing/2014/main" val="20009"/>
                    </a:ext>
                  </a:extLst>
                </a:gridCol>
              </a:tblGrid>
              <a:tr h="370840">
                <a:tc gridSpan="10">
                  <a:txBody>
                    <a:bodyPr/>
                    <a:lstStyle/>
                    <a:p>
                      <a:pPr algn="ctr"/>
                      <a:r>
                        <a:rPr lang="en-US" sz="2400" b="0" dirty="0">
                          <a:latin typeface="Century Gothic" panose="020B0502020202020204" pitchFamily="34" charset="0"/>
                        </a:rPr>
                        <a:t>Pragmatic</a:t>
                      </a:r>
                      <a:r>
                        <a:rPr lang="en-US" sz="2400" b="0" baseline="0" dirty="0">
                          <a:latin typeface="Century Gothic" panose="020B0502020202020204" pitchFamily="34" charset="0"/>
                        </a:rPr>
                        <a:t> Trial of Alcohol SBI and </a:t>
                      </a:r>
                    </a:p>
                    <a:p>
                      <a:pPr algn="ctr"/>
                      <a:r>
                        <a:rPr lang="en-US" sz="2400" b="0" baseline="0" dirty="0">
                          <a:latin typeface="Century Gothic" panose="020B0502020202020204" pitchFamily="34" charset="0"/>
                        </a:rPr>
                        <a:t>Shared Decision-Making for Alcohol Use Disorders </a:t>
                      </a:r>
                    </a:p>
                  </a:txBody>
                  <a:tcPr marL="111860" marR="111860"/>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2400" baseline="0" dirty="0"/>
                    </a:p>
                  </a:txBody>
                  <a:tcPr/>
                </a:tc>
                <a:tc hMerge="1">
                  <a:txBody>
                    <a:bodyPr/>
                    <a:lstStyle/>
                    <a:p>
                      <a:pPr algn="ctr"/>
                      <a:endParaRPr lang="en-US" sz="2400" baseline="0" dirty="0"/>
                    </a:p>
                  </a:txBody>
                  <a:tcPr/>
                </a:tc>
                <a:tc hMerge="1">
                  <a:txBody>
                    <a:bodyPr/>
                    <a:lstStyle/>
                    <a:p>
                      <a:pPr algn="ctr"/>
                      <a:endParaRPr lang="en-US" sz="1800" baseline="0" dirty="0">
                        <a:latin typeface="Century Gothic" panose="020B0502020202020204" pitchFamily="34" charset="0"/>
                      </a:endParaRPr>
                    </a:p>
                  </a:txBody>
                  <a:tcPr/>
                </a:tc>
                <a:extLst>
                  <a:ext uri="{0D108BD9-81ED-4DB2-BD59-A6C34878D82A}">
                    <a16:rowId xmlns:a16="http://schemas.microsoft.com/office/drawing/2014/main" val="10000"/>
                  </a:ext>
                </a:extLst>
              </a:tr>
              <a:tr h="370840">
                <a:tc>
                  <a:txBody>
                    <a:bodyPr/>
                    <a:lstStyle/>
                    <a:p>
                      <a:r>
                        <a:rPr lang="en-US" sz="2000" dirty="0">
                          <a:latin typeface="Century Gothic" panose="020B0502020202020204" pitchFamily="34" charset="0"/>
                        </a:rPr>
                        <a:t>Duration:</a:t>
                      </a:r>
                      <a:r>
                        <a:rPr lang="en-US" sz="2000" baseline="0" dirty="0">
                          <a:latin typeface="Century Gothic" panose="020B0502020202020204" pitchFamily="34" charset="0"/>
                        </a:rPr>
                        <a:t> months</a:t>
                      </a:r>
                      <a:endParaRPr lang="en-US" sz="2000" dirty="0">
                        <a:latin typeface="Century Gothic" panose="020B0502020202020204" pitchFamily="34" charset="0"/>
                      </a:endParaRPr>
                    </a:p>
                  </a:txBody>
                  <a:tcPr marL="111860" marR="11186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aseline="0" dirty="0">
                          <a:latin typeface="Century Gothic" panose="020B0502020202020204" pitchFamily="34" charset="0"/>
                        </a:rPr>
                        <a:t>3</a:t>
                      </a:r>
                      <a:endParaRPr lang="en-US" sz="2000" dirty="0">
                        <a:latin typeface="Century Gothic" panose="020B0502020202020204" pitchFamily="34" charset="0"/>
                      </a:endParaRPr>
                    </a:p>
                  </a:txBody>
                  <a:tcPr marL="111860" marR="111860"/>
                </a:tc>
                <a:tc>
                  <a:txBody>
                    <a:bodyPr/>
                    <a:lstStyle/>
                    <a:p>
                      <a:pPr algn="ctr"/>
                      <a:r>
                        <a:rPr lang="en-US" sz="2000" dirty="0">
                          <a:latin typeface="Century Gothic" panose="020B0502020202020204" pitchFamily="34" charset="0"/>
                        </a:rPr>
                        <a:t>1</a:t>
                      </a:r>
                      <a:r>
                        <a:rPr lang="en-US" sz="2000" baseline="0" dirty="0">
                          <a:latin typeface="Century Gothic" panose="020B0502020202020204" pitchFamily="34" charset="0"/>
                        </a:rPr>
                        <a:t>2</a:t>
                      </a:r>
                      <a:endParaRPr lang="en-US" sz="2000" dirty="0">
                        <a:latin typeface="Century Gothic" panose="020B0502020202020204" pitchFamily="34" charset="0"/>
                      </a:endParaRPr>
                    </a:p>
                  </a:txBody>
                  <a:tcPr marL="111860" marR="11186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latin typeface="Century Gothic" panose="020B0502020202020204" pitchFamily="34" charset="0"/>
                        </a:rPr>
                        <a:t>4</a:t>
                      </a:r>
                    </a:p>
                  </a:txBody>
                  <a:tcPr marL="111860" marR="11186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latin typeface="Century Gothic" panose="020B0502020202020204" pitchFamily="34" charset="0"/>
                        </a:rPr>
                        <a:t>4</a:t>
                      </a:r>
                    </a:p>
                  </a:txBody>
                  <a:tcPr marL="111860" marR="11186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latin typeface="Century Gothic" panose="020B0502020202020204" pitchFamily="34" charset="0"/>
                        </a:rPr>
                        <a:t>4</a:t>
                      </a:r>
                    </a:p>
                  </a:txBody>
                  <a:tcPr marL="111860" marR="11186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latin typeface="Century Gothic" panose="020B0502020202020204" pitchFamily="34" charset="0"/>
                        </a:rPr>
                        <a:t>4</a:t>
                      </a:r>
                    </a:p>
                  </a:txBody>
                  <a:tcPr marL="111860" marR="11186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latin typeface="Century Gothic" panose="020B0502020202020204" pitchFamily="34" charset="0"/>
                        </a:rPr>
                        <a:t>4</a:t>
                      </a:r>
                    </a:p>
                  </a:txBody>
                  <a:tcPr marL="111860" marR="11186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latin typeface="Century Gothic" panose="020B0502020202020204" pitchFamily="34" charset="0"/>
                        </a:rPr>
                        <a:t>4</a:t>
                      </a:r>
                    </a:p>
                  </a:txBody>
                  <a:tcPr marL="111860" marR="11186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2000" dirty="0">
                        <a:latin typeface="Century Gothic" panose="020B0502020202020204" pitchFamily="34" charset="0"/>
                      </a:endParaRPr>
                    </a:p>
                  </a:txBody>
                  <a:tcPr marL="111860" marR="111860"/>
                </a:tc>
                <a:extLst>
                  <a:ext uri="{0D108BD9-81ED-4DB2-BD59-A6C34878D82A}">
                    <a16:rowId xmlns:a16="http://schemas.microsoft.com/office/drawing/2014/main" val="10001"/>
                  </a:ext>
                </a:extLst>
              </a:tr>
              <a:tr h="370840">
                <a:tc>
                  <a:txBody>
                    <a:bodyPr/>
                    <a:lstStyle/>
                    <a:p>
                      <a:r>
                        <a:rPr lang="en-US" sz="2000" dirty="0">
                          <a:latin typeface="Century Gothic" panose="020B0502020202020204" pitchFamily="34" charset="0"/>
                        </a:rPr>
                        <a:t>Preparation</a:t>
                      </a:r>
                    </a:p>
                  </a:txBody>
                  <a:tcPr marL="111860" marR="111860"/>
                </a:tc>
                <a:tc>
                  <a:txBody>
                    <a:bodyPr/>
                    <a:lstStyle/>
                    <a:p>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endParaRPr lang="en-US" sz="2000" dirty="0">
                        <a:latin typeface="Century Gothic" panose="020B0502020202020204" pitchFamily="34" charset="0"/>
                      </a:endParaRPr>
                    </a:p>
                  </a:txBody>
                  <a:tcPr marL="111860" marR="111860"/>
                </a:tc>
                <a:tc>
                  <a:txBody>
                    <a:bodyPr/>
                    <a:lstStyle/>
                    <a:p>
                      <a:endParaRPr lang="en-US" sz="2000" dirty="0">
                        <a:latin typeface="Century Gothic" panose="020B0502020202020204" pitchFamily="34" charset="0"/>
                      </a:endParaRPr>
                    </a:p>
                  </a:txBody>
                  <a:tcPr marL="111860" marR="111860"/>
                </a:tc>
                <a:tc>
                  <a:txBody>
                    <a:bodyPr/>
                    <a:lstStyle/>
                    <a:p>
                      <a:endParaRPr lang="en-US" sz="2000" dirty="0">
                        <a:latin typeface="Century Gothic" panose="020B0502020202020204" pitchFamily="34" charset="0"/>
                      </a:endParaRPr>
                    </a:p>
                  </a:txBody>
                  <a:tcPr marL="111860" marR="111860"/>
                </a:tc>
                <a:tc>
                  <a:txBody>
                    <a:bodyPr/>
                    <a:lstStyle/>
                    <a:p>
                      <a:endParaRPr lang="en-US" sz="2000" dirty="0">
                        <a:latin typeface="Century Gothic" panose="020B0502020202020204" pitchFamily="34" charset="0"/>
                      </a:endParaRPr>
                    </a:p>
                  </a:txBody>
                  <a:tcPr marL="111860" marR="111860"/>
                </a:tc>
                <a:tc>
                  <a:txBody>
                    <a:bodyPr/>
                    <a:lstStyle/>
                    <a:p>
                      <a:endParaRPr lang="en-US" sz="2000" dirty="0">
                        <a:latin typeface="Century Gothic" panose="020B0502020202020204" pitchFamily="34" charset="0"/>
                      </a:endParaRPr>
                    </a:p>
                  </a:txBody>
                  <a:tcPr marL="111860" marR="111860"/>
                </a:tc>
                <a:tc>
                  <a:txBody>
                    <a:bodyPr/>
                    <a:lstStyle/>
                    <a:p>
                      <a:endParaRPr lang="en-US" sz="2000" dirty="0">
                        <a:latin typeface="Century Gothic" panose="020B0502020202020204" pitchFamily="34" charset="0"/>
                      </a:endParaRPr>
                    </a:p>
                  </a:txBody>
                  <a:tcPr marL="111860" marR="111860"/>
                </a:tc>
                <a:tc>
                  <a:txBody>
                    <a:bodyPr/>
                    <a:lstStyle/>
                    <a:p>
                      <a:endParaRPr lang="en-US" sz="2000" dirty="0">
                        <a:latin typeface="Century Gothic" panose="020B0502020202020204" pitchFamily="34" charset="0"/>
                      </a:endParaRPr>
                    </a:p>
                  </a:txBody>
                  <a:tcPr marL="111860" marR="111860"/>
                </a:tc>
                <a:tc>
                  <a:txBody>
                    <a:bodyPr/>
                    <a:lstStyle/>
                    <a:p>
                      <a:endParaRPr lang="en-US" sz="2000" dirty="0">
                        <a:latin typeface="Century Gothic" panose="020B0502020202020204" pitchFamily="34" charset="0"/>
                      </a:endParaRPr>
                    </a:p>
                  </a:txBody>
                  <a:tcPr marL="111860" marR="111860"/>
                </a:tc>
                <a:extLst>
                  <a:ext uri="{0D108BD9-81ED-4DB2-BD59-A6C34878D82A}">
                    <a16:rowId xmlns:a16="http://schemas.microsoft.com/office/drawing/2014/main" val="10002"/>
                  </a:ext>
                </a:extLst>
              </a:tr>
              <a:tr h="370840">
                <a:tc gridSpan="2">
                  <a:txBody>
                    <a:bodyPr/>
                    <a:lstStyle/>
                    <a:p>
                      <a:r>
                        <a:rPr lang="en-US" sz="2000" dirty="0">
                          <a:latin typeface="Century Gothic" panose="020B0502020202020204" pitchFamily="34" charset="0"/>
                        </a:rPr>
                        <a:t>Pilot – 3 clinics</a:t>
                      </a:r>
                    </a:p>
                  </a:txBody>
                  <a:tcPr marL="111860" marR="111860"/>
                </a:tc>
                <a:tc hMerge="1">
                  <a:txBody>
                    <a:bodyPr/>
                    <a:lstStyle/>
                    <a:p>
                      <a:endParaRPr lang="en-US" dirty="0"/>
                    </a:p>
                  </a:txBody>
                  <a:tcPr>
                    <a:noFill/>
                  </a:tcPr>
                </a:tc>
                <a:tc>
                  <a:txBody>
                    <a:bodyPr/>
                    <a:lstStyle/>
                    <a:p>
                      <a:pPr algn="ctr"/>
                      <a:r>
                        <a:rPr lang="en-US" sz="2000" dirty="0">
                          <a:solidFill>
                            <a:schemeClr val="bg1"/>
                          </a:solidFill>
                          <a:latin typeface="Century Gothic" panose="020B0502020202020204" pitchFamily="34" charset="0"/>
                        </a:rPr>
                        <a:t>Pilot</a:t>
                      </a:r>
                    </a:p>
                  </a:txBody>
                  <a:tcPr marL="111860" marR="111860">
                    <a:solidFill>
                      <a:srgbClr val="79C14B"/>
                    </a:solidFill>
                  </a:tcPr>
                </a:tc>
                <a:tc>
                  <a:txBody>
                    <a:bodyPr/>
                    <a:lstStyle/>
                    <a:p>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endParaRPr lang="en-US" sz="2000" dirty="0">
                        <a:solidFill>
                          <a:schemeClr val="bg1"/>
                        </a:solidFill>
                        <a:latin typeface="Century Gothic" panose="020B0502020202020204" pitchFamily="34" charset="0"/>
                      </a:endParaRPr>
                    </a:p>
                  </a:txBody>
                  <a:tcPr marL="111860" marR="111860">
                    <a:solidFill>
                      <a:srgbClr val="79C14B"/>
                    </a:solidFill>
                  </a:tcPr>
                </a:tc>
                <a:extLst>
                  <a:ext uri="{0D108BD9-81ED-4DB2-BD59-A6C34878D82A}">
                    <a16:rowId xmlns:a16="http://schemas.microsoft.com/office/drawing/2014/main" val="10003"/>
                  </a:ext>
                </a:extLst>
              </a:tr>
              <a:tr h="370840">
                <a:tc gridSpan="2">
                  <a:txBody>
                    <a:bodyPr/>
                    <a:lstStyle/>
                    <a:p>
                      <a:r>
                        <a:rPr lang="en-US" sz="2000" dirty="0">
                          <a:latin typeface="Century Gothic" panose="020B0502020202020204" pitchFamily="34" charset="0"/>
                        </a:rPr>
                        <a:t>Wave 1</a:t>
                      </a:r>
                      <a:r>
                        <a:rPr lang="en-US" sz="2000" baseline="0" dirty="0">
                          <a:latin typeface="Century Gothic" panose="020B0502020202020204" pitchFamily="34" charset="0"/>
                        </a:rPr>
                        <a:t> </a:t>
                      </a:r>
                      <a:r>
                        <a:rPr lang="en-US" sz="2000" dirty="0">
                          <a:latin typeface="Century Gothic" panose="020B0502020202020204" pitchFamily="34" charset="0"/>
                        </a:rPr>
                        <a:t> – 3 clinics</a:t>
                      </a:r>
                    </a:p>
                  </a:txBody>
                  <a:tcPr marL="111860" marR="111860"/>
                </a:tc>
                <a:tc hMerge="1">
                  <a:txBody>
                    <a:bodyPr/>
                    <a:lstStyle/>
                    <a:p>
                      <a:endParaRPr lang="en-US" dirty="0"/>
                    </a:p>
                  </a:txBody>
                  <a:tcPr>
                    <a:noFill/>
                  </a:tcPr>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r>
                        <a:rPr lang="en-US" sz="2000" dirty="0">
                          <a:solidFill>
                            <a:schemeClr val="bg1"/>
                          </a:solidFill>
                          <a:latin typeface="Century Gothic" panose="020B0502020202020204" pitchFamily="34" charset="0"/>
                        </a:rPr>
                        <a:t>1</a:t>
                      </a:r>
                    </a:p>
                  </a:txBody>
                  <a:tcPr marL="111860" marR="111860">
                    <a:solidFill>
                      <a:srgbClr val="79C14B"/>
                    </a:solidFill>
                  </a:tcPr>
                </a:tc>
                <a:tc>
                  <a:txBody>
                    <a:bodyPr/>
                    <a:lstStyle/>
                    <a:p>
                      <a:pPr algn="ctr"/>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pPr algn="ctr"/>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pPr algn="ctr"/>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pPr algn="ctr"/>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pPr algn="ctr"/>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endParaRPr lang="en-US" sz="2000" dirty="0">
                        <a:solidFill>
                          <a:schemeClr val="bg1"/>
                        </a:solidFill>
                        <a:latin typeface="Century Gothic" panose="020B0502020202020204" pitchFamily="34" charset="0"/>
                      </a:endParaRPr>
                    </a:p>
                  </a:txBody>
                  <a:tcPr marL="111860" marR="111860">
                    <a:solidFill>
                      <a:srgbClr val="79C14B"/>
                    </a:solidFill>
                  </a:tcPr>
                </a:tc>
                <a:extLst>
                  <a:ext uri="{0D108BD9-81ED-4DB2-BD59-A6C34878D82A}">
                    <a16:rowId xmlns:a16="http://schemas.microsoft.com/office/drawing/2014/main" val="10004"/>
                  </a:ext>
                </a:extLst>
              </a:tr>
              <a:tr h="370840">
                <a:tc gridSpan="2">
                  <a:txBody>
                    <a:bodyPr/>
                    <a:lstStyle/>
                    <a:p>
                      <a:r>
                        <a:rPr lang="en-US" sz="2000" dirty="0">
                          <a:latin typeface="Century Gothic" panose="020B0502020202020204" pitchFamily="34" charset="0"/>
                        </a:rPr>
                        <a:t>Wave 2  – 3 clinics</a:t>
                      </a:r>
                    </a:p>
                  </a:txBody>
                  <a:tcPr marL="111860" marR="111860"/>
                </a:tc>
                <a:tc hMerge="1">
                  <a:txBody>
                    <a:bodyPr/>
                    <a:lstStyle/>
                    <a:p>
                      <a:endParaRPr lang="en-US" dirty="0"/>
                    </a:p>
                  </a:txBody>
                  <a:tcPr>
                    <a:noFill/>
                  </a:tcPr>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r>
                        <a:rPr lang="en-US" sz="2000" dirty="0">
                          <a:solidFill>
                            <a:schemeClr val="bg1"/>
                          </a:solidFill>
                          <a:latin typeface="Century Gothic" panose="020B0502020202020204" pitchFamily="34" charset="0"/>
                        </a:rPr>
                        <a:t>2</a:t>
                      </a:r>
                    </a:p>
                  </a:txBody>
                  <a:tcPr marL="111860" marR="111860">
                    <a:solidFill>
                      <a:srgbClr val="79C14B"/>
                    </a:solidFill>
                  </a:tcPr>
                </a:tc>
                <a:tc>
                  <a:txBody>
                    <a:bodyPr/>
                    <a:lstStyle/>
                    <a:p>
                      <a:pPr algn="ctr"/>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pPr algn="ctr"/>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pPr algn="ctr"/>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pPr algn="ctr"/>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endParaRPr lang="en-US" sz="2000" dirty="0">
                        <a:solidFill>
                          <a:schemeClr val="bg1"/>
                        </a:solidFill>
                        <a:latin typeface="Century Gothic" panose="020B0502020202020204" pitchFamily="34" charset="0"/>
                      </a:endParaRPr>
                    </a:p>
                  </a:txBody>
                  <a:tcPr marL="111860" marR="111860">
                    <a:solidFill>
                      <a:srgbClr val="79C14B"/>
                    </a:solidFill>
                  </a:tcPr>
                </a:tc>
                <a:extLst>
                  <a:ext uri="{0D108BD9-81ED-4DB2-BD59-A6C34878D82A}">
                    <a16:rowId xmlns:a16="http://schemas.microsoft.com/office/drawing/2014/main" val="10005"/>
                  </a:ext>
                </a:extLst>
              </a:tr>
              <a:tr h="370840">
                <a:tc gridSpan="2">
                  <a:txBody>
                    <a:bodyPr/>
                    <a:lstStyle/>
                    <a:p>
                      <a:r>
                        <a:rPr lang="en-US" sz="2000" dirty="0">
                          <a:latin typeface="Century Gothic" panose="020B0502020202020204" pitchFamily="34" charset="0"/>
                        </a:rPr>
                        <a:t>Wave 3  – 3 clinics</a:t>
                      </a:r>
                    </a:p>
                  </a:txBody>
                  <a:tcPr marL="111860" marR="111860"/>
                </a:tc>
                <a:tc hMerge="1">
                  <a:txBody>
                    <a:bodyPr/>
                    <a:lstStyle/>
                    <a:p>
                      <a:endParaRPr lang="en-US" dirty="0"/>
                    </a:p>
                  </a:txBody>
                  <a:tcPr>
                    <a:noFill/>
                  </a:tcPr>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r>
                        <a:rPr lang="en-US" sz="2000" dirty="0">
                          <a:solidFill>
                            <a:schemeClr val="bg1"/>
                          </a:solidFill>
                          <a:latin typeface="Century Gothic" panose="020B0502020202020204" pitchFamily="34" charset="0"/>
                        </a:rPr>
                        <a:t>3</a:t>
                      </a:r>
                    </a:p>
                  </a:txBody>
                  <a:tcPr marL="111860" marR="111860">
                    <a:solidFill>
                      <a:srgbClr val="79C14B"/>
                    </a:solidFill>
                  </a:tcPr>
                </a:tc>
                <a:tc>
                  <a:txBody>
                    <a:bodyPr/>
                    <a:lstStyle/>
                    <a:p>
                      <a:pPr algn="ctr"/>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pPr algn="ctr"/>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pPr algn="ctr"/>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endParaRPr lang="en-US" sz="2000" dirty="0">
                        <a:solidFill>
                          <a:schemeClr val="bg1"/>
                        </a:solidFill>
                        <a:latin typeface="Century Gothic" panose="020B0502020202020204" pitchFamily="34" charset="0"/>
                      </a:endParaRPr>
                    </a:p>
                  </a:txBody>
                  <a:tcPr marL="111860" marR="111860">
                    <a:solidFill>
                      <a:srgbClr val="79C14B"/>
                    </a:solidFill>
                  </a:tcPr>
                </a:tc>
                <a:extLst>
                  <a:ext uri="{0D108BD9-81ED-4DB2-BD59-A6C34878D82A}">
                    <a16:rowId xmlns:a16="http://schemas.microsoft.com/office/drawing/2014/main" val="10006"/>
                  </a:ext>
                </a:extLst>
              </a:tr>
              <a:tr h="370840">
                <a:tc gridSpan="2">
                  <a:txBody>
                    <a:bodyPr/>
                    <a:lstStyle/>
                    <a:p>
                      <a:r>
                        <a:rPr lang="en-US" sz="2000" dirty="0">
                          <a:latin typeface="Century Gothic" panose="020B0502020202020204" pitchFamily="34" charset="0"/>
                        </a:rPr>
                        <a:t>Wave 4  – 3-4 clinics</a:t>
                      </a:r>
                    </a:p>
                  </a:txBody>
                  <a:tcPr marL="111860" marR="111860"/>
                </a:tc>
                <a:tc hMerge="1">
                  <a:txBody>
                    <a:bodyPr/>
                    <a:lstStyle/>
                    <a:p>
                      <a:endParaRPr lang="en-US" dirty="0"/>
                    </a:p>
                  </a:txBody>
                  <a:tcPr>
                    <a:noFill/>
                  </a:tcPr>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r>
                        <a:rPr lang="en-US" sz="2000" dirty="0">
                          <a:solidFill>
                            <a:schemeClr val="bg1"/>
                          </a:solidFill>
                          <a:latin typeface="Century Gothic" panose="020B0502020202020204" pitchFamily="34" charset="0"/>
                        </a:rPr>
                        <a:t>4</a:t>
                      </a:r>
                    </a:p>
                  </a:txBody>
                  <a:tcPr marL="111860" marR="111860">
                    <a:solidFill>
                      <a:srgbClr val="79C14B"/>
                    </a:solidFill>
                  </a:tcPr>
                </a:tc>
                <a:tc>
                  <a:txBody>
                    <a:bodyPr/>
                    <a:lstStyle/>
                    <a:p>
                      <a:pPr algn="ctr"/>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pPr algn="ctr"/>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endParaRPr lang="en-US" sz="2000" dirty="0">
                        <a:solidFill>
                          <a:schemeClr val="bg1"/>
                        </a:solidFill>
                        <a:latin typeface="Century Gothic" panose="020B0502020202020204" pitchFamily="34" charset="0"/>
                      </a:endParaRPr>
                    </a:p>
                  </a:txBody>
                  <a:tcPr marL="111860" marR="111860">
                    <a:solidFill>
                      <a:srgbClr val="79C14B"/>
                    </a:solidFill>
                  </a:tcPr>
                </a:tc>
                <a:extLst>
                  <a:ext uri="{0D108BD9-81ED-4DB2-BD59-A6C34878D82A}">
                    <a16:rowId xmlns:a16="http://schemas.microsoft.com/office/drawing/2014/main" val="10007"/>
                  </a:ext>
                </a:extLst>
              </a:tr>
              <a:tr h="370840">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latin typeface="Century Gothic" panose="020B0502020202020204" pitchFamily="34" charset="0"/>
                        </a:rPr>
                        <a:t>Wave 5  – 3-4 clinics</a:t>
                      </a:r>
                    </a:p>
                  </a:txBody>
                  <a:tcPr marL="111860" marR="111860"/>
                </a:tc>
                <a:tc hMerge="1">
                  <a:txBody>
                    <a:bodyPr/>
                    <a:lstStyle/>
                    <a:p>
                      <a:endParaRPr lang="en-US"/>
                    </a:p>
                  </a:txBody>
                  <a:tcPr/>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r>
                        <a:rPr lang="en-US" sz="2000" dirty="0">
                          <a:solidFill>
                            <a:schemeClr val="bg1"/>
                          </a:solidFill>
                          <a:latin typeface="Century Gothic" panose="020B0502020202020204" pitchFamily="34" charset="0"/>
                        </a:rPr>
                        <a:t>5</a:t>
                      </a:r>
                    </a:p>
                  </a:txBody>
                  <a:tcPr marL="111860" marR="111860">
                    <a:solidFill>
                      <a:srgbClr val="79C14B"/>
                    </a:solidFill>
                  </a:tcPr>
                </a:tc>
                <a:tc>
                  <a:txBody>
                    <a:bodyPr/>
                    <a:lstStyle/>
                    <a:p>
                      <a:pPr algn="ctr"/>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endParaRPr lang="en-US" sz="2000" dirty="0">
                        <a:solidFill>
                          <a:schemeClr val="bg1"/>
                        </a:solidFill>
                        <a:latin typeface="Century Gothic" panose="020B0502020202020204" pitchFamily="34" charset="0"/>
                      </a:endParaRPr>
                    </a:p>
                  </a:txBody>
                  <a:tcPr marL="111860" marR="111860">
                    <a:solidFill>
                      <a:srgbClr val="79C14B"/>
                    </a:solidFill>
                  </a:tcPr>
                </a:tc>
                <a:extLst>
                  <a:ext uri="{0D108BD9-81ED-4DB2-BD59-A6C34878D82A}">
                    <a16:rowId xmlns:a16="http://schemas.microsoft.com/office/drawing/2014/main" val="10008"/>
                  </a:ext>
                </a:extLst>
              </a:tr>
              <a:tr h="370840">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latin typeface="Century Gothic" panose="020B0502020202020204" pitchFamily="34" charset="0"/>
                        </a:rPr>
                        <a:t>Wave 6  – 3-4 clinics</a:t>
                      </a:r>
                    </a:p>
                  </a:txBody>
                  <a:tcPr marL="111860" marR="111860"/>
                </a:tc>
                <a:tc hMerge="1">
                  <a:txBody>
                    <a:bodyPr/>
                    <a:lstStyle/>
                    <a:p>
                      <a:endParaRPr lang="en-US"/>
                    </a:p>
                  </a:txBody>
                  <a:tcPr/>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r>
                        <a:rPr lang="en-US" sz="2000" dirty="0">
                          <a:solidFill>
                            <a:schemeClr val="bg1"/>
                          </a:solidFill>
                          <a:latin typeface="Century Gothic" panose="020B0502020202020204" pitchFamily="34" charset="0"/>
                        </a:rPr>
                        <a:t>6</a:t>
                      </a:r>
                    </a:p>
                  </a:txBody>
                  <a:tcPr marL="111860" marR="111860">
                    <a:solidFill>
                      <a:srgbClr val="79C14B"/>
                    </a:solidFill>
                  </a:tcPr>
                </a:tc>
                <a:tc>
                  <a:txBody>
                    <a:bodyPr/>
                    <a:lstStyle/>
                    <a:p>
                      <a:endParaRPr lang="en-US" sz="2000" dirty="0">
                        <a:solidFill>
                          <a:schemeClr val="bg1"/>
                        </a:solidFill>
                        <a:latin typeface="Century Gothic" panose="020B0502020202020204" pitchFamily="34" charset="0"/>
                      </a:endParaRPr>
                    </a:p>
                  </a:txBody>
                  <a:tcPr marL="111860" marR="111860">
                    <a:solidFill>
                      <a:srgbClr val="79C14B"/>
                    </a:solidFill>
                  </a:tcPr>
                </a:tc>
                <a:extLst>
                  <a:ext uri="{0D108BD9-81ED-4DB2-BD59-A6C34878D82A}">
                    <a16:rowId xmlns:a16="http://schemas.microsoft.com/office/drawing/2014/main" val="10009"/>
                  </a:ext>
                </a:extLst>
              </a:tr>
              <a:tr h="370840">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latin typeface="Century Gothic" panose="020B0502020202020204" pitchFamily="34" charset="0"/>
                        </a:rPr>
                        <a:t>Wave 7  – 3-4 clinics</a:t>
                      </a:r>
                    </a:p>
                  </a:txBody>
                  <a:tcPr marL="111860" marR="111860"/>
                </a:tc>
                <a:tc hMerge="1">
                  <a:txBody>
                    <a:bodyPr/>
                    <a:lstStyle/>
                    <a:p>
                      <a:endParaRPr lang="en-US"/>
                    </a:p>
                  </a:txBody>
                  <a:tcPr/>
                </a:tc>
                <a:tc>
                  <a:txBody>
                    <a:bodyPr/>
                    <a:lstStyle/>
                    <a:p>
                      <a:endParaRPr lang="en-US" sz="2000" dirty="0">
                        <a:solidFill>
                          <a:schemeClr val="bg1"/>
                        </a:solidFill>
                        <a:latin typeface="Century Gothic" panose="020B0502020202020204" pitchFamily="34" charset="0"/>
                      </a:endParaRPr>
                    </a:p>
                  </a:txBody>
                  <a:tcPr marL="111860" marR="111860"/>
                </a:tc>
                <a:tc>
                  <a:txBody>
                    <a:bodyPr/>
                    <a:lstStyle/>
                    <a:p>
                      <a:endParaRPr lang="en-US" sz="2000" dirty="0">
                        <a:solidFill>
                          <a:schemeClr val="bg1"/>
                        </a:solidFill>
                        <a:latin typeface="Century Gothic" panose="020B0502020202020204" pitchFamily="34" charset="0"/>
                      </a:endParaRPr>
                    </a:p>
                  </a:txBody>
                  <a:tcPr marL="111860" marR="111860"/>
                </a:tc>
                <a:tc>
                  <a:txBody>
                    <a:bodyPr/>
                    <a:lstStyle/>
                    <a:p>
                      <a:endParaRPr lang="en-US" sz="2000" dirty="0">
                        <a:solidFill>
                          <a:schemeClr val="bg1"/>
                        </a:solidFill>
                        <a:latin typeface="Century Gothic" panose="020B0502020202020204" pitchFamily="34" charset="0"/>
                      </a:endParaRPr>
                    </a:p>
                  </a:txBody>
                  <a:tcPr marL="111860" marR="111860"/>
                </a:tc>
                <a:tc>
                  <a:txBody>
                    <a:bodyPr/>
                    <a:lstStyle/>
                    <a:p>
                      <a:endParaRPr lang="en-US" sz="2000" dirty="0">
                        <a:solidFill>
                          <a:schemeClr val="bg1"/>
                        </a:solidFill>
                        <a:latin typeface="Century Gothic" panose="020B0502020202020204" pitchFamily="34" charset="0"/>
                      </a:endParaRPr>
                    </a:p>
                  </a:txBody>
                  <a:tcPr marL="111860" marR="111860"/>
                </a:tc>
                <a:tc>
                  <a:txBody>
                    <a:bodyPr/>
                    <a:lstStyle/>
                    <a:p>
                      <a:endParaRPr lang="en-US" sz="2000" dirty="0">
                        <a:solidFill>
                          <a:schemeClr val="bg1"/>
                        </a:solidFill>
                        <a:latin typeface="Century Gothic" panose="020B0502020202020204" pitchFamily="34" charset="0"/>
                      </a:endParaRPr>
                    </a:p>
                  </a:txBody>
                  <a:tcPr marL="111860" marR="111860"/>
                </a:tc>
                <a:tc>
                  <a:txBody>
                    <a:bodyPr/>
                    <a:lstStyle/>
                    <a:p>
                      <a:endParaRPr lang="en-US" sz="2000" dirty="0">
                        <a:solidFill>
                          <a:schemeClr val="bg1"/>
                        </a:solidFill>
                        <a:latin typeface="Century Gothic" panose="020B0502020202020204" pitchFamily="34" charset="0"/>
                      </a:endParaRPr>
                    </a:p>
                  </a:txBody>
                  <a:tcPr marL="111860" marR="111860"/>
                </a:tc>
                <a:tc>
                  <a:txBody>
                    <a:bodyPr/>
                    <a:lstStyle/>
                    <a:p>
                      <a:endParaRPr lang="en-US" sz="2000" dirty="0">
                        <a:solidFill>
                          <a:schemeClr val="bg1"/>
                        </a:solidFill>
                        <a:latin typeface="Century Gothic" panose="020B0502020202020204" pitchFamily="34" charset="0"/>
                      </a:endParaRPr>
                    </a:p>
                  </a:txBody>
                  <a:tcPr marL="111860" marR="111860"/>
                </a:tc>
                <a:tc>
                  <a:txBody>
                    <a:bodyPr/>
                    <a:lstStyle/>
                    <a:p>
                      <a:pPr algn="ctr"/>
                      <a:r>
                        <a:rPr lang="en-US" sz="2000" dirty="0">
                          <a:solidFill>
                            <a:schemeClr val="bg1"/>
                          </a:solidFill>
                          <a:latin typeface="Century Gothic" panose="020B0502020202020204" pitchFamily="34" charset="0"/>
                        </a:rPr>
                        <a:t>7</a:t>
                      </a:r>
                    </a:p>
                  </a:txBody>
                  <a:tcPr marL="111860" marR="111860">
                    <a:solidFill>
                      <a:srgbClr val="79C14B"/>
                    </a:solidFill>
                  </a:tcPr>
                </a:tc>
                <a:extLst>
                  <a:ext uri="{0D108BD9-81ED-4DB2-BD59-A6C34878D82A}">
                    <a16:rowId xmlns:a16="http://schemas.microsoft.com/office/drawing/2014/main" val="10010"/>
                  </a:ext>
                </a:extLst>
              </a:tr>
            </a:tbl>
          </a:graphicData>
        </a:graphic>
      </p:graphicFrame>
      <p:sp>
        <p:nvSpPr>
          <p:cNvPr id="5" name="Slide Number Placeholder 4"/>
          <p:cNvSpPr>
            <a:spLocks noGrp="1"/>
          </p:cNvSpPr>
          <p:nvPr>
            <p:ph type="sldNum" sz="quarter" idx="12"/>
          </p:nvPr>
        </p:nvSpPr>
        <p:spPr/>
        <p:txBody>
          <a:bodyPr/>
          <a:lstStyle/>
          <a:p>
            <a:fld id="{59688B50-F209-5A45-8DA6-A40598A1B2D3}" type="slidenum">
              <a:rPr lang="en-US" smtClean="0"/>
              <a:t>17</a:t>
            </a:fld>
            <a:endParaRPr lang="en-US" dirty="0"/>
          </a:p>
        </p:txBody>
      </p:sp>
    </p:spTree>
    <p:extLst>
      <p:ext uri="{BB962C8B-B14F-4D97-AF65-F5344CB8AC3E}">
        <p14:creationId xmlns:p14="http://schemas.microsoft.com/office/powerpoint/2010/main" val="1782861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SPARC Trial: Setting</a:t>
            </a:r>
          </a:p>
        </p:txBody>
      </p:sp>
      <p:sp>
        <p:nvSpPr>
          <p:cNvPr id="4" name="Content Placeholder 3"/>
          <p:cNvSpPr>
            <a:spLocks noGrp="1"/>
          </p:cNvSpPr>
          <p:nvPr>
            <p:ph idx="1"/>
          </p:nvPr>
        </p:nvSpPr>
        <p:spPr>
          <a:xfrm>
            <a:off x="692726" y="1523375"/>
            <a:ext cx="8260774" cy="4839284"/>
          </a:xfrm>
        </p:spPr>
        <p:txBody>
          <a:bodyPr>
            <a:noAutofit/>
          </a:bodyPr>
          <a:lstStyle/>
          <a:p>
            <a:pPr marL="342900" indent="-342900">
              <a:buFont typeface="Arial" panose="020B0604020202020204" pitchFamily="34" charset="0"/>
              <a:buChar char="•"/>
            </a:pPr>
            <a:endParaRPr lang="en-US" sz="2400" dirty="0"/>
          </a:p>
          <a:p>
            <a:r>
              <a:rPr lang="en-US" sz="2400" dirty="0"/>
              <a:t>Group Health – 2014 ….</a:t>
            </a:r>
          </a:p>
          <a:p>
            <a:pPr marL="619197" lvl="1" indent="-342900">
              <a:buFont typeface="Wingdings" panose="05000000000000000000" pitchFamily="2" charset="2"/>
              <a:buChar char="§"/>
            </a:pPr>
            <a:r>
              <a:rPr lang="en-US" dirty="0"/>
              <a:t>Financially stressed</a:t>
            </a:r>
          </a:p>
          <a:p>
            <a:pPr marL="619197" lvl="1" indent="-342900">
              <a:buFont typeface="Wingdings" panose="05000000000000000000" pitchFamily="2" charset="2"/>
              <a:buChar char="§"/>
            </a:pPr>
            <a:r>
              <a:rPr lang="en-US" dirty="0"/>
              <a:t>Leadership changes</a:t>
            </a:r>
          </a:p>
          <a:p>
            <a:pPr marL="619197" lvl="1" indent="-342900">
              <a:buFont typeface="Wingdings" panose="05000000000000000000" pitchFamily="2" charset="2"/>
              <a:buChar char="§"/>
            </a:pPr>
            <a:r>
              <a:rPr lang="en-US" sz="2400" dirty="0"/>
              <a:t>Decreased PC staffing </a:t>
            </a:r>
            <a:r>
              <a:rPr lang="en-US" sz="2400" dirty="0">
                <a:sym typeface="Wingdings" panose="05000000000000000000" pitchFamily="2" charset="2"/>
              </a:rPr>
              <a:t> </a:t>
            </a:r>
            <a:r>
              <a:rPr lang="en-US" dirty="0">
                <a:sym typeface="Wingdings" panose="05000000000000000000" pitchFamily="2" charset="2"/>
              </a:rPr>
              <a:t>l</a:t>
            </a:r>
            <a:r>
              <a:rPr lang="en-US" sz="2400" dirty="0"/>
              <a:t>ow morale</a:t>
            </a:r>
          </a:p>
          <a:p>
            <a:pPr marL="619197" lvl="1" indent="-342900">
              <a:buFont typeface="Wingdings" panose="05000000000000000000" pitchFamily="2" charset="2"/>
              <a:buChar char="§"/>
            </a:pPr>
            <a:r>
              <a:rPr lang="en-US" sz="2400" dirty="0"/>
              <a:t>Little or no quality infrastructure in PC</a:t>
            </a:r>
          </a:p>
          <a:p>
            <a:pPr marL="619197" lvl="1" indent="-342900">
              <a:buFont typeface="Wingdings" panose="05000000000000000000" pitchFamily="2" charset="2"/>
              <a:buChar char="§"/>
            </a:pPr>
            <a:r>
              <a:rPr lang="en-US" dirty="0"/>
              <a:t>Dec. 2015 (end of pilot): a</a:t>
            </a:r>
            <a:r>
              <a:rPr lang="en-US" sz="2400" dirty="0"/>
              <a:t>cquisition announced </a:t>
            </a:r>
          </a:p>
          <a:p>
            <a:pPr marL="619197" lvl="1" indent="-342900">
              <a:buFont typeface="Wingdings" panose="05000000000000000000" pitchFamily="2" charset="2"/>
              <a:buChar char="§"/>
            </a:pPr>
            <a:r>
              <a:rPr lang="en-US" sz="2400" dirty="0"/>
              <a:t>March 2017: </a:t>
            </a:r>
            <a:r>
              <a:rPr lang="en-US" dirty="0"/>
              <a:t>Acquired by Kaiser</a:t>
            </a:r>
            <a:endParaRPr lang="en-US" sz="24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r>
              <a:rPr lang="en-US" sz="1600" dirty="0"/>
              <a:t>Bobb IJERPH 2017; Glass Implementation Science 2018</a:t>
            </a:r>
          </a:p>
          <a:p>
            <a:pPr marL="396875">
              <a:buClr>
                <a:srgbClr val="F57D20"/>
              </a:buClr>
              <a:buSzPct val="80000"/>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18</a:t>
            </a:fld>
            <a:endParaRPr lang="en-US"/>
          </a:p>
        </p:txBody>
      </p:sp>
    </p:spTree>
    <p:extLst>
      <p:ext uri="{BB962C8B-B14F-4D97-AF65-F5344CB8AC3E}">
        <p14:creationId xmlns:p14="http://schemas.microsoft.com/office/powerpoint/2010/main" val="2541286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3ECD7-172B-431D-91E3-1186E205C414}"/>
              </a:ext>
            </a:extLst>
          </p:cNvPr>
          <p:cNvSpPr>
            <a:spLocks noGrp="1"/>
          </p:cNvSpPr>
          <p:nvPr>
            <p:ph type="title"/>
          </p:nvPr>
        </p:nvSpPr>
        <p:spPr/>
        <p:txBody>
          <a:bodyPr>
            <a:normAutofit/>
          </a:bodyPr>
          <a:lstStyle/>
          <a:p>
            <a:r>
              <a:rPr lang="en-US" sz="3200" dirty="0"/>
              <a:t>SPARC Trial: Setting</a:t>
            </a:r>
          </a:p>
        </p:txBody>
      </p:sp>
      <p:sp>
        <p:nvSpPr>
          <p:cNvPr id="3" name="Content Placeholder 2">
            <a:extLst>
              <a:ext uri="{FF2B5EF4-FFF2-40B4-BE49-F238E27FC236}">
                <a16:creationId xmlns:a16="http://schemas.microsoft.com/office/drawing/2014/main" id="{AB100748-8546-4270-B6D1-22C87AE150B9}"/>
              </a:ext>
            </a:extLst>
          </p:cNvPr>
          <p:cNvSpPr>
            <a:spLocks noGrp="1"/>
          </p:cNvSpPr>
          <p:nvPr>
            <p:ph idx="1"/>
          </p:nvPr>
        </p:nvSpPr>
        <p:spPr>
          <a:xfrm>
            <a:off x="692727" y="1588655"/>
            <a:ext cx="7777018" cy="4828770"/>
          </a:xfrm>
        </p:spPr>
        <p:txBody>
          <a:bodyPr>
            <a:normAutofit/>
          </a:bodyPr>
          <a:lstStyle/>
          <a:p>
            <a:pPr marL="0" lvl="1" indent="0">
              <a:spcAft>
                <a:spcPts val="300"/>
              </a:spcAft>
              <a:buNone/>
            </a:pPr>
            <a:r>
              <a:rPr lang="en-US" dirty="0"/>
              <a:t>Usual Care </a:t>
            </a:r>
          </a:p>
          <a:p>
            <a:pPr marL="342900" lvl="1" indent="-342900">
              <a:spcAft>
                <a:spcPts val="300"/>
              </a:spcAft>
            </a:pPr>
            <a:r>
              <a:rPr lang="en-US" dirty="0"/>
              <a:t>Screening with AUDIT-C: 19%</a:t>
            </a:r>
          </a:p>
          <a:p>
            <a:pPr marL="342900" lvl="1" indent="-342900">
              <a:spcAft>
                <a:spcPts val="300"/>
              </a:spcAft>
            </a:pPr>
            <a:r>
              <a:rPr lang="en-US" dirty="0"/>
              <a:t>No systematic assessment for AUD</a:t>
            </a:r>
          </a:p>
          <a:p>
            <a:pPr marL="342900" lvl="1" indent="-342900">
              <a:spcAft>
                <a:spcPts val="300"/>
              </a:spcAft>
            </a:pPr>
            <a:r>
              <a:rPr lang="en-US" dirty="0"/>
              <a:t>Some electronic health record (EHR) tools</a:t>
            </a:r>
          </a:p>
          <a:p>
            <a:pPr marL="795338" lvl="2" indent="-342900">
              <a:spcAft>
                <a:spcPts val="300"/>
              </a:spcAft>
              <a:buFont typeface="Wingdings" panose="05000000000000000000" pitchFamily="2" charset="2"/>
              <a:buChar char="ü"/>
            </a:pPr>
            <a:r>
              <a:rPr lang="en-US" dirty="0"/>
              <a:t>Provider documentation templates</a:t>
            </a:r>
          </a:p>
          <a:p>
            <a:pPr marL="795338" lvl="2" indent="-342900">
              <a:spcAft>
                <a:spcPts val="300"/>
              </a:spcAft>
              <a:buFont typeface="Wingdings" panose="05000000000000000000" pitchFamily="2" charset="2"/>
              <a:buChar char="ü"/>
            </a:pPr>
            <a:r>
              <a:rPr lang="en-US" dirty="0"/>
              <a:t>After visit summaries for patients</a:t>
            </a:r>
          </a:p>
          <a:p>
            <a:pPr marL="342900" lvl="1" indent="-342900">
              <a:spcAft>
                <a:spcPts val="300"/>
              </a:spcAft>
            </a:pPr>
            <a:r>
              <a:rPr lang="en-US" dirty="0"/>
              <a:t>No meaningful performance monitoring</a:t>
            </a:r>
          </a:p>
          <a:p>
            <a:pPr marL="795338" lvl="2" indent="-342900">
              <a:spcAft>
                <a:spcPts val="300"/>
              </a:spcAft>
              <a:buFont typeface="Wingdings" panose="05000000000000000000" pitchFamily="2" charset="2"/>
              <a:buChar char="ü"/>
            </a:pPr>
            <a:r>
              <a:rPr lang="en-US" dirty="0"/>
              <a:t>None for SBI</a:t>
            </a:r>
          </a:p>
          <a:p>
            <a:pPr marL="795338" lvl="2" indent="-342900">
              <a:spcAft>
                <a:spcPts val="300"/>
              </a:spcAft>
              <a:buFont typeface="Wingdings" panose="05000000000000000000" pitchFamily="2" charset="2"/>
              <a:buChar char="ü"/>
            </a:pPr>
            <a:r>
              <a:rPr lang="en-US" dirty="0"/>
              <a:t>NCQA HEDIS alcohol &amp; other drug measure</a:t>
            </a:r>
          </a:p>
          <a:p>
            <a:pPr marL="795338" lvl="2" indent="-342900">
              <a:spcAft>
                <a:spcPts val="300"/>
              </a:spcAft>
              <a:buFont typeface="Arial" panose="020B0604020202020204" pitchFamily="34" charset="0"/>
              <a:buChar char="•"/>
            </a:pPr>
            <a:endParaRPr lang="en-US" dirty="0"/>
          </a:p>
          <a:p>
            <a:pPr lvl="1" indent="0" algn="r">
              <a:spcBef>
                <a:spcPts val="0"/>
              </a:spcBef>
              <a:spcAft>
                <a:spcPts val="300"/>
              </a:spcAft>
              <a:buNone/>
            </a:pPr>
            <a:r>
              <a:rPr lang="en-US" sz="1600" dirty="0"/>
              <a:t>Bobb IJERPH 2017; Glass Implementation Science 2018</a:t>
            </a:r>
          </a:p>
        </p:txBody>
      </p:sp>
      <p:sp>
        <p:nvSpPr>
          <p:cNvPr id="4" name="Slide Number Placeholder 3">
            <a:extLst>
              <a:ext uri="{FF2B5EF4-FFF2-40B4-BE49-F238E27FC236}">
                <a16:creationId xmlns:a16="http://schemas.microsoft.com/office/drawing/2014/main" id="{9A461496-2D8E-4CF2-957F-B433C7D20505}"/>
              </a:ext>
            </a:extLst>
          </p:cNvPr>
          <p:cNvSpPr>
            <a:spLocks noGrp="1"/>
          </p:cNvSpPr>
          <p:nvPr>
            <p:ph type="sldNum" sz="quarter" idx="12"/>
          </p:nvPr>
        </p:nvSpPr>
        <p:spPr/>
        <p:txBody>
          <a:bodyPr/>
          <a:lstStyle/>
          <a:p>
            <a:fld id="{A0C21F26-985F-9D40-A811-D6DE90C3D8D1}" type="slidenum">
              <a:rPr lang="en-US" smtClean="0">
                <a:solidFill>
                  <a:prstClr val="white">
                    <a:lumMod val="50000"/>
                  </a:prstClr>
                </a:solidFill>
              </a:rPr>
              <a:pPr/>
              <a:t>19</a:t>
            </a:fld>
            <a:endParaRPr lang="en-US">
              <a:solidFill>
                <a:prstClr val="white">
                  <a:lumMod val="50000"/>
                </a:prstClr>
              </a:solidFill>
            </a:endParaRPr>
          </a:p>
        </p:txBody>
      </p:sp>
    </p:spTree>
    <p:extLst>
      <p:ext uri="{BB962C8B-B14F-4D97-AF65-F5344CB8AC3E}">
        <p14:creationId xmlns:p14="http://schemas.microsoft.com/office/powerpoint/2010/main" val="723628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61441-2221-47BA-8645-63509AF7A1F5}"/>
              </a:ext>
            </a:extLst>
          </p:cNvPr>
          <p:cNvSpPr>
            <a:spLocks noGrp="1"/>
          </p:cNvSpPr>
          <p:nvPr>
            <p:ph type="title"/>
          </p:nvPr>
        </p:nvSpPr>
        <p:spPr/>
        <p:txBody>
          <a:bodyPr>
            <a:normAutofit/>
          </a:bodyPr>
          <a:lstStyle/>
          <a:p>
            <a:r>
              <a:rPr lang="en-US" dirty="0"/>
              <a:t>Thanks to:</a:t>
            </a:r>
          </a:p>
        </p:txBody>
      </p:sp>
      <p:sp>
        <p:nvSpPr>
          <p:cNvPr id="4" name="Slide Number Placeholder 3">
            <a:extLst>
              <a:ext uri="{FF2B5EF4-FFF2-40B4-BE49-F238E27FC236}">
                <a16:creationId xmlns:a16="http://schemas.microsoft.com/office/drawing/2014/main" id="{9420F499-B129-4638-B110-9F2154030EC4}"/>
              </a:ext>
            </a:extLst>
          </p:cNvPr>
          <p:cNvSpPr>
            <a:spLocks noGrp="1"/>
          </p:cNvSpPr>
          <p:nvPr>
            <p:ph type="sldNum" sz="quarter" idx="12"/>
          </p:nvPr>
        </p:nvSpPr>
        <p:spPr/>
        <p:txBody>
          <a:bodyPr/>
          <a:lstStyle/>
          <a:p>
            <a:fld id="{A0C21F26-985F-9D40-A811-D6DE90C3D8D1}" type="slidenum">
              <a:rPr lang="en-US" smtClean="0">
                <a:solidFill>
                  <a:prstClr val="white">
                    <a:lumMod val="50000"/>
                  </a:prstClr>
                </a:solidFill>
              </a:rPr>
              <a:pPr/>
              <a:t>2</a:t>
            </a:fld>
            <a:endParaRPr lang="en-US">
              <a:solidFill>
                <a:prstClr val="white">
                  <a:lumMod val="50000"/>
                </a:prstClr>
              </a:solidFill>
            </a:endParaRPr>
          </a:p>
        </p:txBody>
      </p:sp>
      <p:sp>
        <p:nvSpPr>
          <p:cNvPr id="8" name="Text Placeholder 2">
            <a:extLst>
              <a:ext uri="{FF2B5EF4-FFF2-40B4-BE49-F238E27FC236}">
                <a16:creationId xmlns:a16="http://schemas.microsoft.com/office/drawing/2014/main" id="{7464037B-50C7-4A5D-8AA5-71DE6C67229C}"/>
              </a:ext>
            </a:extLst>
          </p:cNvPr>
          <p:cNvSpPr txBox="1">
            <a:spLocks/>
          </p:cNvSpPr>
          <p:nvPr/>
        </p:nvSpPr>
        <p:spPr>
          <a:xfrm>
            <a:off x="304800" y="914403"/>
            <a:ext cx="4040188" cy="551599"/>
          </a:xfrm>
          <a:prstGeom prst="rect">
            <a:avLst/>
          </a:prstGeom>
        </p:spPr>
        <p:txBody>
          <a:bodyPr vert="horz" lIns="86493" tIns="43247" rIns="86493" bIns="43247" rtlCol="0">
            <a:normAutofit/>
          </a:bodyPr>
          <a:lstStyle>
            <a:lvl1pPr marL="0" indent="0" algn="l" defTabSz="432465" rtl="0" eaLnBrk="1" latinLnBrk="0" hangingPunct="1">
              <a:spcBef>
                <a:spcPts val="378"/>
              </a:spcBef>
              <a:spcAft>
                <a:spcPts val="568"/>
              </a:spcAft>
              <a:buClr>
                <a:srgbClr val="78BE20"/>
              </a:buClr>
              <a:buSzPct val="90000"/>
              <a:buFont typeface="Wingdings" charset="2"/>
              <a:buNone/>
              <a:defRPr sz="2800" kern="1200">
                <a:solidFill>
                  <a:schemeClr val="tx1"/>
                </a:solidFill>
                <a:latin typeface="Century Gothic" panose="020B0502020202020204" pitchFamily="34" charset="0"/>
                <a:ea typeface="+mn-ea"/>
                <a:cs typeface="+mn-cs"/>
              </a:defRPr>
            </a:lvl1pPr>
            <a:lvl2pPr marL="276297" indent="-168181" algn="l" defTabSz="432465" rtl="0" eaLnBrk="1" latinLnBrk="0" hangingPunct="1">
              <a:spcBef>
                <a:spcPts val="378"/>
              </a:spcBef>
              <a:spcAft>
                <a:spcPts val="568"/>
              </a:spcAft>
              <a:buClr>
                <a:schemeClr val="accent2">
                  <a:lumMod val="60000"/>
                  <a:lumOff val="40000"/>
                </a:schemeClr>
              </a:buClr>
              <a:buSzPct val="80000"/>
              <a:buFont typeface="Wingdings" charset="2"/>
              <a:buChar char="§"/>
              <a:defRPr sz="2800" kern="1200">
                <a:solidFill>
                  <a:schemeClr val="tx1"/>
                </a:solidFill>
                <a:latin typeface="Century Gothic" panose="020B0502020202020204" pitchFamily="34" charset="0"/>
                <a:ea typeface="+mn-ea"/>
                <a:cs typeface="+mn-cs"/>
              </a:defRPr>
            </a:lvl2pPr>
            <a:lvl3pPr marL="540582" indent="-156168" algn="l" defTabSz="432465" rtl="0" eaLnBrk="1" latinLnBrk="0" hangingPunct="1">
              <a:spcBef>
                <a:spcPts val="378"/>
              </a:spcBef>
              <a:spcAft>
                <a:spcPts val="568"/>
              </a:spcAft>
              <a:buClr>
                <a:schemeClr val="accent2">
                  <a:lumMod val="60000"/>
                  <a:lumOff val="40000"/>
                </a:schemeClr>
              </a:buClr>
              <a:buSzPct val="80000"/>
              <a:buFont typeface="Wingdings" charset="2"/>
              <a:buChar char="§"/>
              <a:defRPr sz="2800" kern="1200">
                <a:solidFill>
                  <a:schemeClr val="tx1"/>
                </a:solidFill>
                <a:latin typeface="Century Gothic" panose="020B0502020202020204" pitchFamily="34" charset="0"/>
                <a:ea typeface="+mn-ea"/>
                <a:cs typeface="+mn-cs"/>
              </a:defRPr>
            </a:lvl3pPr>
            <a:lvl4pPr marL="756815" indent="-156168" algn="l" defTabSz="432465" rtl="0" eaLnBrk="1" latinLnBrk="0" hangingPunct="1">
              <a:spcBef>
                <a:spcPts val="378"/>
              </a:spcBef>
              <a:spcAft>
                <a:spcPts val="568"/>
              </a:spcAft>
              <a:buClr>
                <a:schemeClr val="accent2">
                  <a:lumMod val="60000"/>
                  <a:lumOff val="40000"/>
                </a:schemeClr>
              </a:buClr>
              <a:buSzPct val="80000"/>
              <a:buFont typeface="Wingdings" charset="2"/>
              <a:buChar char="§"/>
              <a:defRPr sz="2800" kern="1200">
                <a:solidFill>
                  <a:schemeClr val="tx1"/>
                </a:solidFill>
                <a:latin typeface="Century Gothic" panose="020B0502020202020204" pitchFamily="34" charset="0"/>
                <a:ea typeface="+mn-ea"/>
                <a:cs typeface="+mn-cs"/>
              </a:defRPr>
            </a:lvl4pPr>
            <a:lvl5pPr marL="973047" indent="-156168" algn="l" defTabSz="432465" rtl="0" eaLnBrk="1" latinLnBrk="0" hangingPunct="1">
              <a:spcBef>
                <a:spcPts val="378"/>
              </a:spcBef>
              <a:spcAft>
                <a:spcPts val="568"/>
              </a:spcAft>
              <a:buClr>
                <a:schemeClr val="accent2">
                  <a:lumMod val="60000"/>
                  <a:lumOff val="40000"/>
                </a:schemeClr>
              </a:buClr>
              <a:buSzPct val="80000"/>
              <a:buFont typeface="Wingdings" charset="2"/>
              <a:buChar char="§"/>
              <a:defRPr sz="2800" kern="1200">
                <a:solidFill>
                  <a:schemeClr val="tx1"/>
                </a:solidFill>
                <a:latin typeface="Century Gothic" panose="020B0502020202020204" pitchFamily="34" charset="0"/>
                <a:ea typeface="+mn-ea"/>
                <a:cs typeface="+mn-cs"/>
              </a:defRPr>
            </a:lvl5pPr>
            <a:lvl6pPr marL="2378560" indent="-216233" algn="l" defTabSz="432465" rtl="0" eaLnBrk="1" latinLnBrk="0" hangingPunct="1">
              <a:spcBef>
                <a:spcPct val="20000"/>
              </a:spcBef>
              <a:buFont typeface="Arial"/>
              <a:buChar char="•"/>
              <a:defRPr sz="1900" kern="1200">
                <a:solidFill>
                  <a:schemeClr val="tx1"/>
                </a:solidFill>
                <a:latin typeface="+mn-lt"/>
                <a:ea typeface="+mn-ea"/>
                <a:cs typeface="+mn-cs"/>
              </a:defRPr>
            </a:lvl6pPr>
            <a:lvl7pPr marL="2811026" indent="-216233" algn="l" defTabSz="432465" rtl="0" eaLnBrk="1" latinLnBrk="0" hangingPunct="1">
              <a:spcBef>
                <a:spcPct val="20000"/>
              </a:spcBef>
              <a:buFont typeface="Arial"/>
              <a:buChar char="•"/>
              <a:defRPr sz="1900" kern="1200">
                <a:solidFill>
                  <a:schemeClr val="tx1"/>
                </a:solidFill>
                <a:latin typeface="+mn-lt"/>
                <a:ea typeface="+mn-ea"/>
                <a:cs typeface="+mn-cs"/>
              </a:defRPr>
            </a:lvl7pPr>
            <a:lvl8pPr marL="3243491" indent="-216233" algn="l" defTabSz="432465" rtl="0" eaLnBrk="1" latinLnBrk="0" hangingPunct="1">
              <a:spcBef>
                <a:spcPct val="20000"/>
              </a:spcBef>
              <a:buFont typeface="Arial"/>
              <a:buChar char="•"/>
              <a:defRPr sz="1900" kern="1200">
                <a:solidFill>
                  <a:schemeClr val="tx1"/>
                </a:solidFill>
                <a:latin typeface="+mn-lt"/>
                <a:ea typeface="+mn-ea"/>
                <a:cs typeface="+mn-cs"/>
              </a:defRPr>
            </a:lvl8pPr>
            <a:lvl9pPr marL="3675957" indent="-216233" algn="l" defTabSz="432465" rtl="0" eaLnBrk="1" latinLnBrk="0" hangingPunct="1">
              <a:spcBef>
                <a:spcPct val="20000"/>
              </a:spcBef>
              <a:buFont typeface="Arial"/>
              <a:buChar char="•"/>
              <a:defRPr sz="1900" kern="1200">
                <a:solidFill>
                  <a:schemeClr val="tx1"/>
                </a:solidFill>
                <a:latin typeface="+mn-lt"/>
                <a:ea typeface="+mn-ea"/>
                <a:cs typeface="+mn-cs"/>
              </a:defRPr>
            </a:lvl9pPr>
          </a:lstStyle>
          <a:p>
            <a:pPr>
              <a:spcAft>
                <a:spcPts val="0"/>
              </a:spcAft>
            </a:pPr>
            <a:r>
              <a:rPr lang="en-US" sz="2600" b="1" dirty="0"/>
              <a:t>Collaborators</a:t>
            </a:r>
            <a:r>
              <a:rPr lang="en-US" sz="2600" dirty="0">
                <a:solidFill>
                  <a:srgbClr val="002060"/>
                </a:solidFill>
              </a:rPr>
              <a:t>	</a:t>
            </a:r>
          </a:p>
        </p:txBody>
      </p:sp>
      <p:sp>
        <p:nvSpPr>
          <p:cNvPr id="9" name="Content Placeholder 3">
            <a:extLst>
              <a:ext uri="{FF2B5EF4-FFF2-40B4-BE49-F238E27FC236}">
                <a16:creationId xmlns:a16="http://schemas.microsoft.com/office/drawing/2014/main" id="{EA1BE752-E079-4396-962F-A359EF9B8128}"/>
              </a:ext>
            </a:extLst>
          </p:cNvPr>
          <p:cNvSpPr txBox="1">
            <a:spLocks/>
          </p:cNvSpPr>
          <p:nvPr/>
        </p:nvSpPr>
        <p:spPr>
          <a:xfrm>
            <a:off x="304800" y="1466002"/>
            <a:ext cx="4267200" cy="5122481"/>
          </a:xfrm>
          <a:prstGeom prst="rect">
            <a:avLst/>
          </a:prstGeom>
        </p:spPr>
        <p:txBody>
          <a:bodyPr>
            <a:noAutofit/>
          </a:bodyPr>
          <a:lstStyle>
            <a:lvl1pPr marL="0" indent="0" algn="l" defTabSz="432465" rtl="0" eaLnBrk="1" latinLnBrk="0" hangingPunct="1">
              <a:spcBef>
                <a:spcPts val="378"/>
              </a:spcBef>
              <a:spcAft>
                <a:spcPts val="568"/>
              </a:spcAft>
              <a:buClr>
                <a:srgbClr val="78BE20"/>
              </a:buClr>
              <a:buSzPct val="90000"/>
              <a:buFont typeface="Wingdings" charset="2"/>
              <a:buNone/>
              <a:defRPr sz="2800" kern="1200">
                <a:solidFill>
                  <a:schemeClr val="tx1"/>
                </a:solidFill>
                <a:latin typeface="Century Gothic" panose="020B0502020202020204" pitchFamily="34" charset="0"/>
                <a:ea typeface="+mn-ea"/>
                <a:cs typeface="+mn-cs"/>
              </a:defRPr>
            </a:lvl1pPr>
            <a:lvl2pPr marL="276297" indent="-168181" algn="l" defTabSz="432465" rtl="0" eaLnBrk="1" latinLnBrk="0" hangingPunct="1">
              <a:spcBef>
                <a:spcPts val="378"/>
              </a:spcBef>
              <a:spcAft>
                <a:spcPts val="568"/>
              </a:spcAft>
              <a:buClr>
                <a:schemeClr val="accent2">
                  <a:lumMod val="60000"/>
                  <a:lumOff val="40000"/>
                </a:schemeClr>
              </a:buClr>
              <a:buSzPct val="80000"/>
              <a:buFont typeface="Wingdings" charset="2"/>
              <a:buChar char="§"/>
              <a:defRPr sz="2800" kern="1200">
                <a:solidFill>
                  <a:schemeClr val="tx1"/>
                </a:solidFill>
                <a:latin typeface="Century Gothic" panose="020B0502020202020204" pitchFamily="34" charset="0"/>
                <a:ea typeface="+mn-ea"/>
                <a:cs typeface="+mn-cs"/>
              </a:defRPr>
            </a:lvl2pPr>
            <a:lvl3pPr marL="540582" indent="-156168" algn="l" defTabSz="432465" rtl="0" eaLnBrk="1" latinLnBrk="0" hangingPunct="1">
              <a:spcBef>
                <a:spcPts val="378"/>
              </a:spcBef>
              <a:spcAft>
                <a:spcPts val="568"/>
              </a:spcAft>
              <a:buClr>
                <a:schemeClr val="accent2">
                  <a:lumMod val="60000"/>
                  <a:lumOff val="40000"/>
                </a:schemeClr>
              </a:buClr>
              <a:buSzPct val="80000"/>
              <a:buFont typeface="Wingdings" charset="2"/>
              <a:buChar char="§"/>
              <a:defRPr sz="2800" kern="1200">
                <a:solidFill>
                  <a:schemeClr val="tx1"/>
                </a:solidFill>
                <a:latin typeface="Century Gothic" panose="020B0502020202020204" pitchFamily="34" charset="0"/>
                <a:ea typeface="+mn-ea"/>
                <a:cs typeface="+mn-cs"/>
              </a:defRPr>
            </a:lvl3pPr>
            <a:lvl4pPr marL="756815" indent="-156168" algn="l" defTabSz="432465" rtl="0" eaLnBrk="1" latinLnBrk="0" hangingPunct="1">
              <a:spcBef>
                <a:spcPts val="378"/>
              </a:spcBef>
              <a:spcAft>
                <a:spcPts val="568"/>
              </a:spcAft>
              <a:buClr>
                <a:schemeClr val="accent2">
                  <a:lumMod val="60000"/>
                  <a:lumOff val="40000"/>
                </a:schemeClr>
              </a:buClr>
              <a:buSzPct val="80000"/>
              <a:buFont typeface="Wingdings" charset="2"/>
              <a:buChar char="§"/>
              <a:defRPr sz="2800" kern="1200">
                <a:solidFill>
                  <a:schemeClr val="tx1"/>
                </a:solidFill>
                <a:latin typeface="Century Gothic" panose="020B0502020202020204" pitchFamily="34" charset="0"/>
                <a:ea typeface="+mn-ea"/>
                <a:cs typeface="+mn-cs"/>
              </a:defRPr>
            </a:lvl4pPr>
            <a:lvl5pPr marL="973047" indent="-156168" algn="l" defTabSz="432465" rtl="0" eaLnBrk="1" latinLnBrk="0" hangingPunct="1">
              <a:spcBef>
                <a:spcPts val="378"/>
              </a:spcBef>
              <a:spcAft>
                <a:spcPts val="568"/>
              </a:spcAft>
              <a:buClr>
                <a:schemeClr val="accent2">
                  <a:lumMod val="60000"/>
                  <a:lumOff val="40000"/>
                </a:schemeClr>
              </a:buClr>
              <a:buSzPct val="80000"/>
              <a:buFont typeface="Wingdings" charset="2"/>
              <a:buChar char="§"/>
              <a:defRPr sz="2800" kern="1200">
                <a:solidFill>
                  <a:schemeClr val="tx1"/>
                </a:solidFill>
                <a:latin typeface="Century Gothic" panose="020B0502020202020204" pitchFamily="34" charset="0"/>
                <a:ea typeface="+mn-ea"/>
                <a:cs typeface="+mn-cs"/>
              </a:defRPr>
            </a:lvl5pPr>
            <a:lvl6pPr marL="2378560" indent="-216233" algn="l" defTabSz="432465" rtl="0" eaLnBrk="1" latinLnBrk="0" hangingPunct="1">
              <a:spcBef>
                <a:spcPct val="20000"/>
              </a:spcBef>
              <a:buFont typeface="Arial"/>
              <a:buChar char="•"/>
              <a:defRPr sz="1900" kern="1200">
                <a:solidFill>
                  <a:schemeClr val="tx1"/>
                </a:solidFill>
                <a:latin typeface="+mn-lt"/>
                <a:ea typeface="+mn-ea"/>
                <a:cs typeface="+mn-cs"/>
              </a:defRPr>
            </a:lvl6pPr>
            <a:lvl7pPr marL="2811026" indent="-216233" algn="l" defTabSz="432465" rtl="0" eaLnBrk="1" latinLnBrk="0" hangingPunct="1">
              <a:spcBef>
                <a:spcPct val="20000"/>
              </a:spcBef>
              <a:buFont typeface="Arial"/>
              <a:buChar char="•"/>
              <a:defRPr sz="1900" kern="1200">
                <a:solidFill>
                  <a:schemeClr val="tx1"/>
                </a:solidFill>
                <a:latin typeface="+mn-lt"/>
                <a:ea typeface="+mn-ea"/>
                <a:cs typeface="+mn-cs"/>
              </a:defRPr>
            </a:lvl7pPr>
            <a:lvl8pPr marL="3243491" indent="-216233" algn="l" defTabSz="432465" rtl="0" eaLnBrk="1" latinLnBrk="0" hangingPunct="1">
              <a:spcBef>
                <a:spcPct val="20000"/>
              </a:spcBef>
              <a:buFont typeface="Arial"/>
              <a:buChar char="•"/>
              <a:defRPr sz="1900" kern="1200">
                <a:solidFill>
                  <a:schemeClr val="tx1"/>
                </a:solidFill>
                <a:latin typeface="+mn-lt"/>
                <a:ea typeface="+mn-ea"/>
                <a:cs typeface="+mn-cs"/>
              </a:defRPr>
            </a:lvl8pPr>
            <a:lvl9pPr marL="3675957" indent="-216233" algn="l" defTabSz="432465" rtl="0" eaLnBrk="1" latinLnBrk="0" hangingPunct="1">
              <a:spcBef>
                <a:spcPct val="20000"/>
              </a:spcBef>
              <a:buFont typeface="Arial"/>
              <a:buChar char="•"/>
              <a:defRPr sz="1900" kern="1200">
                <a:solidFill>
                  <a:schemeClr val="tx1"/>
                </a:solidFill>
                <a:latin typeface="+mn-lt"/>
                <a:ea typeface="+mn-ea"/>
                <a:cs typeface="+mn-cs"/>
              </a:defRPr>
            </a:lvl9pPr>
          </a:lstStyle>
          <a:p>
            <a:pPr marL="285750" indent="-285750">
              <a:spcAft>
                <a:spcPts val="300"/>
              </a:spcAft>
              <a:buClr>
                <a:srgbClr val="F57D20"/>
              </a:buClr>
              <a:buFont typeface="Wingdings" panose="05000000000000000000" pitchFamily="2" charset="2"/>
              <a:buChar char="§"/>
            </a:pPr>
            <a:endParaRPr lang="en-GB" sz="1800" dirty="0"/>
          </a:p>
          <a:p>
            <a:pPr marL="285750" indent="-285750">
              <a:spcAft>
                <a:spcPts val="300"/>
              </a:spcAft>
              <a:buClr>
                <a:srgbClr val="F57D20"/>
              </a:buClr>
              <a:buFont typeface="Wingdings" panose="05000000000000000000" pitchFamily="2" charset="2"/>
              <a:buChar char="§"/>
            </a:pPr>
            <a:r>
              <a:rPr lang="en-GB" sz="1800" dirty="0"/>
              <a:t>Carol E. Achtmeyer, ARNP, MN</a:t>
            </a:r>
          </a:p>
          <a:p>
            <a:pPr marL="285750" indent="-285750">
              <a:spcAft>
                <a:spcPts val="300"/>
              </a:spcAft>
              <a:buClr>
                <a:srgbClr val="F57D20"/>
              </a:buClr>
              <a:buFont typeface="Wingdings" panose="05000000000000000000" pitchFamily="2" charset="2"/>
              <a:buChar char="§"/>
            </a:pPr>
            <a:r>
              <a:rPr lang="en-GB" sz="1800" dirty="0"/>
              <a:t>Jennifer F. Bobb, PhD</a:t>
            </a:r>
          </a:p>
          <a:p>
            <a:pPr marL="285750" indent="-285750">
              <a:spcAft>
                <a:spcPts val="300"/>
              </a:spcAft>
              <a:buClr>
                <a:srgbClr val="F57D20"/>
              </a:buClr>
              <a:buFont typeface="Wingdings" panose="05000000000000000000" pitchFamily="2" charset="2"/>
              <a:buChar char="§"/>
            </a:pPr>
            <a:r>
              <a:rPr lang="en-GB" sz="1800" dirty="0"/>
              <a:t>Evette J. Ludman, PhD</a:t>
            </a:r>
          </a:p>
          <a:p>
            <a:pPr marL="285750" indent="-285750">
              <a:spcAft>
                <a:spcPts val="300"/>
              </a:spcAft>
              <a:buClr>
                <a:srgbClr val="F57D20"/>
              </a:buClr>
              <a:buFont typeface="Wingdings" panose="05000000000000000000" pitchFamily="2" charset="2"/>
              <a:buChar char="§"/>
            </a:pPr>
            <a:r>
              <a:rPr lang="en-GB" sz="1800" dirty="0"/>
              <a:t>Julie E. Richards, PhD, MPH</a:t>
            </a:r>
          </a:p>
          <a:p>
            <a:pPr marL="285750" indent="-285750">
              <a:spcAft>
                <a:spcPts val="300"/>
              </a:spcAft>
              <a:buClr>
                <a:srgbClr val="F57D20"/>
              </a:buClr>
              <a:buFont typeface="Wingdings" panose="05000000000000000000" pitchFamily="2" charset="2"/>
              <a:buChar char="§"/>
            </a:pPr>
            <a:r>
              <a:rPr lang="en-GB" sz="1800" dirty="0"/>
              <a:t>Madeline C. Frost, MPH</a:t>
            </a:r>
          </a:p>
          <a:p>
            <a:pPr marL="285750" indent="-285750">
              <a:spcAft>
                <a:spcPts val="300"/>
              </a:spcAft>
              <a:buClr>
                <a:srgbClr val="F57D20"/>
              </a:buClr>
              <a:buFont typeface="Wingdings" panose="05000000000000000000" pitchFamily="2" charset="2"/>
              <a:buChar char="§"/>
            </a:pPr>
            <a:r>
              <a:rPr lang="en-GB" sz="1800" dirty="0"/>
              <a:t>Theresa E. Matson, MPH</a:t>
            </a:r>
          </a:p>
          <a:p>
            <a:pPr marL="285750" indent="-285750">
              <a:spcAft>
                <a:spcPts val="300"/>
              </a:spcAft>
              <a:buClr>
                <a:srgbClr val="F57D20"/>
              </a:buClr>
              <a:buFont typeface="Wingdings" panose="05000000000000000000" pitchFamily="2" charset="2"/>
              <a:buChar char="§"/>
            </a:pPr>
            <a:r>
              <a:rPr lang="en-GB" sz="1800" dirty="0"/>
              <a:t>Malia Oliver</a:t>
            </a:r>
          </a:p>
          <a:p>
            <a:pPr marL="285750" indent="-285750">
              <a:spcAft>
                <a:spcPts val="300"/>
              </a:spcAft>
              <a:buClr>
                <a:srgbClr val="F57D20"/>
              </a:buClr>
              <a:buFont typeface="Wingdings" panose="05000000000000000000" pitchFamily="2" charset="2"/>
              <a:buChar char="§"/>
            </a:pPr>
            <a:r>
              <a:rPr lang="en-GB" sz="1800" dirty="0"/>
              <a:t>Chester Pabiniak</a:t>
            </a:r>
          </a:p>
          <a:p>
            <a:pPr marL="285750" indent="-285750">
              <a:spcAft>
                <a:spcPts val="300"/>
              </a:spcAft>
              <a:buClr>
                <a:srgbClr val="F57D20"/>
              </a:buClr>
              <a:buFont typeface="Wingdings" panose="05000000000000000000" pitchFamily="2" charset="2"/>
              <a:buChar char="§"/>
            </a:pPr>
            <a:r>
              <a:rPr lang="en-GB" sz="1800" dirty="0"/>
              <a:t>Ryan M. Caldeiro, MD</a:t>
            </a:r>
          </a:p>
          <a:p>
            <a:pPr marL="285750" indent="-285750">
              <a:spcAft>
                <a:spcPts val="300"/>
              </a:spcAft>
              <a:buClr>
                <a:srgbClr val="F57D20"/>
              </a:buClr>
              <a:buFont typeface="Wingdings" panose="05000000000000000000" pitchFamily="2" charset="2"/>
              <a:buChar char="§"/>
            </a:pPr>
            <a:r>
              <a:rPr lang="en-GB" sz="1800" dirty="0"/>
              <a:t>Rebecca Parrish, LICSW, MSW</a:t>
            </a:r>
            <a:endParaRPr lang="en-GB" sz="1800" dirty="0">
              <a:highlight>
                <a:srgbClr val="FFFF00"/>
              </a:highlight>
            </a:endParaRPr>
          </a:p>
          <a:p>
            <a:pPr marL="285750" indent="-285750">
              <a:spcAft>
                <a:spcPts val="300"/>
              </a:spcAft>
              <a:buClr>
                <a:srgbClr val="F57D20"/>
              </a:buClr>
              <a:buFont typeface="Wingdings" panose="05000000000000000000" pitchFamily="2" charset="2"/>
              <a:buChar char="§"/>
            </a:pPr>
            <a:r>
              <a:rPr lang="en-GB" sz="1800" dirty="0"/>
              <a:t>Joseph E. Glass, PhD, MSW</a:t>
            </a:r>
          </a:p>
          <a:p>
            <a:pPr marL="285750" indent="-285750">
              <a:spcAft>
                <a:spcPts val="300"/>
              </a:spcAft>
              <a:buClr>
                <a:srgbClr val="F57D20"/>
              </a:buClr>
              <a:buFont typeface="Wingdings" panose="05000000000000000000" pitchFamily="2" charset="2"/>
              <a:buChar char="§"/>
            </a:pPr>
            <a:r>
              <a:rPr lang="en-GB" sz="1800" dirty="0"/>
              <a:t>Paula Lozano, MD, MPH</a:t>
            </a:r>
          </a:p>
        </p:txBody>
      </p:sp>
      <p:sp>
        <p:nvSpPr>
          <p:cNvPr id="10" name="Text Placeholder 4">
            <a:extLst>
              <a:ext uri="{FF2B5EF4-FFF2-40B4-BE49-F238E27FC236}">
                <a16:creationId xmlns:a16="http://schemas.microsoft.com/office/drawing/2014/main" id="{7BF917F1-46B6-4DDF-8151-A25786A4AE7F}"/>
              </a:ext>
            </a:extLst>
          </p:cNvPr>
          <p:cNvSpPr txBox="1">
            <a:spLocks/>
          </p:cNvSpPr>
          <p:nvPr/>
        </p:nvSpPr>
        <p:spPr>
          <a:xfrm>
            <a:off x="4714086" y="865353"/>
            <a:ext cx="4041775" cy="532917"/>
          </a:xfrm>
          <a:prstGeom prst="rect">
            <a:avLst/>
          </a:prstGeom>
        </p:spPr>
        <p:txBody>
          <a:bodyPr/>
          <a:lstStyle>
            <a:lvl1pPr marL="0" indent="0" algn="l" defTabSz="432465" rtl="0" eaLnBrk="1" latinLnBrk="0" hangingPunct="1">
              <a:spcBef>
                <a:spcPts val="378"/>
              </a:spcBef>
              <a:spcAft>
                <a:spcPts val="568"/>
              </a:spcAft>
              <a:buClr>
                <a:srgbClr val="78BE20"/>
              </a:buClr>
              <a:buSzPct val="90000"/>
              <a:buFont typeface="Wingdings" charset="2"/>
              <a:buNone/>
              <a:defRPr sz="2800" kern="1200">
                <a:solidFill>
                  <a:schemeClr val="tx1"/>
                </a:solidFill>
                <a:latin typeface="Century Gothic" panose="020B0502020202020204" pitchFamily="34" charset="0"/>
                <a:ea typeface="+mn-ea"/>
                <a:cs typeface="+mn-cs"/>
              </a:defRPr>
            </a:lvl1pPr>
            <a:lvl2pPr marL="276297" indent="-168181" algn="l" defTabSz="432465" rtl="0" eaLnBrk="1" latinLnBrk="0" hangingPunct="1">
              <a:spcBef>
                <a:spcPts val="378"/>
              </a:spcBef>
              <a:spcAft>
                <a:spcPts val="568"/>
              </a:spcAft>
              <a:buClr>
                <a:schemeClr val="accent2">
                  <a:lumMod val="60000"/>
                  <a:lumOff val="40000"/>
                </a:schemeClr>
              </a:buClr>
              <a:buSzPct val="80000"/>
              <a:buFont typeface="Wingdings" charset="2"/>
              <a:buChar char="§"/>
              <a:defRPr sz="2800" kern="1200">
                <a:solidFill>
                  <a:schemeClr val="tx1"/>
                </a:solidFill>
                <a:latin typeface="Century Gothic" panose="020B0502020202020204" pitchFamily="34" charset="0"/>
                <a:ea typeface="+mn-ea"/>
                <a:cs typeface="+mn-cs"/>
              </a:defRPr>
            </a:lvl2pPr>
            <a:lvl3pPr marL="540582" indent="-156168" algn="l" defTabSz="432465" rtl="0" eaLnBrk="1" latinLnBrk="0" hangingPunct="1">
              <a:spcBef>
                <a:spcPts val="378"/>
              </a:spcBef>
              <a:spcAft>
                <a:spcPts val="568"/>
              </a:spcAft>
              <a:buClr>
                <a:schemeClr val="accent2">
                  <a:lumMod val="60000"/>
                  <a:lumOff val="40000"/>
                </a:schemeClr>
              </a:buClr>
              <a:buSzPct val="80000"/>
              <a:buFont typeface="Wingdings" charset="2"/>
              <a:buChar char="§"/>
              <a:defRPr sz="2800" kern="1200">
                <a:solidFill>
                  <a:schemeClr val="tx1"/>
                </a:solidFill>
                <a:latin typeface="Century Gothic" panose="020B0502020202020204" pitchFamily="34" charset="0"/>
                <a:ea typeface="+mn-ea"/>
                <a:cs typeface="+mn-cs"/>
              </a:defRPr>
            </a:lvl3pPr>
            <a:lvl4pPr marL="756815" indent="-156168" algn="l" defTabSz="432465" rtl="0" eaLnBrk="1" latinLnBrk="0" hangingPunct="1">
              <a:spcBef>
                <a:spcPts val="378"/>
              </a:spcBef>
              <a:spcAft>
                <a:spcPts val="568"/>
              </a:spcAft>
              <a:buClr>
                <a:schemeClr val="accent2">
                  <a:lumMod val="60000"/>
                  <a:lumOff val="40000"/>
                </a:schemeClr>
              </a:buClr>
              <a:buSzPct val="80000"/>
              <a:buFont typeface="Wingdings" charset="2"/>
              <a:buChar char="§"/>
              <a:defRPr sz="2800" kern="1200">
                <a:solidFill>
                  <a:schemeClr val="tx1"/>
                </a:solidFill>
                <a:latin typeface="Century Gothic" panose="020B0502020202020204" pitchFamily="34" charset="0"/>
                <a:ea typeface="+mn-ea"/>
                <a:cs typeface="+mn-cs"/>
              </a:defRPr>
            </a:lvl4pPr>
            <a:lvl5pPr marL="973047" indent="-156168" algn="l" defTabSz="432465" rtl="0" eaLnBrk="1" latinLnBrk="0" hangingPunct="1">
              <a:spcBef>
                <a:spcPts val="378"/>
              </a:spcBef>
              <a:spcAft>
                <a:spcPts val="568"/>
              </a:spcAft>
              <a:buClr>
                <a:schemeClr val="accent2">
                  <a:lumMod val="60000"/>
                  <a:lumOff val="40000"/>
                </a:schemeClr>
              </a:buClr>
              <a:buSzPct val="80000"/>
              <a:buFont typeface="Wingdings" charset="2"/>
              <a:buChar char="§"/>
              <a:defRPr sz="2800" kern="1200">
                <a:solidFill>
                  <a:schemeClr val="tx1"/>
                </a:solidFill>
                <a:latin typeface="Century Gothic" panose="020B0502020202020204" pitchFamily="34" charset="0"/>
                <a:ea typeface="+mn-ea"/>
                <a:cs typeface="+mn-cs"/>
              </a:defRPr>
            </a:lvl5pPr>
            <a:lvl6pPr marL="2378560" indent="-216233" algn="l" defTabSz="432465" rtl="0" eaLnBrk="1" latinLnBrk="0" hangingPunct="1">
              <a:spcBef>
                <a:spcPct val="20000"/>
              </a:spcBef>
              <a:buFont typeface="Arial"/>
              <a:buChar char="•"/>
              <a:defRPr sz="1900" kern="1200">
                <a:solidFill>
                  <a:schemeClr val="tx1"/>
                </a:solidFill>
                <a:latin typeface="+mn-lt"/>
                <a:ea typeface="+mn-ea"/>
                <a:cs typeface="+mn-cs"/>
              </a:defRPr>
            </a:lvl6pPr>
            <a:lvl7pPr marL="2811026" indent="-216233" algn="l" defTabSz="432465" rtl="0" eaLnBrk="1" latinLnBrk="0" hangingPunct="1">
              <a:spcBef>
                <a:spcPct val="20000"/>
              </a:spcBef>
              <a:buFont typeface="Arial"/>
              <a:buChar char="•"/>
              <a:defRPr sz="1900" kern="1200">
                <a:solidFill>
                  <a:schemeClr val="tx1"/>
                </a:solidFill>
                <a:latin typeface="+mn-lt"/>
                <a:ea typeface="+mn-ea"/>
                <a:cs typeface="+mn-cs"/>
              </a:defRPr>
            </a:lvl7pPr>
            <a:lvl8pPr marL="3243491" indent="-216233" algn="l" defTabSz="432465" rtl="0" eaLnBrk="1" latinLnBrk="0" hangingPunct="1">
              <a:spcBef>
                <a:spcPct val="20000"/>
              </a:spcBef>
              <a:buFont typeface="Arial"/>
              <a:buChar char="•"/>
              <a:defRPr sz="1900" kern="1200">
                <a:solidFill>
                  <a:schemeClr val="tx1"/>
                </a:solidFill>
                <a:latin typeface="+mn-lt"/>
                <a:ea typeface="+mn-ea"/>
                <a:cs typeface="+mn-cs"/>
              </a:defRPr>
            </a:lvl8pPr>
            <a:lvl9pPr marL="3675957" indent="-216233" algn="l" defTabSz="432465" rtl="0" eaLnBrk="1" latinLnBrk="0" hangingPunct="1">
              <a:spcBef>
                <a:spcPct val="20000"/>
              </a:spcBef>
              <a:buFont typeface="Arial"/>
              <a:buChar char="•"/>
              <a:defRPr sz="1900" kern="1200">
                <a:solidFill>
                  <a:schemeClr val="tx1"/>
                </a:solidFill>
                <a:latin typeface="+mn-lt"/>
                <a:ea typeface="+mn-ea"/>
                <a:cs typeface="+mn-cs"/>
              </a:defRPr>
            </a:lvl9pPr>
          </a:lstStyle>
          <a:p>
            <a:pPr>
              <a:spcAft>
                <a:spcPts val="0"/>
              </a:spcAft>
            </a:pPr>
            <a:r>
              <a:rPr lang="en-US" sz="2600" b="1" dirty="0"/>
              <a:t> Research Funding</a:t>
            </a:r>
          </a:p>
        </p:txBody>
      </p:sp>
      <p:sp>
        <p:nvSpPr>
          <p:cNvPr id="11" name="Content Placeholder 5">
            <a:extLst>
              <a:ext uri="{FF2B5EF4-FFF2-40B4-BE49-F238E27FC236}">
                <a16:creationId xmlns:a16="http://schemas.microsoft.com/office/drawing/2014/main" id="{D1C4E5C1-3B9E-44D2-A816-953322933B02}"/>
              </a:ext>
            </a:extLst>
          </p:cNvPr>
          <p:cNvSpPr txBox="1">
            <a:spLocks/>
          </p:cNvSpPr>
          <p:nvPr/>
        </p:nvSpPr>
        <p:spPr bwMode="auto">
          <a:xfrm>
            <a:off x="4876799" y="1348435"/>
            <a:ext cx="3962401" cy="304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285750" lvl="1" defTabSz="432465" eaLnBrk="1" hangingPunct="1">
              <a:spcBef>
                <a:spcPts val="378"/>
              </a:spcBef>
              <a:spcAft>
                <a:spcPts val="568"/>
              </a:spcAft>
              <a:buClr>
                <a:srgbClr val="F57D20"/>
              </a:buClr>
              <a:buSzPct val="90000"/>
              <a:buFont typeface="Wingdings" panose="05000000000000000000" pitchFamily="2" charset="2"/>
              <a:buChar char="§"/>
            </a:pPr>
            <a:r>
              <a:rPr lang="en-US" sz="1800" dirty="0">
                <a:latin typeface="Century Gothic" panose="020B0502020202020204" pitchFamily="34" charset="0"/>
              </a:rPr>
              <a:t>Agency for Healthcare Research and Quality (AHRQ) R18 HS023173  - SPARC Trial</a:t>
            </a:r>
          </a:p>
          <a:p>
            <a:pPr marL="285750" lvl="1" defTabSz="432465" eaLnBrk="1" hangingPunct="1">
              <a:spcBef>
                <a:spcPts val="378"/>
              </a:spcBef>
              <a:spcAft>
                <a:spcPts val="568"/>
              </a:spcAft>
              <a:buClr>
                <a:srgbClr val="F57D20"/>
              </a:buClr>
              <a:buSzPct val="90000"/>
              <a:buFont typeface="Wingdings" panose="05000000000000000000" pitchFamily="2" charset="2"/>
              <a:buChar char="§"/>
            </a:pPr>
            <a:r>
              <a:rPr lang="en-US" sz="1800" dirty="0">
                <a:latin typeface="Century Gothic" panose="020B0502020202020204" pitchFamily="34" charset="0"/>
              </a:rPr>
              <a:t>NIAAA K24 AA022128 (Bradley)</a:t>
            </a:r>
          </a:p>
          <a:p>
            <a:pPr marL="285750" lvl="1" defTabSz="432465" eaLnBrk="1" hangingPunct="1">
              <a:spcBef>
                <a:spcPts val="378"/>
              </a:spcBef>
              <a:spcAft>
                <a:spcPts val="568"/>
              </a:spcAft>
              <a:buClr>
                <a:srgbClr val="F57D20"/>
              </a:buClr>
              <a:buSzPct val="90000"/>
              <a:buFont typeface="Wingdings" panose="05000000000000000000" pitchFamily="2" charset="2"/>
              <a:buChar char="§"/>
            </a:pPr>
            <a:r>
              <a:rPr lang="en-US" sz="1800" dirty="0">
                <a:latin typeface="Century Gothic" panose="020B0502020202020204" pitchFamily="34" charset="0"/>
              </a:rPr>
              <a:t>NIAAA K01 AA023859  (Glass)</a:t>
            </a:r>
          </a:p>
          <a:p>
            <a:pPr>
              <a:buClr>
                <a:srgbClr val="F57D20"/>
              </a:buClr>
              <a:buFont typeface="Wingdings" panose="05000000000000000000" pitchFamily="2" charset="2"/>
              <a:buChar char="§"/>
            </a:pPr>
            <a:r>
              <a:rPr lang="en-US" sz="1800" dirty="0">
                <a:solidFill>
                  <a:prstClr val="black"/>
                </a:solidFill>
                <a:latin typeface="Century Gothic" panose="020B0502020202020204" pitchFamily="34" charset="0"/>
              </a:rPr>
              <a:t>AHRQ – R18 </a:t>
            </a:r>
            <a:r>
              <a:rPr lang="en-US" sz="1800" dirty="0">
                <a:latin typeface="Century Gothic" panose="020B0502020202020204" pitchFamily="34" charset="0"/>
              </a:rPr>
              <a:t>HS027076</a:t>
            </a:r>
            <a:r>
              <a:rPr lang="en-US" sz="1800" dirty="0">
                <a:solidFill>
                  <a:prstClr val="black"/>
                </a:solidFill>
                <a:latin typeface="Century Gothic" panose="020B0502020202020204" pitchFamily="34" charset="0"/>
              </a:rPr>
              <a:t>– Michigan SPARC</a:t>
            </a:r>
          </a:p>
          <a:p>
            <a:pPr>
              <a:buClr>
                <a:srgbClr val="F57D20"/>
              </a:buClr>
              <a:buFont typeface="Wingdings" panose="05000000000000000000" pitchFamily="2" charset="2"/>
              <a:buChar char="§"/>
            </a:pPr>
            <a:r>
              <a:rPr lang="en-US" sz="1800" dirty="0">
                <a:solidFill>
                  <a:prstClr val="black"/>
                </a:solidFill>
                <a:latin typeface="Century Gothic" panose="020B0502020202020204" pitchFamily="34" charset="0"/>
              </a:rPr>
              <a:t>NIAAA R21 </a:t>
            </a:r>
            <a:r>
              <a:rPr lang="en-US" sz="1800" dirty="0">
                <a:latin typeface="Century Gothic" panose="020B0502020202020204" pitchFamily="34" charset="0"/>
              </a:rPr>
              <a:t>AA023037 Options Study (AUD decision aid) </a:t>
            </a:r>
          </a:p>
          <a:p>
            <a:pPr marL="285750" lvl="1" defTabSz="432465" eaLnBrk="1" hangingPunct="1">
              <a:spcBef>
                <a:spcPts val="378"/>
              </a:spcBef>
              <a:spcAft>
                <a:spcPts val="568"/>
              </a:spcAft>
              <a:buClr>
                <a:srgbClr val="78BE20"/>
              </a:buClr>
              <a:buSzPct val="90000"/>
              <a:buFont typeface="Arial" panose="020B0604020202020204" pitchFamily="34" charset="0"/>
              <a:buChar char="•"/>
            </a:pPr>
            <a:endParaRPr lang="en-US" sz="2400" dirty="0">
              <a:solidFill>
                <a:srgbClr val="FF0000"/>
              </a:solidFill>
              <a:latin typeface="Century Gothic" panose="020B0502020202020204" pitchFamily="34" charset="0"/>
            </a:endParaRPr>
          </a:p>
          <a:p>
            <a:pPr marL="285750" lvl="1" defTabSz="432465" eaLnBrk="1" hangingPunct="1">
              <a:spcBef>
                <a:spcPts val="378"/>
              </a:spcBef>
              <a:spcAft>
                <a:spcPts val="568"/>
              </a:spcAft>
              <a:buClr>
                <a:srgbClr val="78BE20"/>
              </a:buClr>
              <a:buSzPct val="90000"/>
              <a:buFont typeface="Arial" panose="020B0604020202020204" pitchFamily="34" charset="0"/>
              <a:buChar char="•"/>
            </a:pPr>
            <a:endParaRPr lang="en-US" sz="1800" dirty="0">
              <a:latin typeface="Century Gothic" panose="020B0502020202020204" pitchFamily="34" charset="0"/>
            </a:endParaRPr>
          </a:p>
        </p:txBody>
      </p:sp>
      <p:sp>
        <p:nvSpPr>
          <p:cNvPr id="12" name="Text Placeholder 4">
            <a:extLst>
              <a:ext uri="{FF2B5EF4-FFF2-40B4-BE49-F238E27FC236}">
                <a16:creationId xmlns:a16="http://schemas.microsoft.com/office/drawing/2014/main" id="{78B1DA32-C929-45E9-9F42-F11ABE754563}"/>
              </a:ext>
            </a:extLst>
          </p:cNvPr>
          <p:cNvSpPr txBox="1">
            <a:spLocks/>
          </p:cNvSpPr>
          <p:nvPr/>
        </p:nvSpPr>
        <p:spPr>
          <a:xfrm>
            <a:off x="4876800" y="4862302"/>
            <a:ext cx="4041775" cy="532917"/>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spcBef>
                <a:spcPts val="378"/>
              </a:spcBef>
            </a:pPr>
            <a:r>
              <a:rPr lang="en-US" sz="2600" dirty="0">
                <a:latin typeface="Century Gothic" panose="020B0502020202020204" pitchFamily="34" charset="0"/>
              </a:rPr>
              <a:t>Other Support</a:t>
            </a:r>
          </a:p>
        </p:txBody>
      </p:sp>
      <p:sp>
        <p:nvSpPr>
          <p:cNvPr id="13" name="Content Placeholder 5">
            <a:extLst>
              <a:ext uri="{FF2B5EF4-FFF2-40B4-BE49-F238E27FC236}">
                <a16:creationId xmlns:a16="http://schemas.microsoft.com/office/drawing/2014/main" id="{1F9D6B60-74C2-410B-87B6-426F180671B6}"/>
              </a:ext>
            </a:extLst>
          </p:cNvPr>
          <p:cNvSpPr txBox="1">
            <a:spLocks/>
          </p:cNvSpPr>
          <p:nvPr/>
        </p:nvSpPr>
        <p:spPr bwMode="auto">
          <a:xfrm>
            <a:off x="4989511" y="5316841"/>
            <a:ext cx="3736975" cy="28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342900" indent="-342900" eaLnBrk="0" fontAlgn="base" hangingPunct="0">
              <a:spcBef>
                <a:spcPct val="20000"/>
              </a:spcBef>
              <a:spcAft>
                <a:spcPct val="0"/>
              </a:spcAft>
              <a:buFont typeface="Arial" charset="0"/>
              <a:buChar char="•"/>
              <a:defRPr sz="2400"/>
            </a:lvl1pPr>
            <a:lvl2pPr marL="285750" lvl="1" indent="-285750" defTabSz="432465" fontAlgn="base">
              <a:spcBef>
                <a:spcPts val="378"/>
              </a:spcBef>
              <a:spcAft>
                <a:spcPts val="568"/>
              </a:spcAft>
              <a:buClr>
                <a:srgbClr val="78BE20"/>
              </a:buClr>
              <a:buSzPct val="90000"/>
              <a:buFont typeface="Arial" panose="020B0604020202020204" pitchFamily="34" charset="0"/>
              <a:buChar char="•"/>
              <a:defRPr>
                <a:solidFill>
                  <a:srgbClr val="002060"/>
                </a:solidFill>
                <a:latin typeface="Century Gothic" panose="020B0502020202020204" pitchFamily="34" charset="0"/>
              </a:defRPr>
            </a:lvl2pPr>
            <a:lvl3pPr marL="1143000" indent="-228600" eaLnBrk="0" fontAlgn="base" hangingPunct="0">
              <a:spcBef>
                <a:spcPct val="20000"/>
              </a:spcBef>
              <a:spcAft>
                <a:spcPct val="0"/>
              </a:spcAft>
              <a:buFont typeface="Arial" charset="0"/>
              <a:buChar char="•"/>
            </a:lvl3pPr>
            <a:lvl4pPr marL="1600200" indent="-228600" eaLnBrk="0" fontAlgn="base" hangingPunct="0">
              <a:spcBef>
                <a:spcPct val="20000"/>
              </a:spcBef>
              <a:spcAft>
                <a:spcPct val="0"/>
              </a:spcAft>
              <a:buFont typeface="Arial" charset="0"/>
              <a:buChar char="–"/>
              <a:defRPr sz="1600"/>
            </a:lvl4pPr>
            <a:lvl5pPr marL="2057400" indent="-228600" eaLnBrk="0" fontAlgn="base" hangingPunct="0">
              <a:spcBef>
                <a:spcPct val="20000"/>
              </a:spcBef>
              <a:spcAft>
                <a:spcPct val="0"/>
              </a:spcAft>
              <a:buFont typeface="Arial" charset="0"/>
              <a:buChar char="»"/>
              <a:defRPr sz="1600"/>
            </a:lvl5pPr>
            <a:lvl6pPr marL="2514600" indent="-228600" defTabSz="914400">
              <a:spcBef>
                <a:spcPct val="20000"/>
              </a:spcBef>
              <a:buFont typeface="Arial" pitchFamily="34" charset="0"/>
              <a:buChar char="•"/>
              <a:defRPr sz="1600"/>
            </a:lvl6pPr>
            <a:lvl7pPr marL="2971800" indent="-228600" defTabSz="914400">
              <a:spcBef>
                <a:spcPct val="20000"/>
              </a:spcBef>
              <a:buFont typeface="Arial" pitchFamily="34" charset="0"/>
              <a:buChar char="•"/>
              <a:defRPr sz="1600"/>
            </a:lvl7pPr>
            <a:lvl8pPr marL="3429000" indent="-228600" defTabSz="914400">
              <a:spcBef>
                <a:spcPct val="20000"/>
              </a:spcBef>
              <a:buFont typeface="Arial" pitchFamily="34" charset="0"/>
              <a:buChar char="•"/>
              <a:defRPr sz="1600"/>
            </a:lvl8pPr>
            <a:lvl9pPr marL="3886200" indent="-228600" defTabSz="914400">
              <a:spcBef>
                <a:spcPct val="20000"/>
              </a:spcBef>
              <a:buFont typeface="Arial" pitchFamily="34" charset="0"/>
              <a:buChar char="•"/>
              <a:defRPr sz="1600"/>
            </a:lvl9pPr>
          </a:lstStyle>
          <a:p>
            <a:pPr lvl="1">
              <a:spcBef>
                <a:spcPts val="0"/>
              </a:spcBef>
              <a:spcAft>
                <a:spcPts val="0"/>
              </a:spcAft>
            </a:pPr>
            <a:r>
              <a:rPr lang="en-US" dirty="0">
                <a:solidFill>
                  <a:schemeClr val="tx1"/>
                </a:solidFill>
              </a:rPr>
              <a:t>KP Washington </a:t>
            </a:r>
          </a:p>
          <a:p>
            <a:pPr lvl="1">
              <a:spcBef>
                <a:spcPts val="0"/>
              </a:spcBef>
              <a:spcAft>
                <a:spcPts val="0"/>
              </a:spcAft>
            </a:pPr>
            <a:r>
              <a:rPr lang="en-US" dirty="0">
                <a:solidFill>
                  <a:schemeClr val="tx1"/>
                </a:solidFill>
              </a:rPr>
              <a:t>Washington Health Alliance</a:t>
            </a:r>
          </a:p>
          <a:p>
            <a:pPr lvl="1">
              <a:spcBef>
                <a:spcPts val="0"/>
              </a:spcBef>
              <a:spcAft>
                <a:spcPts val="0"/>
              </a:spcAft>
            </a:pPr>
            <a:r>
              <a:rPr lang="en-US" dirty="0">
                <a:solidFill>
                  <a:schemeClr val="tx1"/>
                </a:solidFill>
              </a:rPr>
              <a:t>VA Puget Sound</a:t>
            </a:r>
          </a:p>
          <a:p>
            <a:pPr lvl="1">
              <a:spcBef>
                <a:spcPts val="0"/>
              </a:spcBef>
              <a:spcAft>
                <a:spcPts val="0"/>
              </a:spcAft>
            </a:pPr>
            <a:r>
              <a:rPr lang="en-US" dirty="0">
                <a:solidFill>
                  <a:schemeClr val="tx1"/>
                </a:solidFill>
              </a:rPr>
              <a:t>University of Washington</a:t>
            </a:r>
          </a:p>
          <a:p>
            <a:pPr lvl="1"/>
            <a:endParaRPr lang="en-US" dirty="0">
              <a:solidFill>
                <a:schemeClr val="tx1"/>
              </a:solidFill>
            </a:endParaRPr>
          </a:p>
          <a:p>
            <a:endParaRPr lang="en-US" dirty="0"/>
          </a:p>
        </p:txBody>
      </p:sp>
    </p:spTree>
    <p:extLst>
      <p:ext uri="{BB962C8B-B14F-4D97-AF65-F5344CB8AC3E}">
        <p14:creationId xmlns:p14="http://schemas.microsoft.com/office/powerpoint/2010/main" val="2543925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3ECD7-172B-431D-91E3-1186E205C414}"/>
              </a:ext>
            </a:extLst>
          </p:cNvPr>
          <p:cNvSpPr>
            <a:spLocks noGrp="1"/>
          </p:cNvSpPr>
          <p:nvPr>
            <p:ph type="title"/>
          </p:nvPr>
        </p:nvSpPr>
        <p:spPr/>
        <p:txBody>
          <a:bodyPr>
            <a:normAutofit/>
          </a:bodyPr>
          <a:lstStyle/>
          <a:p>
            <a:r>
              <a:rPr lang="en-US" sz="3200" dirty="0"/>
              <a:t>SPARC Trial: Partners</a:t>
            </a:r>
          </a:p>
        </p:txBody>
      </p:sp>
      <p:sp>
        <p:nvSpPr>
          <p:cNvPr id="3" name="Content Placeholder 2">
            <a:extLst>
              <a:ext uri="{FF2B5EF4-FFF2-40B4-BE49-F238E27FC236}">
                <a16:creationId xmlns:a16="http://schemas.microsoft.com/office/drawing/2014/main" id="{AB100748-8546-4270-B6D1-22C87AE150B9}"/>
              </a:ext>
            </a:extLst>
          </p:cNvPr>
          <p:cNvSpPr>
            <a:spLocks noGrp="1"/>
          </p:cNvSpPr>
          <p:nvPr>
            <p:ph idx="1"/>
          </p:nvPr>
        </p:nvSpPr>
        <p:spPr>
          <a:xfrm>
            <a:off x="692727" y="1588655"/>
            <a:ext cx="8255330" cy="4839284"/>
          </a:xfrm>
        </p:spPr>
        <p:txBody>
          <a:bodyPr>
            <a:normAutofit/>
          </a:bodyPr>
          <a:lstStyle/>
          <a:p>
            <a:pPr marL="342900" lvl="1" indent="-342900">
              <a:spcAft>
                <a:spcPts val="0"/>
              </a:spcAft>
            </a:pPr>
            <a:endParaRPr lang="en-US" dirty="0"/>
          </a:p>
          <a:p>
            <a:pPr marL="342900" lvl="1" indent="-342900">
              <a:spcAft>
                <a:spcPts val="0"/>
              </a:spcAft>
            </a:pPr>
            <a:r>
              <a:rPr lang="en-US" dirty="0"/>
              <a:t>2013: Partner on grant — Director Primary Care</a:t>
            </a:r>
          </a:p>
          <a:p>
            <a:pPr marL="342900" lvl="1" indent="-342900">
              <a:spcAft>
                <a:spcPts val="0"/>
              </a:spcAft>
            </a:pPr>
            <a:endParaRPr lang="en-US" dirty="0"/>
          </a:p>
          <a:p>
            <a:pPr marL="342900" lvl="1" indent="-342900">
              <a:spcAft>
                <a:spcPts val="0"/>
              </a:spcAft>
            </a:pPr>
            <a:endParaRPr lang="en-US" dirty="0"/>
          </a:p>
          <a:p>
            <a:pPr marL="342900" lvl="1" indent="-342900">
              <a:spcAft>
                <a:spcPts val="0"/>
              </a:spcAft>
            </a:pPr>
            <a:endParaRPr lang="en-US" dirty="0"/>
          </a:p>
          <a:p>
            <a:pPr marL="342900" lvl="1" indent="-342900">
              <a:spcAft>
                <a:spcPts val="0"/>
              </a:spcAft>
            </a:pPr>
            <a:endParaRPr lang="en-US" dirty="0"/>
          </a:p>
          <a:p>
            <a:pPr marL="342900" lvl="1" indent="-342900">
              <a:spcAft>
                <a:spcPts val="0"/>
              </a:spcAft>
            </a:pPr>
            <a:endParaRPr lang="en-US" dirty="0"/>
          </a:p>
          <a:p>
            <a:pPr marL="342900" lvl="1" indent="-342900">
              <a:spcAft>
                <a:spcPts val="0"/>
              </a:spcAft>
            </a:pPr>
            <a:endParaRPr lang="en-US" dirty="0"/>
          </a:p>
          <a:p>
            <a:pPr marL="342900" lvl="1" indent="-342900">
              <a:spcAft>
                <a:spcPts val="0"/>
              </a:spcAft>
            </a:pPr>
            <a:endParaRPr lang="en-US"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r>
              <a:rPr lang="en-US" sz="1600" dirty="0"/>
              <a:t>Bobb IJERPH 2017; Glass Implementation Science 2018</a:t>
            </a:r>
          </a:p>
        </p:txBody>
      </p:sp>
      <p:sp>
        <p:nvSpPr>
          <p:cNvPr id="4" name="Slide Number Placeholder 3">
            <a:extLst>
              <a:ext uri="{FF2B5EF4-FFF2-40B4-BE49-F238E27FC236}">
                <a16:creationId xmlns:a16="http://schemas.microsoft.com/office/drawing/2014/main" id="{9A461496-2D8E-4CF2-957F-B433C7D20505}"/>
              </a:ext>
            </a:extLst>
          </p:cNvPr>
          <p:cNvSpPr>
            <a:spLocks noGrp="1"/>
          </p:cNvSpPr>
          <p:nvPr>
            <p:ph type="sldNum" sz="quarter" idx="12"/>
          </p:nvPr>
        </p:nvSpPr>
        <p:spPr/>
        <p:txBody>
          <a:bodyPr/>
          <a:lstStyle/>
          <a:p>
            <a:fld id="{A0C21F26-985F-9D40-A811-D6DE90C3D8D1}" type="slidenum">
              <a:rPr lang="en-US" smtClean="0">
                <a:solidFill>
                  <a:prstClr val="white">
                    <a:lumMod val="50000"/>
                  </a:prstClr>
                </a:solidFill>
              </a:rPr>
              <a:pPr/>
              <a:t>20</a:t>
            </a:fld>
            <a:endParaRPr lang="en-US">
              <a:solidFill>
                <a:prstClr val="white">
                  <a:lumMod val="50000"/>
                </a:prstClr>
              </a:solidFill>
            </a:endParaRPr>
          </a:p>
        </p:txBody>
      </p:sp>
    </p:spTree>
    <p:extLst>
      <p:ext uri="{BB962C8B-B14F-4D97-AF65-F5344CB8AC3E}">
        <p14:creationId xmlns:p14="http://schemas.microsoft.com/office/powerpoint/2010/main" val="1164773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3ECD7-172B-431D-91E3-1186E205C414}"/>
              </a:ext>
            </a:extLst>
          </p:cNvPr>
          <p:cNvSpPr>
            <a:spLocks noGrp="1"/>
          </p:cNvSpPr>
          <p:nvPr>
            <p:ph type="title"/>
          </p:nvPr>
        </p:nvSpPr>
        <p:spPr/>
        <p:txBody>
          <a:bodyPr>
            <a:normAutofit/>
          </a:bodyPr>
          <a:lstStyle/>
          <a:p>
            <a:r>
              <a:rPr lang="en-US" sz="3200" dirty="0"/>
              <a:t>SPARC Trial: Partners</a:t>
            </a:r>
          </a:p>
        </p:txBody>
      </p:sp>
      <p:sp>
        <p:nvSpPr>
          <p:cNvPr id="3" name="Content Placeholder 2">
            <a:extLst>
              <a:ext uri="{FF2B5EF4-FFF2-40B4-BE49-F238E27FC236}">
                <a16:creationId xmlns:a16="http://schemas.microsoft.com/office/drawing/2014/main" id="{AB100748-8546-4270-B6D1-22C87AE150B9}"/>
              </a:ext>
            </a:extLst>
          </p:cNvPr>
          <p:cNvSpPr>
            <a:spLocks noGrp="1"/>
          </p:cNvSpPr>
          <p:nvPr>
            <p:ph idx="1"/>
          </p:nvPr>
        </p:nvSpPr>
        <p:spPr>
          <a:xfrm>
            <a:off x="692727" y="1588655"/>
            <a:ext cx="8255330" cy="4839284"/>
          </a:xfrm>
        </p:spPr>
        <p:txBody>
          <a:bodyPr>
            <a:normAutofit fontScale="92500"/>
          </a:bodyPr>
          <a:lstStyle/>
          <a:p>
            <a:pPr marL="342900" lvl="1" indent="-342900">
              <a:spcAft>
                <a:spcPts val="0"/>
              </a:spcAft>
            </a:pPr>
            <a:endParaRPr lang="en-US" dirty="0"/>
          </a:p>
          <a:p>
            <a:pPr marL="342900" lvl="1" indent="-342900">
              <a:lnSpc>
                <a:spcPct val="110000"/>
              </a:lnSpc>
              <a:spcAft>
                <a:spcPts val="0"/>
              </a:spcAft>
            </a:pPr>
            <a:r>
              <a:rPr lang="en-US" dirty="0"/>
              <a:t>2013: Partner on grant — Director of Primary Care</a:t>
            </a:r>
          </a:p>
          <a:p>
            <a:pPr marL="342900" lvl="1" indent="-342900">
              <a:lnSpc>
                <a:spcPct val="110000"/>
              </a:lnSpc>
              <a:spcAft>
                <a:spcPts val="0"/>
              </a:spcAft>
            </a:pPr>
            <a:r>
              <a:rPr lang="en-US" dirty="0"/>
              <a:t>2014: Director, Primary Care had left</a:t>
            </a:r>
          </a:p>
          <a:p>
            <a:pPr marL="607185" lvl="2" indent="-342900">
              <a:lnSpc>
                <a:spcPct val="110000"/>
              </a:lnSpc>
              <a:spcAft>
                <a:spcPts val="0"/>
              </a:spcAft>
              <a:buFont typeface="Wingdings" panose="05000000000000000000" pitchFamily="2" charset="2"/>
              <a:buChar char="ü"/>
            </a:pPr>
            <a:r>
              <a:rPr lang="en-US" dirty="0"/>
              <a:t>Partnered with the Director Behavioral Health</a:t>
            </a:r>
          </a:p>
          <a:p>
            <a:pPr marL="607185" lvl="2" indent="-342900">
              <a:lnSpc>
                <a:spcPct val="110000"/>
              </a:lnSpc>
              <a:spcAft>
                <a:spcPts val="0"/>
              </a:spcAft>
              <a:buFont typeface="Wingdings" panose="05000000000000000000" pitchFamily="2" charset="2"/>
              <a:buChar char="ü"/>
            </a:pPr>
            <a:r>
              <a:rPr lang="en-US" dirty="0"/>
              <a:t>Implement all of Behavioral Health Integration </a:t>
            </a:r>
          </a:p>
          <a:p>
            <a:pPr marL="607185" lvl="2" indent="-342900">
              <a:lnSpc>
                <a:spcPct val="110000"/>
              </a:lnSpc>
              <a:spcAft>
                <a:spcPts val="0"/>
              </a:spcAft>
              <a:buFont typeface="Wingdings" panose="05000000000000000000" pitchFamily="2" charset="2"/>
              <a:buChar char="ü"/>
            </a:pPr>
            <a:r>
              <a:rPr lang="en-US" dirty="0"/>
              <a:t>Able to get permission for pilot only</a:t>
            </a:r>
          </a:p>
          <a:p>
            <a:pPr marL="342900" lvl="1" indent="-342900">
              <a:lnSpc>
                <a:spcPct val="110000"/>
              </a:lnSpc>
              <a:spcAft>
                <a:spcPts val="0"/>
              </a:spcAft>
            </a:pPr>
            <a:r>
              <a:rPr lang="en-US" dirty="0"/>
              <a:t>2015: Pilot: 3 sites</a:t>
            </a:r>
          </a:p>
          <a:p>
            <a:pPr marL="607185" lvl="2" indent="-342900">
              <a:lnSpc>
                <a:spcPct val="110000"/>
              </a:lnSpc>
              <a:spcAft>
                <a:spcPts val="0"/>
              </a:spcAft>
              <a:buFont typeface="Wingdings" panose="05000000000000000000" pitchFamily="2" charset="2"/>
              <a:buChar char="ü"/>
            </a:pPr>
            <a:r>
              <a:rPr lang="en-US" dirty="0"/>
              <a:t>Value of social workers trained in SUDs recognized </a:t>
            </a:r>
            <a:r>
              <a:rPr lang="en-US" dirty="0">
                <a:sym typeface="Wingdings" panose="05000000000000000000" pitchFamily="2" charset="2"/>
              </a:rPr>
              <a:t> s</a:t>
            </a:r>
            <a:r>
              <a:rPr lang="en-US" dirty="0"/>
              <a:t>taffing with integrated behavioral health clinicians</a:t>
            </a:r>
          </a:p>
          <a:p>
            <a:pPr marL="0" lvl="1" indent="0">
              <a:spcAft>
                <a:spcPts val="0"/>
              </a:spcAft>
              <a:buNone/>
            </a:pPr>
            <a:endParaRPr lang="en-US"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r>
              <a:rPr lang="en-US" sz="1600" dirty="0"/>
              <a:t>Bobb IJERPH 2017; Glass Implementation Science 2018</a:t>
            </a:r>
          </a:p>
        </p:txBody>
      </p:sp>
      <p:sp>
        <p:nvSpPr>
          <p:cNvPr id="4" name="Slide Number Placeholder 3">
            <a:extLst>
              <a:ext uri="{FF2B5EF4-FFF2-40B4-BE49-F238E27FC236}">
                <a16:creationId xmlns:a16="http://schemas.microsoft.com/office/drawing/2014/main" id="{9A461496-2D8E-4CF2-957F-B433C7D20505}"/>
              </a:ext>
            </a:extLst>
          </p:cNvPr>
          <p:cNvSpPr>
            <a:spLocks noGrp="1"/>
          </p:cNvSpPr>
          <p:nvPr>
            <p:ph type="sldNum" sz="quarter" idx="12"/>
          </p:nvPr>
        </p:nvSpPr>
        <p:spPr/>
        <p:txBody>
          <a:bodyPr/>
          <a:lstStyle/>
          <a:p>
            <a:fld id="{A0C21F26-985F-9D40-A811-D6DE90C3D8D1}" type="slidenum">
              <a:rPr lang="en-US" smtClean="0">
                <a:solidFill>
                  <a:prstClr val="white">
                    <a:lumMod val="50000"/>
                  </a:prstClr>
                </a:solidFill>
              </a:rPr>
              <a:pPr/>
              <a:t>21</a:t>
            </a:fld>
            <a:endParaRPr lang="en-US">
              <a:solidFill>
                <a:prstClr val="white">
                  <a:lumMod val="50000"/>
                </a:prstClr>
              </a:solidFill>
            </a:endParaRPr>
          </a:p>
        </p:txBody>
      </p:sp>
      <p:sp>
        <p:nvSpPr>
          <p:cNvPr id="5" name="Rectangle 4">
            <a:extLst>
              <a:ext uri="{FF2B5EF4-FFF2-40B4-BE49-F238E27FC236}">
                <a16:creationId xmlns:a16="http://schemas.microsoft.com/office/drawing/2014/main" id="{7F283FF1-BB3C-4814-9C27-1144C2601F40}"/>
              </a:ext>
            </a:extLst>
          </p:cNvPr>
          <p:cNvSpPr/>
          <p:nvPr/>
        </p:nvSpPr>
        <p:spPr>
          <a:xfrm>
            <a:off x="-894743" y="34409"/>
            <a:ext cx="1535485" cy="369332"/>
          </a:xfrm>
          <a:prstGeom prst="rect">
            <a:avLst/>
          </a:prstGeom>
        </p:spPr>
        <p:txBody>
          <a:bodyPr wrap="none">
            <a:spAutoFit/>
          </a:bodyPr>
          <a:lstStyle/>
          <a:p>
            <a:r>
              <a:rPr lang="en-US" dirty="0"/>
              <a:t>Implement all </a:t>
            </a:r>
          </a:p>
        </p:txBody>
      </p:sp>
    </p:spTree>
    <p:extLst>
      <p:ext uri="{BB962C8B-B14F-4D97-AF65-F5344CB8AC3E}">
        <p14:creationId xmlns:p14="http://schemas.microsoft.com/office/powerpoint/2010/main" val="1164514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BHI Clinical Care</a:t>
            </a:r>
            <a:endParaRPr lang="en-US" sz="3600" b="0" dirty="0">
              <a:latin typeface="Palatino Linotype" panose="02040502050505030304" pitchFamily="18" charset="0"/>
            </a:endParaRPr>
          </a:p>
        </p:txBody>
      </p:sp>
      <p:sp>
        <p:nvSpPr>
          <p:cNvPr id="3" name="Slide Number Placeholder 2"/>
          <p:cNvSpPr>
            <a:spLocks noGrp="1"/>
          </p:cNvSpPr>
          <p:nvPr>
            <p:ph type="sldNum" sz="quarter" idx="12"/>
          </p:nvPr>
        </p:nvSpPr>
        <p:spPr/>
        <p:txBody>
          <a:bodyPr/>
          <a:lstStyle/>
          <a:p>
            <a:pPr marL="0" marR="0" lvl="0" indent="0" algn="r" defTabSz="457159" rtl="0" eaLnBrk="1" fontAlgn="auto" latinLnBrk="0" hangingPunct="1">
              <a:lnSpc>
                <a:spcPct val="100000"/>
              </a:lnSpc>
              <a:spcBef>
                <a:spcPts val="0"/>
              </a:spcBef>
              <a:spcAft>
                <a:spcPts val="0"/>
              </a:spcAft>
              <a:buClrTx/>
              <a:buSzTx/>
              <a:buFontTx/>
              <a:buNone/>
              <a:tabLst/>
              <a:defRPr/>
            </a:pPr>
            <a:fld id="{59688B50-F209-5A45-8DA6-A40598A1B2D3}" type="slidenum">
              <a:rPr kumimoji="0" lang="en-US" sz="900" b="0" i="0" u="none" strike="noStrike" kern="1200" cap="none" spc="0" normalizeH="0" baseline="0" noProof="0" smtClean="0">
                <a:ln>
                  <a:noFill/>
                </a:ln>
                <a:solidFill>
                  <a:prstClr val="white">
                    <a:lumMod val="50000"/>
                  </a:prstClr>
                </a:solidFill>
                <a:effectLst/>
                <a:uLnTx/>
                <a:uFillTx/>
                <a:latin typeface="Calibri"/>
                <a:ea typeface="+mn-ea"/>
                <a:cs typeface="+mn-cs"/>
              </a:rPr>
              <a:pPr marL="0" marR="0" lvl="0" indent="0" algn="r" defTabSz="457159"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a:ln>
                <a:noFill/>
              </a:ln>
              <a:solidFill>
                <a:prstClr val="white">
                  <a:lumMod val="50000"/>
                </a:prstClr>
              </a:solidFill>
              <a:effectLst/>
              <a:uLnTx/>
              <a:uFillTx/>
              <a:latin typeface="Calibri"/>
              <a:ea typeface="+mn-ea"/>
              <a:cs typeface="+mn-cs"/>
            </a:endParaRPr>
          </a:p>
        </p:txBody>
      </p:sp>
      <p:graphicFrame>
        <p:nvGraphicFramePr>
          <p:cNvPr id="4" name="Diagram 3"/>
          <p:cNvGraphicFramePr/>
          <p:nvPr>
            <p:extLst/>
          </p:nvPr>
        </p:nvGraphicFramePr>
        <p:xfrm>
          <a:off x="949078" y="1066265"/>
          <a:ext cx="7191066" cy="4794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allout: Line 6">
            <a:extLst>
              <a:ext uri="{FF2B5EF4-FFF2-40B4-BE49-F238E27FC236}">
                <a16:creationId xmlns:a16="http://schemas.microsoft.com/office/drawing/2014/main" id="{E0622B7E-6C5F-4824-B98D-F5ABA305454F}"/>
              </a:ext>
            </a:extLst>
          </p:cNvPr>
          <p:cNvSpPr/>
          <p:nvPr/>
        </p:nvSpPr>
        <p:spPr>
          <a:xfrm>
            <a:off x="7171094" y="1174806"/>
            <a:ext cx="1732547" cy="2105526"/>
          </a:xfrm>
          <a:prstGeom prst="borderCallout1">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45715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7-Item Paper Screen</a:t>
            </a:r>
          </a:p>
          <a:p>
            <a:pPr marL="0" marR="0" lvl="0" indent="0" algn="ctr" defTabSz="45715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a:p>
            <a:pPr marL="171450" marR="0" lvl="0" indent="-114300" algn="l" defTabSz="45715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PHQ-2</a:t>
            </a:r>
          </a:p>
          <a:p>
            <a:pPr marL="171450" marR="0" lvl="0" indent="-114300" algn="l" defTabSz="45715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AUDIT-C </a:t>
            </a:r>
          </a:p>
          <a:p>
            <a:pPr marL="171450" marR="0" lvl="0" indent="-114300" algn="l" defTabSz="45715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Cannabis</a:t>
            </a:r>
          </a:p>
          <a:p>
            <a:pPr marL="171450" marR="0" lvl="0" indent="-114300" algn="l" defTabSz="45715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Drugs</a:t>
            </a:r>
          </a:p>
        </p:txBody>
      </p:sp>
    </p:spTree>
    <p:extLst>
      <p:ext uri="{BB962C8B-B14F-4D97-AF65-F5344CB8AC3E}">
        <p14:creationId xmlns:p14="http://schemas.microsoft.com/office/powerpoint/2010/main" val="1591606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BHI Clinical Care</a:t>
            </a:r>
            <a:endParaRPr lang="en-US" sz="3600" b="0" dirty="0">
              <a:latin typeface="Palatino Linotype" panose="02040502050505030304" pitchFamily="18" charset="0"/>
            </a:endParaRPr>
          </a:p>
        </p:txBody>
      </p:sp>
      <p:sp>
        <p:nvSpPr>
          <p:cNvPr id="3" name="Slide Number Placeholder 2"/>
          <p:cNvSpPr>
            <a:spLocks noGrp="1"/>
          </p:cNvSpPr>
          <p:nvPr>
            <p:ph type="sldNum" sz="quarter" idx="12"/>
          </p:nvPr>
        </p:nvSpPr>
        <p:spPr/>
        <p:txBody>
          <a:bodyPr/>
          <a:lstStyle/>
          <a:p>
            <a:pPr marL="0" marR="0" lvl="0" indent="0" algn="r" defTabSz="457159" rtl="0" eaLnBrk="1" fontAlgn="auto" latinLnBrk="0" hangingPunct="1">
              <a:lnSpc>
                <a:spcPct val="100000"/>
              </a:lnSpc>
              <a:spcBef>
                <a:spcPts val="0"/>
              </a:spcBef>
              <a:spcAft>
                <a:spcPts val="0"/>
              </a:spcAft>
              <a:buClrTx/>
              <a:buSzTx/>
              <a:buFontTx/>
              <a:buNone/>
              <a:tabLst/>
              <a:defRPr/>
            </a:pPr>
            <a:fld id="{59688B50-F209-5A45-8DA6-A40598A1B2D3}" type="slidenum">
              <a:rPr kumimoji="0" lang="en-US" sz="900" b="0" i="0" u="none" strike="noStrike" kern="1200" cap="none" spc="0" normalizeH="0" baseline="0" noProof="0" smtClean="0">
                <a:ln>
                  <a:noFill/>
                </a:ln>
                <a:solidFill>
                  <a:prstClr val="white">
                    <a:lumMod val="50000"/>
                  </a:prstClr>
                </a:solidFill>
                <a:effectLst/>
                <a:uLnTx/>
                <a:uFillTx/>
                <a:latin typeface="Calibri"/>
                <a:ea typeface="+mn-ea"/>
                <a:cs typeface="+mn-cs"/>
              </a:rPr>
              <a:pPr marL="0" marR="0" lvl="0" indent="0" algn="r" defTabSz="457159"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a:ln>
                <a:noFill/>
              </a:ln>
              <a:solidFill>
                <a:prstClr val="white">
                  <a:lumMod val="50000"/>
                </a:prstClr>
              </a:solidFill>
              <a:effectLst/>
              <a:uLnTx/>
              <a:uFillTx/>
              <a:latin typeface="Calibri"/>
              <a:ea typeface="+mn-ea"/>
              <a:cs typeface="+mn-cs"/>
            </a:endParaRPr>
          </a:p>
        </p:txBody>
      </p:sp>
      <p:graphicFrame>
        <p:nvGraphicFramePr>
          <p:cNvPr id="4" name="Diagram 3"/>
          <p:cNvGraphicFramePr/>
          <p:nvPr>
            <p:extLst/>
          </p:nvPr>
        </p:nvGraphicFramePr>
        <p:xfrm>
          <a:off x="949078" y="1066265"/>
          <a:ext cx="7191066" cy="4794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allout: Line 7">
            <a:extLst>
              <a:ext uri="{FF2B5EF4-FFF2-40B4-BE49-F238E27FC236}">
                <a16:creationId xmlns:a16="http://schemas.microsoft.com/office/drawing/2014/main" id="{DA4A6281-9EF3-4D88-B823-50AD54852662}"/>
              </a:ext>
            </a:extLst>
          </p:cNvPr>
          <p:cNvSpPr/>
          <p:nvPr/>
        </p:nvSpPr>
        <p:spPr>
          <a:xfrm>
            <a:off x="7178548" y="3506993"/>
            <a:ext cx="1732546" cy="2944870"/>
          </a:xfrm>
          <a:prstGeom prst="borderCallout1">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57150" marR="0" lvl="0" indent="0" algn="l" defTabSz="45715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4 Possible  Assessments</a:t>
            </a:r>
          </a:p>
          <a:p>
            <a:pPr marL="57150" marR="0" lvl="0" indent="0" algn="l" defTabSz="45715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a:p>
            <a:pPr marL="171450" marR="0" lvl="0" indent="-114300" algn="l" defTabSz="45715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PHQ-9</a:t>
            </a:r>
          </a:p>
          <a:p>
            <a:pPr marL="171450" marR="0" lvl="0" indent="-114300" algn="l" defTabSz="45715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Suicide risk assessment</a:t>
            </a:r>
          </a:p>
          <a:p>
            <a:pPr marL="171450" marR="0" lvl="0" indent="-114300" algn="l" defTabSz="45715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Alcohol  Symptom Checklist (SC)</a:t>
            </a:r>
          </a:p>
          <a:p>
            <a:pPr marL="171450" marR="0" lvl="0" indent="-114300" algn="l" defTabSz="45715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Substance use  SC</a:t>
            </a:r>
          </a:p>
        </p:txBody>
      </p:sp>
      <p:sp>
        <p:nvSpPr>
          <p:cNvPr id="12" name="Callout: Line 11">
            <a:extLst>
              <a:ext uri="{FF2B5EF4-FFF2-40B4-BE49-F238E27FC236}">
                <a16:creationId xmlns:a16="http://schemas.microsoft.com/office/drawing/2014/main" id="{F27CE509-77CE-4126-B25F-7BA39B1C96BE}"/>
              </a:ext>
            </a:extLst>
          </p:cNvPr>
          <p:cNvSpPr/>
          <p:nvPr/>
        </p:nvSpPr>
        <p:spPr>
          <a:xfrm>
            <a:off x="7171094" y="1174806"/>
            <a:ext cx="1732547" cy="2105526"/>
          </a:xfrm>
          <a:prstGeom prst="borderCallout1">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45715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7-Item Paper Screen</a:t>
            </a:r>
          </a:p>
          <a:p>
            <a:pPr marL="0" marR="0" lvl="0" indent="0" algn="ctr" defTabSz="45715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a:p>
            <a:pPr marL="171450" marR="0" lvl="0" indent="-114300" algn="l" defTabSz="45715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PHQ-2</a:t>
            </a:r>
          </a:p>
          <a:p>
            <a:pPr marL="171450" marR="0" lvl="0" indent="-114300" algn="l" defTabSz="45715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AUDIT-C </a:t>
            </a:r>
          </a:p>
          <a:p>
            <a:pPr marL="171450" marR="0" lvl="0" indent="-114300" algn="l" defTabSz="45715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Cannabis</a:t>
            </a:r>
          </a:p>
          <a:p>
            <a:pPr marL="171450" marR="0" lvl="0" indent="-114300" algn="l" defTabSz="45715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Drugs</a:t>
            </a:r>
          </a:p>
        </p:txBody>
      </p:sp>
    </p:spTree>
    <p:extLst>
      <p:ext uri="{BB962C8B-B14F-4D97-AF65-F5344CB8AC3E}">
        <p14:creationId xmlns:p14="http://schemas.microsoft.com/office/powerpoint/2010/main" val="592919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BHI Clinical Care</a:t>
            </a:r>
            <a:endParaRPr lang="en-US" sz="3600" b="0" dirty="0">
              <a:latin typeface="Palatino Linotype" panose="02040502050505030304" pitchFamily="18" charset="0"/>
            </a:endParaRPr>
          </a:p>
        </p:txBody>
      </p:sp>
      <p:sp>
        <p:nvSpPr>
          <p:cNvPr id="3" name="Slide Number Placeholder 2"/>
          <p:cNvSpPr>
            <a:spLocks noGrp="1"/>
          </p:cNvSpPr>
          <p:nvPr>
            <p:ph type="sldNum" sz="quarter" idx="12"/>
          </p:nvPr>
        </p:nvSpPr>
        <p:spPr/>
        <p:txBody>
          <a:bodyPr/>
          <a:lstStyle/>
          <a:p>
            <a:pPr marL="0" marR="0" lvl="0" indent="0" algn="r" defTabSz="457159" rtl="0" eaLnBrk="1" fontAlgn="auto" latinLnBrk="0" hangingPunct="1">
              <a:lnSpc>
                <a:spcPct val="100000"/>
              </a:lnSpc>
              <a:spcBef>
                <a:spcPts val="0"/>
              </a:spcBef>
              <a:spcAft>
                <a:spcPts val="0"/>
              </a:spcAft>
              <a:buClrTx/>
              <a:buSzTx/>
              <a:buFontTx/>
              <a:buNone/>
              <a:tabLst/>
              <a:defRPr/>
            </a:pPr>
            <a:fld id="{59688B50-F209-5A45-8DA6-A40598A1B2D3}" type="slidenum">
              <a:rPr kumimoji="0" lang="en-US" sz="900" b="0" i="0" u="none" strike="noStrike" kern="1200" cap="none" spc="0" normalizeH="0" baseline="0" noProof="0" smtClean="0">
                <a:ln>
                  <a:noFill/>
                </a:ln>
                <a:solidFill>
                  <a:prstClr val="white">
                    <a:lumMod val="50000"/>
                  </a:prstClr>
                </a:solidFill>
                <a:effectLst/>
                <a:uLnTx/>
                <a:uFillTx/>
                <a:latin typeface="Calibri"/>
                <a:ea typeface="+mn-ea"/>
                <a:cs typeface="+mn-cs"/>
              </a:rPr>
              <a:pPr marL="0" marR="0" lvl="0" indent="0" algn="r" defTabSz="457159"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a:ln>
                <a:noFill/>
              </a:ln>
              <a:solidFill>
                <a:prstClr val="white">
                  <a:lumMod val="50000"/>
                </a:prstClr>
              </a:solidFill>
              <a:effectLst/>
              <a:uLnTx/>
              <a:uFillTx/>
              <a:latin typeface="Calibri"/>
              <a:ea typeface="+mn-ea"/>
              <a:cs typeface="+mn-cs"/>
            </a:endParaRPr>
          </a:p>
        </p:txBody>
      </p:sp>
      <p:graphicFrame>
        <p:nvGraphicFramePr>
          <p:cNvPr id="4" name="Diagram 3"/>
          <p:cNvGraphicFramePr/>
          <p:nvPr>
            <p:extLst/>
          </p:nvPr>
        </p:nvGraphicFramePr>
        <p:xfrm>
          <a:off x="949078" y="1066265"/>
          <a:ext cx="7191066" cy="4794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allout: Line 5">
            <a:extLst>
              <a:ext uri="{FF2B5EF4-FFF2-40B4-BE49-F238E27FC236}">
                <a16:creationId xmlns:a16="http://schemas.microsoft.com/office/drawing/2014/main" id="{1D06B68D-D9FA-4FA5-9449-AEFD70E86DDD}"/>
              </a:ext>
            </a:extLst>
          </p:cNvPr>
          <p:cNvSpPr/>
          <p:nvPr/>
        </p:nvSpPr>
        <p:spPr>
          <a:xfrm>
            <a:off x="144232" y="4275497"/>
            <a:ext cx="1576989" cy="2481162"/>
          </a:xfrm>
          <a:prstGeom prst="borderCallout1">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57150" marR="0" lvl="0" indent="0" algn="l" defTabSz="45715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BI or Shared decision-making &amp; Treatment:</a:t>
            </a:r>
          </a:p>
          <a:p>
            <a:pPr marL="173038" marR="0" lvl="0" indent="-173038" algn="l" defTabSz="457159" rtl="0" eaLnBrk="1" fontAlgn="auto" latinLnBrk="0" hangingPunct="1">
              <a:lnSpc>
                <a:spcPct val="100000"/>
              </a:lnSpc>
              <a:spcBef>
                <a:spcPts val="0"/>
              </a:spcBef>
              <a:spcAft>
                <a:spcPts val="0"/>
              </a:spcAft>
              <a:buClrTx/>
              <a:buSzTx/>
              <a:buFont typeface="Arial" panose="020B0604020202020204" pitchFamily="34" charset="0"/>
              <a:buChar char="•"/>
              <a:defRPr/>
            </a:pPr>
            <a:r>
              <a:rPr lang="en-US" dirty="0">
                <a:solidFill>
                  <a:prstClr val="white"/>
                </a:solidFill>
                <a:latin typeface="Calibri"/>
              </a:rPr>
              <a:t>Depression/</a:t>
            </a:r>
          </a:p>
          <a:p>
            <a:pPr marL="173038" marR="0" lvl="0" indent="-173038" algn="l" defTabSz="457159"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Anxiety</a:t>
            </a:r>
          </a:p>
          <a:p>
            <a:pPr marL="173038" marR="0" lvl="0" indent="-173038" algn="l" defTabSz="457159" rtl="0" eaLnBrk="1" fontAlgn="auto" latinLnBrk="0" hangingPunct="1">
              <a:lnSpc>
                <a:spcPct val="100000"/>
              </a:lnSpc>
              <a:spcBef>
                <a:spcPts val="0"/>
              </a:spcBef>
              <a:spcAft>
                <a:spcPts val="0"/>
              </a:spcAft>
              <a:buClrTx/>
              <a:buSzTx/>
              <a:buFont typeface="Arial" panose="020B0604020202020204" pitchFamily="34" charset="0"/>
              <a:buChar char="•"/>
              <a:defRPr/>
            </a:pPr>
            <a:r>
              <a:rPr lang="en-US" dirty="0">
                <a:solidFill>
                  <a:prstClr val="white"/>
                </a:solidFill>
                <a:latin typeface="Calibri"/>
              </a:rPr>
              <a:t>AUD</a:t>
            </a:r>
          </a:p>
          <a:p>
            <a:pPr marL="173038" marR="0" lvl="0" indent="-173038" algn="l" defTabSz="457159"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Other SUDs</a:t>
            </a:r>
          </a:p>
          <a:p>
            <a:pPr marL="57150" marR="0" lvl="0" indent="0" algn="l" defTabSz="45715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Callout: Line 6">
            <a:extLst>
              <a:ext uri="{FF2B5EF4-FFF2-40B4-BE49-F238E27FC236}">
                <a16:creationId xmlns:a16="http://schemas.microsoft.com/office/drawing/2014/main" id="{E0622B7E-6C5F-4824-B98D-F5ABA305454F}"/>
              </a:ext>
            </a:extLst>
          </p:cNvPr>
          <p:cNvSpPr/>
          <p:nvPr/>
        </p:nvSpPr>
        <p:spPr>
          <a:xfrm>
            <a:off x="7171094" y="1174806"/>
            <a:ext cx="1732547" cy="2105526"/>
          </a:xfrm>
          <a:prstGeom prst="borderCallout1">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45715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7-Item Paper Screen</a:t>
            </a:r>
          </a:p>
          <a:p>
            <a:pPr marL="0" marR="0" lvl="0" indent="0" algn="ctr" defTabSz="45715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a:p>
            <a:pPr marL="171450" marR="0" lvl="0" indent="-114300" algn="l" defTabSz="45715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PHQ-2</a:t>
            </a:r>
          </a:p>
          <a:p>
            <a:pPr marL="171450" marR="0" lvl="0" indent="-114300" algn="l" defTabSz="45715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AUDIT-C </a:t>
            </a:r>
          </a:p>
          <a:p>
            <a:pPr marL="171450" marR="0" lvl="0" indent="-114300" algn="l" defTabSz="45715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Cannabis</a:t>
            </a:r>
          </a:p>
          <a:p>
            <a:pPr marL="171450" marR="0" lvl="0" indent="-114300" algn="l" defTabSz="45715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Drugs</a:t>
            </a:r>
          </a:p>
        </p:txBody>
      </p:sp>
      <p:sp>
        <p:nvSpPr>
          <p:cNvPr id="9" name="Callout: Line 8">
            <a:extLst>
              <a:ext uri="{FF2B5EF4-FFF2-40B4-BE49-F238E27FC236}">
                <a16:creationId xmlns:a16="http://schemas.microsoft.com/office/drawing/2014/main" id="{401D9F0F-EB8D-487C-9582-4A0842ABA3AD}"/>
              </a:ext>
            </a:extLst>
          </p:cNvPr>
          <p:cNvSpPr/>
          <p:nvPr/>
        </p:nvSpPr>
        <p:spPr>
          <a:xfrm>
            <a:off x="7178548" y="3506993"/>
            <a:ext cx="1732546" cy="2944870"/>
          </a:xfrm>
          <a:prstGeom prst="borderCallout1">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57150" marR="0" lvl="0" indent="0" algn="l" defTabSz="45715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4 Possible  Assessments</a:t>
            </a:r>
          </a:p>
          <a:p>
            <a:pPr marL="57150" marR="0" lvl="0" indent="0" algn="l" defTabSz="45715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a:p>
            <a:pPr marL="171450" marR="0" lvl="0" indent="-114300" algn="l" defTabSz="45715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PHQ-9</a:t>
            </a:r>
          </a:p>
          <a:p>
            <a:pPr marL="171450" marR="0" lvl="0" indent="-114300" algn="l" defTabSz="45715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Suicide risk assessment</a:t>
            </a:r>
          </a:p>
          <a:p>
            <a:pPr marL="171450" marR="0" lvl="0" indent="-114300" algn="l" defTabSz="45715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Alcohol  Symptom Checklist (SC)</a:t>
            </a:r>
          </a:p>
          <a:p>
            <a:pPr marL="171450" marR="0" lvl="0" indent="-114300" algn="l" defTabSz="45715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Substance use  SC</a:t>
            </a:r>
          </a:p>
        </p:txBody>
      </p:sp>
    </p:spTree>
    <p:extLst>
      <p:ext uri="{BB962C8B-B14F-4D97-AF65-F5344CB8AC3E}">
        <p14:creationId xmlns:p14="http://schemas.microsoft.com/office/powerpoint/2010/main" val="1703146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BHI Clinical Care</a:t>
            </a:r>
            <a:endParaRPr lang="en-US" sz="3600" b="0" dirty="0">
              <a:latin typeface="Palatino Linotype" panose="02040502050505030304" pitchFamily="18" charset="0"/>
            </a:endParaRPr>
          </a:p>
        </p:txBody>
      </p:sp>
      <p:sp>
        <p:nvSpPr>
          <p:cNvPr id="3" name="Slide Number Placeholder 2"/>
          <p:cNvSpPr>
            <a:spLocks noGrp="1"/>
          </p:cNvSpPr>
          <p:nvPr>
            <p:ph type="sldNum" sz="quarter" idx="12"/>
          </p:nvPr>
        </p:nvSpPr>
        <p:spPr/>
        <p:txBody>
          <a:bodyPr/>
          <a:lstStyle/>
          <a:p>
            <a:pPr marL="0" marR="0" lvl="0" indent="0" algn="r" defTabSz="457159" rtl="0" eaLnBrk="1" fontAlgn="auto" latinLnBrk="0" hangingPunct="1">
              <a:lnSpc>
                <a:spcPct val="100000"/>
              </a:lnSpc>
              <a:spcBef>
                <a:spcPts val="0"/>
              </a:spcBef>
              <a:spcAft>
                <a:spcPts val="0"/>
              </a:spcAft>
              <a:buClrTx/>
              <a:buSzTx/>
              <a:buFontTx/>
              <a:buNone/>
              <a:tabLst/>
              <a:defRPr/>
            </a:pPr>
            <a:fld id="{59688B50-F209-5A45-8DA6-A40598A1B2D3}" type="slidenum">
              <a:rPr kumimoji="0" lang="en-US" sz="900" b="0" i="0" u="none" strike="noStrike" kern="1200" cap="none" spc="0" normalizeH="0" baseline="0" noProof="0" smtClean="0">
                <a:ln>
                  <a:noFill/>
                </a:ln>
                <a:solidFill>
                  <a:prstClr val="white">
                    <a:lumMod val="50000"/>
                  </a:prstClr>
                </a:solidFill>
                <a:effectLst/>
                <a:uLnTx/>
                <a:uFillTx/>
                <a:latin typeface="Calibri"/>
                <a:ea typeface="+mn-ea"/>
                <a:cs typeface="+mn-cs"/>
              </a:rPr>
              <a:pPr marL="0" marR="0" lvl="0" indent="0" algn="r" defTabSz="457159"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a:ln>
                <a:noFill/>
              </a:ln>
              <a:solidFill>
                <a:prstClr val="white">
                  <a:lumMod val="50000"/>
                </a:prstClr>
              </a:solidFill>
              <a:effectLst/>
              <a:uLnTx/>
              <a:uFillTx/>
              <a:latin typeface="Calibri"/>
              <a:ea typeface="+mn-ea"/>
              <a:cs typeface="+mn-cs"/>
            </a:endParaRPr>
          </a:p>
        </p:txBody>
      </p:sp>
      <p:graphicFrame>
        <p:nvGraphicFramePr>
          <p:cNvPr id="4" name="Diagram 3"/>
          <p:cNvGraphicFramePr/>
          <p:nvPr>
            <p:extLst/>
          </p:nvPr>
        </p:nvGraphicFramePr>
        <p:xfrm>
          <a:off x="949078" y="1066265"/>
          <a:ext cx="7191066" cy="4794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allout: Line 5">
            <a:extLst>
              <a:ext uri="{FF2B5EF4-FFF2-40B4-BE49-F238E27FC236}">
                <a16:creationId xmlns:a16="http://schemas.microsoft.com/office/drawing/2014/main" id="{1D06B68D-D9FA-4FA5-9449-AEFD70E86DDD}"/>
              </a:ext>
            </a:extLst>
          </p:cNvPr>
          <p:cNvSpPr/>
          <p:nvPr/>
        </p:nvSpPr>
        <p:spPr>
          <a:xfrm>
            <a:off x="144232" y="4275497"/>
            <a:ext cx="1576989" cy="2481162"/>
          </a:xfrm>
          <a:prstGeom prst="borderCallout1">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57150" lvl="0">
              <a:defRPr/>
            </a:pPr>
            <a:r>
              <a:rPr lang="en-US" dirty="0">
                <a:solidFill>
                  <a:prstClr val="white"/>
                </a:solidFill>
              </a:rPr>
              <a:t>BI or shared decision-making &amp; Treatment:</a:t>
            </a:r>
          </a:p>
          <a:p>
            <a:pPr marL="173038" marR="0" lvl="0" indent="-173038" algn="l" defTabSz="457159" rtl="0" eaLnBrk="1" fontAlgn="auto" latinLnBrk="0" hangingPunct="1">
              <a:lnSpc>
                <a:spcPct val="100000"/>
              </a:lnSpc>
              <a:spcBef>
                <a:spcPts val="0"/>
              </a:spcBef>
              <a:spcAft>
                <a:spcPts val="0"/>
              </a:spcAft>
              <a:buClrTx/>
              <a:buSzTx/>
              <a:buFont typeface="Arial" panose="020B0604020202020204" pitchFamily="34" charset="0"/>
              <a:buChar char="•"/>
              <a:defRPr/>
            </a:pPr>
            <a:r>
              <a:rPr lang="en-US" dirty="0">
                <a:solidFill>
                  <a:prstClr val="white"/>
                </a:solidFill>
                <a:latin typeface="Calibri"/>
              </a:rPr>
              <a:t>Depression/</a:t>
            </a:r>
          </a:p>
          <a:p>
            <a:pPr marL="173038" marR="0" lvl="0" indent="-173038" algn="l" defTabSz="457159"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Anxiety</a:t>
            </a:r>
          </a:p>
          <a:p>
            <a:pPr marL="173038" marR="0" lvl="0" indent="-173038" algn="l" defTabSz="457159" rtl="0" eaLnBrk="1" fontAlgn="auto" latinLnBrk="0" hangingPunct="1">
              <a:lnSpc>
                <a:spcPct val="100000"/>
              </a:lnSpc>
              <a:spcBef>
                <a:spcPts val="0"/>
              </a:spcBef>
              <a:spcAft>
                <a:spcPts val="0"/>
              </a:spcAft>
              <a:buClrTx/>
              <a:buSzTx/>
              <a:buFont typeface="Arial" panose="020B0604020202020204" pitchFamily="34" charset="0"/>
              <a:buChar char="•"/>
              <a:defRPr/>
            </a:pPr>
            <a:r>
              <a:rPr lang="en-US" dirty="0">
                <a:solidFill>
                  <a:prstClr val="white"/>
                </a:solidFill>
                <a:latin typeface="Calibri"/>
              </a:rPr>
              <a:t>AUD</a:t>
            </a:r>
          </a:p>
          <a:p>
            <a:pPr marL="173038" marR="0" lvl="0" indent="-173038" algn="l" defTabSz="457159"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Other SUDs</a:t>
            </a:r>
          </a:p>
          <a:p>
            <a:pPr marL="57150" marR="0" lvl="0" indent="0" algn="l" defTabSz="45715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Callout: Line 6">
            <a:extLst>
              <a:ext uri="{FF2B5EF4-FFF2-40B4-BE49-F238E27FC236}">
                <a16:creationId xmlns:a16="http://schemas.microsoft.com/office/drawing/2014/main" id="{E0622B7E-6C5F-4824-B98D-F5ABA305454F}"/>
              </a:ext>
            </a:extLst>
          </p:cNvPr>
          <p:cNvSpPr/>
          <p:nvPr/>
        </p:nvSpPr>
        <p:spPr>
          <a:xfrm>
            <a:off x="7171094" y="1174806"/>
            <a:ext cx="1732547" cy="2105526"/>
          </a:xfrm>
          <a:prstGeom prst="borderCallout1">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45715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7-Item Paper Screen</a:t>
            </a:r>
          </a:p>
          <a:p>
            <a:pPr marL="0" marR="0" lvl="0" indent="0" algn="ctr" defTabSz="45715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a:p>
            <a:pPr marL="171450" marR="0" lvl="0" indent="-114300" algn="l" defTabSz="45715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PHQ-2</a:t>
            </a:r>
          </a:p>
          <a:p>
            <a:pPr marL="171450" marR="0" lvl="0" indent="-114300" algn="l" defTabSz="45715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AUDIT-C </a:t>
            </a:r>
          </a:p>
          <a:p>
            <a:pPr marL="171450" marR="0" lvl="0" indent="-114300" algn="l" defTabSz="45715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Cannabis</a:t>
            </a:r>
          </a:p>
          <a:p>
            <a:pPr marL="171450" marR="0" lvl="0" indent="-114300" algn="l" defTabSz="45715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Drugs</a:t>
            </a:r>
          </a:p>
        </p:txBody>
      </p:sp>
      <p:sp>
        <p:nvSpPr>
          <p:cNvPr id="9" name="Callout: Line 8">
            <a:extLst>
              <a:ext uri="{FF2B5EF4-FFF2-40B4-BE49-F238E27FC236}">
                <a16:creationId xmlns:a16="http://schemas.microsoft.com/office/drawing/2014/main" id="{401D9F0F-EB8D-487C-9582-4A0842ABA3AD}"/>
              </a:ext>
            </a:extLst>
          </p:cNvPr>
          <p:cNvSpPr/>
          <p:nvPr/>
        </p:nvSpPr>
        <p:spPr>
          <a:xfrm>
            <a:off x="7178548" y="3506993"/>
            <a:ext cx="1732546" cy="2944870"/>
          </a:xfrm>
          <a:prstGeom prst="borderCallout1">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57150" marR="0" lvl="0" indent="0" algn="l" defTabSz="45715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4 Possible  Assessments</a:t>
            </a:r>
          </a:p>
          <a:p>
            <a:pPr marL="57150" marR="0" lvl="0" indent="0" algn="l" defTabSz="45715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a:p>
            <a:pPr marL="171450" marR="0" lvl="0" indent="-114300" algn="l" defTabSz="45715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PHQ-9</a:t>
            </a:r>
          </a:p>
          <a:p>
            <a:pPr marL="171450" marR="0" lvl="0" indent="-114300" algn="l" defTabSz="45715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Suicide risk assessment</a:t>
            </a:r>
          </a:p>
          <a:p>
            <a:pPr marL="171450" marR="0" lvl="0" indent="-114300" algn="l" defTabSz="45715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Alcohol  Symptom Checklist (SC)</a:t>
            </a:r>
          </a:p>
          <a:p>
            <a:pPr marL="171450" marR="0" lvl="0" indent="-114300" algn="l" defTabSz="45715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Substance use  SC</a:t>
            </a:r>
          </a:p>
        </p:txBody>
      </p:sp>
      <p:sp>
        <p:nvSpPr>
          <p:cNvPr id="8" name="Callout: Line 7">
            <a:extLst>
              <a:ext uri="{FF2B5EF4-FFF2-40B4-BE49-F238E27FC236}">
                <a16:creationId xmlns:a16="http://schemas.microsoft.com/office/drawing/2014/main" id="{620CB93B-B080-48A1-878E-2BFA4F0F527A}"/>
              </a:ext>
            </a:extLst>
          </p:cNvPr>
          <p:cNvSpPr/>
          <p:nvPr/>
        </p:nvSpPr>
        <p:spPr>
          <a:xfrm>
            <a:off x="144231" y="1332411"/>
            <a:ext cx="1576989" cy="2267316"/>
          </a:xfrm>
          <a:prstGeom prst="borderCallout1">
            <a:avLst/>
          </a:prstGeom>
          <a:solidFill>
            <a:srgbClr val="F57D2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15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Monitoring </a:t>
            </a:r>
          </a:p>
          <a:p>
            <a:pPr marL="0" marR="0" lvl="0" indent="0" algn="ctr" defTabSz="45715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Tool: </a:t>
            </a:r>
            <a:endParaRPr lang="en-US" dirty="0">
              <a:solidFill>
                <a:prstClr val="white"/>
              </a:solidFill>
              <a:latin typeface="Calibri"/>
            </a:endParaRPr>
          </a:p>
          <a:p>
            <a:pPr marL="171450" lvl="0" indent="-114300">
              <a:buFont typeface="Arial" panose="020B0604020202020204" pitchFamily="34" charset="0"/>
              <a:buChar char="•"/>
              <a:defRPr/>
            </a:pPr>
            <a:r>
              <a:rPr lang="en-US" dirty="0">
                <a:solidFill>
                  <a:prstClr val="white"/>
                </a:solidFill>
              </a:rPr>
              <a:t>PHQ-9</a:t>
            </a:r>
          </a:p>
          <a:p>
            <a:pPr marL="171450" lvl="0" indent="-114300">
              <a:buFont typeface="Arial" panose="020B0604020202020204" pitchFamily="34" charset="0"/>
              <a:buChar char="•"/>
              <a:defRPr/>
            </a:pPr>
            <a:r>
              <a:rPr lang="en-US" dirty="0">
                <a:solidFill>
                  <a:prstClr val="white"/>
                </a:solidFill>
              </a:rPr>
              <a:t>GAD-2</a:t>
            </a:r>
          </a:p>
          <a:p>
            <a:pPr marL="171450" lvl="0" indent="-114300">
              <a:buFont typeface="Arial" panose="020B0604020202020204" pitchFamily="34" charset="0"/>
              <a:buChar char="•"/>
              <a:defRPr/>
            </a:pPr>
            <a:r>
              <a:rPr lang="en-US" dirty="0">
                <a:solidFill>
                  <a:prstClr val="white"/>
                </a:solidFill>
              </a:rPr>
              <a:t>AUDIT-C </a:t>
            </a:r>
          </a:p>
          <a:p>
            <a:pPr marL="171450" lvl="0" indent="-114300">
              <a:buFont typeface="Arial" panose="020B0604020202020204" pitchFamily="34" charset="0"/>
              <a:buChar char="•"/>
              <a:defRPr/>
            </a:pPr>
            <a:r>
              <a:rPr lang="en-US" dirty="0">
                <a:solidFill>
                  <a:prstClr val="white"/>
                </a:solidFill>
              </a:rPr>
              <a:t>Cannabis</a:t>
            </a:r>
          </a:p>
          <a:p>
            <a:pPr marL="171450" lvl="0" indent="-114300">
              <a:buFont typeface="Arial" panose="020B0604020202020204" pitchFamily="34" charset="0"/>
              <a:buChar char="•"/>
              <a:defRPr/>
            </a:pPr>
            <a:r>
              <a:rPr lang="en-US" dirty="0">
                <a:solidFill>
                  <a:prstClr val="white"/>
                </a:solidFill>
              </a:rPr>
              <a:t>Drugs</a:t>
            </a:r>
          </a:p>
          <a:p>
            <a:pPr marL="0" marR="0" lvl="0" indent="0" algn="ctr" defTabSz="45715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27100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3ECD7-172B-431D-91E3-1186E205C414}"/>
              </a:ext>
            </a:extLst>
          </p:cNvPr>
          <p:cNvSpPr>
            <a:spLocks noGrp="1"/>
          </p:cNvSpPr>
          <p:nvPr>
            <p:ph type="title"/>
          </p:nvPr>
        </p:nvSpPr>
        <p:spPr/>
        <p:txBody>
          <a:bodyPr>
            <a:normAutofit/>
          </a:bodyPr>
          <a:lstStyle/>
          <a:p>
            <a:r>
              <a:rPr lang="en-US" sz="3200" dirty="0"/>
              <a:t>SPARC Trial: Partners </a:t>
            </a:r>
          </a:p>
        </p:txBody>
      </p:sp>
      <p:sp>
        <p:nvSpPr>
          <p:cNvPr id="3" name="Content Placeholder 2">
            <a:extLst>
              <a:ext uri="{FF2B5EF4-FFF2-40B4-BE49-F238E27FC236}">
                <a16:creationId xmlns:a16="http://schemas.microsoft.com/office/drawing/2014/main" id="{AB100748-8546-4270-B6D1-22C87AE150B9}"/>
              </a:ext>
            </a:extLst>
          </p:cNvPr>
          <p:cNvSpPr>
            <a:spLocks noGrp="1"/>
          </p:cNvSpPr>
          <p:nvPr>
            <p:ph idx="1"/>
          </p:nvPr>
        </p:nvSpPr>
        <p:spPr>
          <a:xfrm>
            <a:off x="692727" y="1588655"/>
            <a:ext cx="8255330" cy="4839284"/>
          </a:xfrm>
        </p:spPr>
        <p:txBody>
          <a:bodyPr>
            <a:normAutofit/>
          </a:bodyPr>
          <a:lstStyle/>
          <a:p>
            <a:pPr marL="342900" lvl="1" indent="-342900">
              <a:spcAft>
                <a:spcPts val="0"/>
              </a:spcAft>
            </a:pPr>
            <a:endParaRPr lang="en-US" dirty="0"/>
          </a:p>
          <a:p>
            <a:pPr marL="342900" lvl="1" indent="-342900">
              <a:spcAft>
                <a:spcPts val="0"/>
              </a:spcAft>
            </a:pPr>
            <a:endParaRPr lang="en-US" dirty="0"/>
          </a:p>
          <a:p>
            <a:pPr marL="342900" lvl="1" indent="-342900">
              <a:spcAft>
                <a:spcPts val="0"/>
              </a:spcAft>
            </a:pPr>
            <a:endParaRPr lang="en-US" dirty="0"/>
          </a:p>
          <a:p>
            <a:pPr marL="342900" lvl="1" indent="-342900">
              <a:spcAft>
                <a:spcPts val="0"/>
              </a:spcAft>
            </a:pPr>
            <a:r>
              <a:rPr lang="en-US" dirty="0"/>
              <a:t>2016:  Permission for year 1</a:t>
            </a:r>
          </a:p>
          <a:p>
            <a:pPr marL="607185" lvl="2" indent="-342900">
              <a:spcAft>
                <a:spcPts val="0"/>
              </a:spcAft>
              <a:buFont typeface="Wingdings" panose="05000000000000000000" pitchFamily="2" charset="2"/>
              <a:buChar char="ü"/>
            </a:pPr>
            <a:r>
              <a:rPr lang="en-US" dirty="0"/>
              <a:t>Leaders selected 9 sites</a:t>
            </a:r>
          </a:p>
          <a:p>
            <a:pPr marL="342900" lvl="1" indent="-342900">
              <a:spcAft>
                <a:spcPts val="0"/>
              </a:spcAft>
            </a:pPr>
            <a:r>
              <a:rPr lang="en-US" dirty="0"/>
              <a:t>2017: Permission for year 2-3</a:t>
            </a:r>
          </a:p>
          <a:p>
            <a:pPr marL="607185" lvl="2" indent="-342900">
              <a:spcAft>
                <a:spcPts val="0"/>
              </a:spcAft>
              <a:buFont typeface="Wingdings" panose="05000000000000000000" pitchFamily="2" charset="2"/>
              <a:buChar char="ü"/>
            </a:pPr>
            <a:r>
              <a:rPr lang="en-US" dirty="0"/>
              <a:t>6 sites clustered into 3 pairs</a:t>
            </a:r>
          </a:p>
          <a:p>
            <a:pPr marL="342900" lvl="1" indent="-342900">
              <a:spcAft>
                <a:spcPts val="0"/>
              </a:spcAft>
            </a:pPr>
            <a:endParaRPr lang="en-US" dirty="0"/>
          </a:p>
          <a:p>
            <a:pPr marL="342900" lvl="1" indent="-342900">
              <a:spcAft>
                <a:spcPts val="0"/>
              </a:spcAft>
            </a:pPr>
            <a:endParaRPr lang="en-US"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r>
              <a:rPr lang="en-US" sz="1600" dirty="0"/>
              <a:t>Bobb IJERPH 2017; Glass Implementation Science 2018</a:t>
            </a:r>
          </a:p>
        </p:txBody>
      </p:sp>
      <p:sp>
        <p:nvSpPr>
          <p:cNvPr id="4" name="Slide Number Placeholder 3">
            <a:extLst>
              <a:ext uri="{FF2B5EF4-FFF2-40B4-BE49-F238E27FC236}">
                <a16:creationId xmlns:a16="http://schemas.microsoft.com/office/drawing/2014/main" id="{9A461496-2D8E-4CF2-957F-B433C7D20505}"/>
              </a:ext>
            </a:extLst>
          </p:cNvPr>
          <p:cNvSpPr>
            <a:spLocks noGrp="1"/>
          </p:cNvSpPr>
          <p:nvPr>
            <p:ph type="sldNum" sz="quarter" idx="12"/>
          </p:nvPr>
        </p:nvSpPr>
        <p:spPr/>
        <p:txBody>
          <a:bodyPr/>
          <a:lstStyle/>
          <a:p>
            <a:fld id="{A0C21F26-985F-9D40-A811-D6DE90C3D8D1}" type="slidenum">
              <a:rPr lang="en-US" smtClean="0">
                <a:solidFill>
                  <a:prstClr val="white">
                    <a:lumMod val="50000"/>
                  </a:prstClr>
                </a:solidFill>
              </a:rPr>
              <a:pPr/>
              <a:t>26</a:t>
            </a:fld>
            <a:endParaRPr lang="en-US">
              <a:solidFill>
                <a:prstClr val="white">
                  <a:lumMod val="50000"/>
                </a:prstClr>
              </a:solidFill>
            </a:endParaRPr>
          </a:p>
        </p:txBody>
      </p:sp>
    </p:spTree>
    <p:extLst>
      <p:ext uri="{BB962C8B-B14F-4D97-AF65-F5344CB8AC3E}">
        <p14:creationId xmlns:p14="http://schemas.microsoft.com/office/powerpoint/2010/main" val="754059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87079" y="2483557"/>
            <a:ext cx="8484781" cy="2114070"/>
          </a:xfrm>
        </p:spPr>
        <p:txBody>
          <a:bodyPr>
            <a:noAutofit/>
          </a:bodyPr>
          <a:lstStyle/>
          <a:p>
            <a:pPr algn="ctr">
              <a:lnSpc>
                <a:spcPct val="100000"/>
              </a:lnSpc>
            </a:pPr>
            <a:br>
              <a:rPr lang="en-US" altLang="en-US" sz="4800" dirty="0">
                <a:latin typeface="Palatino Linotype" panose="02040502050505030304" pitchFamily="18" charset="0"/>
              </a:rPr>
            </a:br>
            <a:r>
              <a:rPr lang="en-US" sz="4800" dirty="0"/>
              <a:t>Intervention</a:t>
            </a:r>
            <a:endParaRPr lang="en-US" sz="4800" dirty="0">
              <a:latin typeface="Palatino Linotype" panose="02040502050505030304" pitchFamily="18" charset="0"/>
            </a:endParaRPr>
          </a:p>
        </p:txBody>
      </p:sp>
      <p:sp>
        <p:nvSpPr>
          <p:cNvPr id="5" name="Slide Number Placeholder 4"/>
          <p:cNvSpPr>
            <a:spLocks noGrp="1"/>
          </p:cNvSpPr>
          <p:nvPr>
            <p:ph type="sldNum" sz="quarter" idx="4294967295"/>
          </p:nvPr>
        </p:nvSpPr>
        <p:spPr>
          <a:xfrm>
            <a:off x="7010400" y="6553200"/>
            <a:ext cx="2133600" cy="242888"/>
          </a:xfrm>
        </p:spPr>
        <p:txBody>
          <a:bodyPr/>
          <a:lstStyle/>
          <a:p>
            <a:pPr marL="0" marR="0" lvl="0" indent="0" algn="r" defTabSz="457159" rtl="0" eaLnBrk="1" fontAlgn="auto" latinLnBrk="0" hangingPunct="1">
              <a:lnSpc>
                <a:spcPct val="100000"/>
              </a:lnSpc>
              <a:spcBef>
                <a:spcPts val="0"/>
              </a:spcBef>
              <a:spcAft>
                <a:spcPts val="0"/>
              </a:spcAft>
              <a:buClrTx/>
              <a:buSzTx/>
              <a:buFontTx/>
              <a:buNone/>
              <a:tabLst/>
              <a:defRPr/>
            </a:pPr>
            <a:fld id="{59688B50-F209-5A45-8DA6-A40598A1B2D3}" type="slidenum">
              <a:rPr kumimoji="0" lang="en-US" sz="900" b="0" i="0" u="none" strike="noStrike" kern="1200" cap="none" spc="0" normalizeH="0" baseline="0" noProof="0" smtClean="0">
                <a:ln>
                  <a:noFill/>
                </a:ln>
                <a:solidFill>
                  <a:prstClr val="white">
                    <a:lumMod val="50000"/>
                  </a:prstClr>
                </a:solidFill>
                <a:effectLst/>
                <a:uLnTx/>
                <a:uFillTx/>
                <a:latin typeface="Calibri"/>
                <a:ea typeface="+mn-ea"/>
                <a:cs typeface="+mn-cs"/>
              </a:rPr>
              <a:pPr marL="0" marR="0" lvl="0" indent="0" algn="r" defTabSz="457159" rtl="0" eaLnBrk="1" fontAlgn="auto" latinLnBrk="0" hangingPunct="1">
                <a:lnSpc>
                  <a:spcPct val="100000"/>
                </a:lnSpc>
                <a:spcBef>
                  <a:spcPts val="0"/>
                </a:spcBef>
                <a:spcAft>
                  <a:spcPts val="0"/>
                </a:spcAft>
                <a:buClrTx/>
                <a:buSzTx/>
                <a:buFontTx/>
                <a:buNone/>
                <a:tabLst/>
                <a:defRPr/>
              </a:pPr>
              <a:t>27</a:t>
            </a:fld>
            <a:endParaRPr kumimoji="0" lang="en-US" sz="9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Tree>
    <p:extLst>
      <p:ext uri="{BB962C8B-B14F-4D97-AF65-F5344CB8AC3E}">
        <p14:creationId xmlns:p14="http://schemas.microsoft.com/office/powerpoint/2010/main" val="408870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Overview </a:t>
            </a:r>
          </a:p>
        </p:txBody>
      </p:sp>
      <p:sp>
        <p:nvSpPr>
          <p:cNvPr id="4" name="Content Placeholder 3"/>
          <p:cNvSpPr>
            <a:spLocks noGrp="1"/>
          </p:cNvSpPr>
          <p:nvPr>
            <p:ph idx="1"/>
          </p:nvPr>
        </p:nvSpPr>
        <p:spPr>
          <a:xfrm>
            <a:off x="692727" y="1739263"/>
            <a:ext cx="7777018" cy="4839284"/>
          </a:xfrm>
        </p:spPr>
        <p:txBody>
          <a:bodyPr>
            <a:noAutofit/>
          </a:bodyPr>
          <a:lstStyle/>
          <a:p>
            <a:pPr marL="342900" indent="-342900">
              <a:buClr>
                <a:srgbClr val="F57D20"/>
              </a:buClr>
              <a:buFont typeface="Wingdings" panose="05000000000000000000" pitchFamily="2" charset="2"/>
              <a:buChar char="§"/>
            </a:pPr>
            <a:endParaRPr lang="en-US" dirty="0"/>
          </a:p>
          <a:p>
            <a:pPr marL="342900" indent="-342900">
              <a:buClr>
                <a:srgbClr val="F57D20"/>
              </a:buClr>
              <a:buFont typeface="Wingdings" panose="05000000000000000000" pitchFamily="2" charset="2"/>
              <a:buChar char="§"/>
            </a:pPr>
            <a:r>
              <a:rPr lang="en-US" dirty="0"/>
              <a:t>Design of intervention</a:t>
            </a:r>
          </a:p>
          <a:p>
            <a:pPr marL="342900" indent="-342900">
              <a:buClr>
                <a:srgbClr val="F57D20"/>
              </a:buClr>
              <a:buFont typeface="Wingdings" panose="05000000000000000000" pitchFamily="2" charset="2"/>
              <a:buChar char="§"/>
            </a:pPr>
            <a:r>
              <a:rPr lang="en-US" dirty="0"/>
              <a:t>Focus on unique expanded coaching role</a:t>
            </a:r>
          </a:p>
          <a:p>
            <a:pPr marL="342900" indent="-342900">
              <a:buClr>
                <a:srgbClr val="F57D20"/>
              </a:buClr>
              <a:buFont typeface="Wingdings" panose="05000000000000000000" pitchFamily="2" charset="2"/>
              <a:buChar char="§"/>
            </a:pPr>
            <a:r>
              <a:rPr lang="en-US" dirty="0"/>
              <a:t>Overview of qualitative results</a:t>
            </a:r>
          </a:p>
        </p:txBody>
      </p:sp>
      <p:sp>
        <p:nvSpPr>
          <p:cNvPr id="5" name="Slide Number Placeholder 4"/>
          <p:cNvSpPr>
            <a:spLocks noGrp="1"/>
          </p:cNvSpPr>
          <p:nvPr>
            <p:ph type="sldNum" sz="quarter" idx="12"/>
          </p:nvPr>
        </p:nvSpPr>
        <p:spPr/>
        <p:txBody>
          <a:bodyPr/>
          <a:lstStyle/>
          <a:p>
            <a:fld id="{A0C21F26-985F-9D40-A811-D6DE90C3D8D1}" type="slidenum">
              <a:rPr lang="en-US" smtClean="0"/>
              <a:t>28</a:t>
            </a:fld>
            <a:endParaRPr lang="en-US"/>
          </a:p>
        </p:txBody>
      </p:sp>
    </p:spTree>
    <p:extLst>
      <p:ext uri="{BB962C8B-B14F-4D97-AF65-F5344CB8AC3E}">
        <p14:creationId xmlns:p14="http://schemas.microsoft.com/office/powerpoint/2010/main" val="1291714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Design of the Intervention</a:t>
            </a:r>
          </a:p>
        </p:txBody>
      </p:sp>
      <p:sp>
        <p:nvSpPr>
          <p:cNvPr id="4" name="Content Placeholder 3"/>
          <p:cNvSpPr>
            <a:spLocks noGrp="1"/>
          </p:cNvSpPr>
          <p:nvPr>
            <p:ph idx="1"/>
          </p:nvPr>
        </p:nvSpPr>
        <p:spPr>
          <a:xfrm>
            <a:off x="692727" y="1739263"/>
            <a:ext cx="7777018" cy="4839284"/>
          </a:xfrm>
        </p:spPr>
        <p:txBody>
          <a:bodyPr>
            <a:noAutofit/>
          </a:bodyPr>
          <a:lstStyle/>
          <a:p>
            <a:pPr marL="342900" indent="-342900">
              <a:buClr>
                <a:srgbClr val="F57D20"/>
              </a:buClr>
              <a:buFont typeface="Wingdings" panose="05000000000000000000" pitchFamily="2" charset="2"/>
              <a:buChar char="§"/>
            </a:pPr>
            <a:endParaRPr lang="en-US" dirty="0"/>
          </a:p>
          <a:p>
            <a:pPr marL="342900" indent="-342900">
              <a:buClr>
                <a:srgbClr val="F57D20"/>
              </a:buClr>
              <a:buFont typeface="Wingdings" panose="05000000000000000000" pitchFamily="2" charset="2"/>
              <a:buChar char="§"/>
            </a:pPr>
            <a:r>
              <a:rPr lang="en-US" dirty="0"/>
              <a:t>Developed with front line teams</a:t>
            </a:r>
          </a:p>
          <a:p>
            <a:pPr marL="342900" indent="-342900">
              <a:buClr>
                <a:srgbClr val="F57D20"/>
              </a:buClr>
              <a:buFont typeface="Wingdings" panose="05000000000000000000" pitchFamily="2" charset="2"/>
              <a:buChar char="§"/>
            </a:pPr>
            <a:r>
              <a:rPr lang="en-US" dirty="0"/>
              <a:t>Pilots in 3 clinics: 2015</a:t>
            </a:r>
          </a:p>
          <a:p>
            <a:pPr marL="342900" indent="-342900">
              <a:buClr>
                <a:srgbClr val="F57D20"/>
              </a:buClr>
              <a:buFont typeface="Wingdings" panose="05000000000000000000" pitchFamily="2" charset="2"/>
              <a:buChar char="§"/>
            </a:pPr>
            <a:r>
              <a:rPr lang="en-US" dirty="0"/>
              <a:t>Each clinic: 3-day “design events”</a:t>
            </a:r>
          </a:p>
          <a:p>
            <a:pPr marL="342900" indent="-342900">
              <a:buClr>
                <a:srgbClr val="F57D20"/>
              </a:buClr>
              <a:buFont typeface="Wingdings" panose="05000000000000000000" pitchFamily="2" charset="2"/>
              <a:buChar char="§"/>
            </a:pPr>
            <a:r>
              <a:rPr lang="en-US" dirty="0"/>
              <a:t>Quality improvement meetings</a:t>
            </a:r>
          </a:p>
          <a:p>
            <a:pPr marL="342900" indent="-342900">
              <a:buClr>
                <a:srgbClr val="F57D20"/>
              </a:buClr>
              <a:buFont typeface="Wingdings" panose="05000000000000000000" pitchFamily="2" charset="2"/>
              <a:buChar char="§"/>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29</a:t>
            </a:fld>
            <a:endParaRPr lang="en-US"/>
          </a:p>
        </p:txBody>
      </p:sp>
    </p:spTree>
    <p:extLst>
      <p:ext uri="{BB962C8B-B14F-4D97-AF65-F5344CB8AC3E}">
        <p14:creationId xmlns:p14="http://schemas.microsoft.com/office/powerpoint/2010/main" val="2966670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87079" y="2483557"/>
            <a:ext cx="8484781" cy="2114070"/>
          </a:xfrm>
        </p:spPr>
        <p:txBody>
          <a:bodyPr>
            <a:noAutofit/>
          </a:bodyPr>
          <a:lstStyle/>
          <a:p>
            <a:pPr algn="ctr">
              <a:lnSpc>
                <a:spcPct val="100000"/>
              </a:lnSpc>
            </a:pPr>
            <a:br>
              <a:rPr lang="en-US" altLang="en-US" sz="4800" dirty="0">
                <a:latin typeface="Palatino Linotype" panose="02040502050505030304" pitchFamily="18" charset="0"/>
              </a:rPr>
            </a:br>
            <a:r>
              <a:rPr lang="en-US" altLang="en-US" sz="4800" dirty="0">
                <a:latin typeface="Palatino Linotype" panose="02040502050505030304" pitchFamily="18" charset="0"/>
              </a:rPr>
              <a:t>Introduction</a:t>
            </a:r>
            <a:endParaRPr lang="en-US" sz="4800" dirty="0">
              <a:latin typeface="Palatino Linotype" panose="02040502050505030304" pitchFamily="18" charset="0"/>
            </a:endParaRPr>
          </a:p>
        </p:txBody>
      </p:sp>
      <p:sp>
        <p:nvSpPr>
          <p:cNvPr id="5" name="Slide Number Placeholder 4"/>
          <p:cNvSpPr>
            <a:spLocks noGrp="1"/>
          </p:cNvSpPr>
          <p:nvPr>
            <p:ph type="sldNum" sz="quarter" idx="4294967295"/>
          </p:nvPr>
        </p:nvSpPr>
        <p:spPr>
          <a:xfrm>
            <a:off x="7010400" y="6553200"/>
            <a:ext cx="2133600" cy="242888"/>
          </a:xfrm>
        </p:spPr>
        <p:txBody>
          <a:bodyPr/>
          <a:lstStyle/>
          <a:p>
            <a:pPr marL="0" marR="0" lvl="0" indent="0" algn="r" defTabSz="457159" rtl="0" eaLnBrk="1" fontAlgn="auto" latinLnBrk="0" hangingPunct="1">
              <a:lnSpc>
                <a:spcPct val="100000"/>
              </a:lnSpc>
              <a:spcBef>
                <a:spcPts val="0"/>
              </a:spcBef>
              <a:spcAft>
                <a:spcPts val="0"/>
              </a:spcAft>
              <a:buClrTx/>
              <a:buSzTx/>
              <a:buFontTx/>
              <a:buNone/>
              <a:tabLst/>
              <a:defRPr/>
            </a:pPr>
            <a:fld id="{59688B50-F209-5A45-8DA6-A40598A1B2D3}" type="slidenum">
              <a:rPr kumimoji="0" lang="en-US" sz="900" b="0" i="0" u="none" strike="noStrike" kern="1200" cap="none" spc="0" normalizeH="0" baseline="0" noProof="0" smtClean="0">
                <a:ln>
                  <a:noFill/>
                </a:ln>
                <a:solidFill>
                  <a:prstClr val="white">
                    <a:lumMod val="50000"/>
                  </a:prstClr>
                </a:solidFill>
                <a:effectLst/>
                <a:uLnTx/>
                <a:uFillTx/>
                <a:latin typeface="Calibri"/>
                <a:ea typeface="+mn-ea"/>
                <a:cs typeface="+mn-cs"/>
              </a:rPr>
              <a:pPr marL="0" marR="0" lvl="0" indent="0" algn="r" defTabSz="457159"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Tree>
    <p:extLst>
      <p:ext uri="{BB962C8B-B14F-4D97-AF65-F5344CB8AC3E}">
        <p14:creationId xmlns:p14="http://schemas.microsoft.com/office/powerpoint/2010/main" val="3985243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67" name="TextBox 1"/>
          <p:cNvSpPr txBox="1">
            <a:spLocks noChangeArrowheads="1"/>
          </p:cNvSpPr>
          <p:nvPr/>
        </p:nvSpPr>
        <p:spPr bwMode="auto">
          <a:xfrm>
            <a:off x="1828801" y="2413337"/>
            <a:ext cx="5821136"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Aft>
                <a:spcPts val="2300"/>
              </a:spcAft>
              <a:defRPr sz="2000" b="1">
                <a:solidFill>
                  <a:schemeClr val="tx1"/>
                </a:solidFill>
                <a:latin typeface="Arial" charset="0"/>
                <a:ea typeface="ヒラギノ角ゴ Pro W3" charset="-128"/>
              </a:defRPr>
            </a:lvl1pPr>
            <a:lvl2pPr marL="742950" indent="-285750" algn="l">
              <a:spcAft>
                <a:spcPts val="2300"/>
              </a:spcAft>
              <a:buFont typeface="Times" pitchFamily="28" charset="0"/>
              <a:buChar char="•"/>
              <a:defRPr sz="1900">
                <a:solidFill>
                  <a:schemeClr val="tx1"/>
                </a:solidFill>
                <a:latin typeface="Arial" charset="0"/>
                <a:ea typeface="ヒラギノ角ゴ Pro W3" charset="-128"/>
              </a:defRPr>
            </a:lvl2pPr>
            <a:lvl3pPr marL="1143000" indent="-228600" algn="l">
              <a:spcAft>
                <a:spcPts val="2300"/>
              </a:spcAft>
              <a:defRPr sz="1900">
                <a:solidFill>
                  <a:schemeClr val="tx1"/>
                </a:solidFill>
                <a:latin typeface="Arial" charset="0"/>
                <a:ea typeface="ヒラギノ角ゴ Pro W3" charset="-128"/>
              </a:defRPr>
            </a:lvl3pPr>
            <a:lvl4pPr marL="1600200" indent="-228600" algn="l">
              <a:spcAft>
                <a:spcPts val="2300"/>
              </a:spcAft>
              <a:defRPr sz="1900">
                <a:solidFill>
                  <a:schemeClr val="tx1"/>
                </a:solidFill>
                <a:latin typeface="Arial" charset="0"/>
                <a:ea typeface="ヒラギノ角ゴ Pro W3" charset="-128"/>
              </a:defRPr>
            </a:lvl4pPr>
            <a:lvl5pPr marL="2057400" indent="-228600" algn="l">
              <a:spcAft>
                <a:spcPts val="2300"/>
              </a:spcAft>
              <a:buChar char="»"/>
              <a:defRPr sz="1900">
                <a:solidFill>
                  <a:schemeClr val="tx1"/>
                </a:solidFill>
                <a:latin typeface="Arial" charset="0"/>
                <a:ea typeface="ヒラギノ角ゴ Pro W3" charset="-128"/>
              </a:defRPr>
            </a:lvl5pPr>
            <a:lvl6pPr marL="2514600" indent="-228600" eaLnBrk="0" fontAlgn="base" hangingPunct="0">
              <a:spcBef>
                <a:spcPct val="0"/>
              </a:spcBef>
              <a:spcAft>
                <a:spcPts val="2300"/>
              </a:spcAft>
              <a:buChar char="»"/>
              <a:defRPr sz="1900">
                <a:solidFill>
                  <a:schemeClr val="tx1"/>
                </a:solidFill>
                <a:latin typeface="Arial" charset="0"/>
                <a:ea typeface="ヒラギノ角ゴ Pro W3" charset="-128"/>
              </a:defRPr>
            </a:lvl6pPr>
            <a:lvl7pPr marL="2971800" indent="-228600" eaLnBrk="0" fontAlgn="base" hangingPunct="0">
              <a:spcBef>
                <a:spcPct val="0"/>
              </a:spcBef>
              <a:spcAft>
                <a:spcPts val="2300"/>
              </a:spcAft>
              <a:buChar char="»"/>
              <a:defRPr sz="1900">
                <a:solidFill>
                  <a:schemeClr val="tx1"/>
                </a:solidFill>
                <a:latin typeface="Arial" charset="0"/>
                <a:ea typeface="ヒラギノ角ゴ Pro W3" charset="-128"/>
              </a:defRPr>
            </a:lvl7pPr>
            <a:lvl8pPr marL="3429000" indent="-228600" eaLnBrk="0" fontAlgn="base" hangingPunct="0">
              <a:spcBef>
                <a:spcPct val="0"/>
              </a:spcBef>
              <a:spcAft>
                <a:spcPts val="2300"/>
              </a:spcAft>
              <a:buChar char="»"/>
              <a:defRPr sz="1900">
                <a:solidFill>
                  <a:schemeClr val="tx1"/>
                </a:solidFill>
                <a:latin typeface="Arial" charset="0"/>
                <a:ea typeface="ヒラギノ角ゴ Pro W3" charset="-128"/>
              </a:defRPr>
            </a:lvl8pPr>
            <a:lvl9pPr marL="3886200" indent="-228600" eaLnBrk="0" fontAlgn="base" hangingPunct="0">
              <a:spcBef>
                <a:spcPct val="0"/>
              </a:spcBef>
              <a:spcAft>
                <a:spcPts val="2300"/>
              </a:spcAft>
              <a:buChar char="»"/>
              <a:defRPr sz="1900">
                <a:solidFill>
                  <a:schemeClr val="tx1"/>
                </a:solidFill>
                <a:latin typeface="Arial" charset="0"/>
                <a:ea typeface="ヒラギノ角ゴ Pro W3" charset="-128"/>
              </a:defRPr>
            </a:lvl9pPr>
          </a:lstStyle>
          <a:p>
            <a:pPr defTabSz="342869">
              <a:spcAft>
                <a:spcPct val="0"/>
              </a:spcAft>
              <a:defRPr/>
            </a:pPr>
            <a:endParaRPr lang="en-US" sz="2100" b="0" dirty="0">
              <a:solidFill>
                <a:prstClr val="black"/>
              </a:solidFill>
              <a:latin typeface="Century Gothic" panose="020B0502020202020204" pitchFamily="34" charset="0"/>
            </a:endParaRPr>
          </a:p>
          <a:p>
            <a:pPr defTabSz="342869">
              <a:spcAft>
                <a:spcPct val="0"/>
              </a:spcAft>
              <a:defRPr/>
            </a:pPr>
            <a:endParaRPr lang="en-US" sz="2100" b="0" dirty="0">
              <a:solidFill>
                <a:prstClr val="black"/>
              </a:solidFill>
              <a:latin typeface="Century Gothic" panose="020B0502020202020204" pitchFamily="34" charset="0"/>
            </a:endParaRPr>
          </a:p>
          <a:p>
            <a:pPr marL="385763" indent="-385763" defTabSz="342869">
              <a:spcAft>
                <a:spcPct val="0"/>
              </a:spcAft>
              <a:buFont typeface="+mj-lt"/>
              <a:buAutoNum type="arabicPeriod"/>
              <a:defRPr/>
            </a:pPr>
            <a:endParaRPr lang="en-US" sz="2100" b="0" dirty="0">
              <a:solidFill>
                <a:prstClr val="black"/>
              </a:solidFill>
              <a:latin typeface="Century Gothic" panose="020B0502020202020204" pitchFamily="34" charset="0"/>
            </a:endParaRPr>
          </a:p>
          <a:p>
            <a:pPr defTabSz="342869">
              <a:spcAft>
                <a:spcPct val="0"/>
              </a:spcAft>
              <a:defRPr/>
            </a:pPr>
            <a:endParaRPr lang="en-US" sz="2100" b="0" dirty="0">
              <a:solidFill>
                <a:prstClr val="black"/>
              </a:solidFill>
              <a:latin typeface="Century Gothic" panose="020B0502020202020204" pitchFamily="34" charset="0"/>
            </a:endParaRPr>
          </a:p>
          <a:p>
            <a:pPr defTabSz="342869">
              <a:spcAft>
                <a:spcPct val="0"/>
              </a:spcAft>
              <a:defRPr/>
            </a:pPr>
            <a:endParaRPr lang="en-US" sz="2100" b="0" dirty="0">
              <a:solidFill>
                <a:prstClr val="black"/>
              </a:solidFill>
              <a:latin typeface="Century Gothic" panose="020B0502020202020204" pitchFamily="34" charset="0"/>
            </a:endParaRPr>
          </a:p>
          <a:p>
            <a:pPr defTabSz="342869">
              <a:spcAft>
                <a:spcPct val="0"/>
              </a:spcAft>
              <a:defRPr/>
            </a:pPr>
            <a:endParaRPr lang="en-US" altLang="en-US" sz="2100" b="0" dirty="0">
              <a:solidFill>
                <a:srgbClr val="000000"/>
              </a:solidFill>
              <a:latin typeface="Century Gothic" pitchFamily="34" charset="0"/>
              <a:cs typeface="Arial" charset="0"/>
            </a:endParaRPr>
          </a:p>
        </p:txBody>
      </p:sp>
      <p:sp>
        <p:nvSpPr>
          <p:cNvPr id="2" name="Rectangle: Rounded Corners 1">
            <a:extLst>
              <a:ext uri="{FF2B5EF4-FFF2-40B4-BE49-F238E27FC236}">
                <a16:creationId xmlns:a16="http://schemas.microsoft.com/office/drawing/2014/main" id="{42F74113-27B4-42AB-AEBA-5819D562D9D9}"/>
              </a:ext>
            </a:extLst>
          </p:cNvPr>
          <p:cNvSpPr/>
          <p:nvPr/>
        </p:nvSpPr>
        <p:spPr>
          <a:xfrm>
            <a:off x="914402" y="2071062"/>
            <a:ext cx="2912416" cy="1501438"/>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400" b="1" dirty="0">
                <a:latin typeface="Century Gothic" panose="020B0502020202020204" pitchFamily="34" charset="0"/>
              </a:rPr>
              <a:t>EHR Tools</a:t>
            </a:r>
          </a:p>
        </p:txBody>
      </p:sp>
      <p:sp>
        <p:nvSpPr>
          <p:cNvPr id="5" name="Rectangle: Rounded Corners 4">
            <a:extLst>
              <a:ext uri="{FF2B5EF4-FFF2-40B4-BE49-F238E27FC236}">
                <a16:creationId xmlns:a16="http://schemas.microsoft.com/office/drawing/2014/main" id="{EDBEC5A4-CCA4-4DDB-B82D-FBEE701024C2}"/>
              </a:ext>
            </a:extLst>
          </p:cNvPr>
          <p:cNvSpPr/>
          <p:nvPr/>
        </p:nvSpPr>
        <p:spPr>
          <a:xfrm>
            <a:off x="3062176" y="4506630"/>
            <a:ext cx="2959802" cy="1554533"/>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400" b="1" dirty="0">
                <a:latin typeface="Century Gothic" panose="020B0502020202020204" pitchFamily="34" charset="0"/>
              </a:rPr>
              <a:t>Practice Coach</a:t>
            </a:r>
          </a:p>
        </p:txBody>
      </p:sp>
      <p:sp>
        <p:nvSpPr>
          <p:cNvPr id="6" name="Rectangle: Rounded Corners 5">
            <a:extLst>
              <a:ext uri="{FF2B5EF4-FFF2-40B4-BE49-F238E27FC236}">
                <a16:creationId xmlns:a16="http://schemas.microsoft.com/office/drawing/2014/main" id="{C810FCB7-7E42-4D1B-B15E-BEFBDA26154C}"/>
              </a:ext>
            </a:extLst>
          </p:cNvPr>
          <p:cNvSpPr/>
          <p:nvPr/>
        </p:nvSpPr>
        <p:spPr>
          <a:xfrm>
            <a:off x="5264931" y="2098930"/>
            <a:ext cx="2959802" cy="1492565"/>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400" b="1" dirty="0">
                <a:latin typeface="Century Gothic" panose="020B0502020202020204" pitchFamily="34" charset="0"/>
              </a:rPr>
              <a:t>Performance Feedback</a:t>
            </a:r>
          </a:p>
        </p:txBody>
      </p:sp>
      <p:sp>
        <p:nvSpPr>
          <p:cNvPr id="3" name="Oval 2">
            <a:extLst>
              <a:ext uri="{FF2B5EF4-FFF2-40B4-BE49-F238E27FC236}">
                <a16:creationId xmlns:a16="http://schemas.microsoft.com/office/drawing/2014/main" id="{274267A0-4762-499D-86F3-176701D76515}"/>
              </a:ext>
            </a:extLst>
          </p:cNvPr>
          <p:cNvSpPr/>
          <p:nvPr/>
        </p:nvSpPr>
        <p:spPr>
          <a:xfrm>
            <a:off x="3062176" y="2562192"/>
            <a:ext cx="2841624" cy="2276997"/>
          </a:xfrm>
          <a:prstGeom prst="ellipse">
            <a:avLst/>
          </a:prstGeom>
          <a:solidFill>
            <a:srgbClr val="00669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400" dirty="0">
                <a:latin typeface="Century Gothic" panose="020B0502020202020204" pitchFamily="34" charset="0"/>
              </a:rPr>
              <a:t>PC Team</a:t>
            </a:r>
          </a:p>
        </p:txBody>
      </p:sp>
      <p:sp>
        <p:nvSpPr>
          <p:cNvPr id="10" name="Title 1">
            <a:extLst>
              <a:ext uri="{FF2B5EF4-FFF2-40B4-BE49-F238E27FC236}">
                <a16:creationId xmlns:a16="http://schemas.microsoft.com/office/drawing/2014/main" id="{C1C390CA-8888-4F03-B610-9F4E0110E841}"/>
              </a:ext>
            </a:extLst>
          </p:cNvPr>
          <p:cNvSpPr>
            <a:spLocks noGrp="1"/>
          </p:cNvSpPr>
          <p:nvPr>
            <p:ph type="title"/>
          </p:nvPr>
        </p:nvSpPr>
        <p:spPr>
          <a:xfrm>
            <a:off x="230296" y="157758"/>
            <a:ext cx="7744364" cy="970284"/>
          </a:xfrm>
        </p:spPr>
        <p:txBody>
          <a:bodyPr>
            <a:normAutofit/>
          </a:bodyPr>
          <a:lstStyle/>
          <a:p>
            <a:r>
              <a:rPr lang="en-US" dirty="0"/>
              <a:t>SPARC Implementation Intervention</a:t>
            </a:r>
          </a:p>
        </p:txBody>
      </p:sp>
    </p:spTree>
    <p:extLst>
      <p:ext uri="{BB962C8B-B14F-4D97-AF65-F5344CB8AC3E}">
        <p14:creationId xmlns:p14="http://schemas.microsoft.com/office/powerpoint/2010/main" val="4196748234"/>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853DF-107D-4D9F-B1D0-859CA65B65B1}"/>
              </a:ext>
            </a:extLst>
          </p:cNvPr>
          <p:cNvSpPr>
            <a:spLocks noGrp="1"/>
          </p:cNvSpPr>
          <p:nvPr>
            <p:ph type="title"/>
          </p:nvPr>
        </p:nvSpPr>
        <p:spPr/>
        <p:txBody>
          <a:bodyPr>
            <a:normAutofit/>
          </a:bodyPr>
          <a:lstStyle/>
          <a:p>
            <a:r>
              <a:rPr lang="en-US" dirty="0"/>
              <a:t>EHR Prompts: Annual Screening</a:t>
            </a:r>
          </a:p>
        </p:txBody>
      </p:sp>
      <p:sp>
        <p:nvSpPr>
          <p:cNvPr id="4" name="Slide Number Placeholder 3">
            <a:extLst>
              <a:ext uri="{FF2B5EF4-FFF2-40B4-BE49-F238E27FC236}">
                <a16:creationId xmlns:a16="http://schemas.microsoft.com/office/drawing/2014/main" id="{A28FD993-F5DC-4FC1-8061-65E93434335C}"/>
              </a:ext>
            </a:extLst>
          </p:cNvPr>
          <p:cNvSpPr>
            <a:spLocks noGrp="1"/>
          </p:cNvSpPr>
          <p:nvPr>
            <p:ph type="sldNum" sz="quarter" idx="12"/>
          </p:nvPr>
        </p:nvSpPr>
        <p:spPr/>
        <p:txBody>
          <a:bodyPr/>
          <a:lstStyle/>
          <a:p>
            <a:fld id="{A0C21F26-985F-9D40-A811-D6DE90C3D8D1}" type="slidenum">
              <a:rPr lang="en-US" smtClean="0">
                <a:solidFill>
                  <a:prstClr val="white">
                    <a:lumMod val="50000"/>
                  </a:prstClr>
                </a:solidFill>
              </a:rPr>
              <a:pPr/>
              <a:t>31</a:t>
            </a:fld>
            <a:endParaRPr lang="en-US">
              <a:solidFill>
                <a:prstClr val="white">
                  <a:lumMod val="50000"/>
                </a:prstClr>
              </a:solidFill>
            </a:endParaRPr>
          </a:p>
        </p:txBody>
      </p:sp>
      <p:grpSp>
        <p:nvGrpSpPr>
          <p:cNvPr id="5" name="Group 4">
            <a:extLst>
              <a:ext uri="{FF2B5EF4-FFF2-40B4-BE49-F238E27FC236}">
                <a16:creationId xmlns:a16="http://schemas.microsoft.com/office/drawing/2014/main" id="{1DB69F55-FB59-4E1A-9722-89E2885D17A9}"/>
              </a:ext>
            </a:extLst>
          </p:cNvPr>
          <p:cNvGrpSpPr/>
          <p:nvPr/>
        </p:nvGrpSpPr>
        <p:grpSpPr>
          <a:xfrm>
            <a:off x="216406" y="4452744"/>
            <a:ext cx="8655016" cy="914400"/>
            <a:chOff x="372374" y="1709743"/>
            <a:chExt cx="8655016" cy="914400"/>
          </a:xfrm>
        </p:grpSpPr>
        <p:pic>
          <p:nvPicPr>
            <p:cNvPr id="6" name="Picture 1" descr="cid:image001.png@01D0CB86.A696EEF0">
              <a:extLst>
                <a:ext uri="{FF2B5EF4-FFF2-40B4-BE49-F238E27FC236}">
                  <a16:creationId xmlns:a16="http://schemas.microsoft.com/office/drawing/2014/main" id="{61C9E9FC-501C-4FE8-AF38-A2438937F1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37792" b="40725"/>
            <a:stretch/>
          </p:blipFill>
          <p:spPr bwMode="auto">
            <a:xfrm>
              <a:off x="372374" y="1709743"/>
              <a:ext cx="865501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1A6B98D9-B6D7-4362-9B74-44CCB8598690}"/>
                </a:ext>
              </a:extLst>
            </p:cNvPr>
            <p:cNvSpPr/>
            <p:nvPr/>
          </p:nvSpPr>
          <p:spPr>
            <a:xfrm>
              <a:off x="694173" y="2008094"/>
              <a:ext cx="3448957" cy="616049"/>
            </a:xfrm>
            <a:prstGeom prst="ellipse">
              <a:avLst/>
            </a:prstGeom>
            <a:noFill/>
            <a:ln w="28575">
              <a:solidFill>
                <a:srgbClr val="00739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B58ABEB9-0B70-434B-9CFD-818F954CCE1D}"/>
              </a:ext>
            </a:extLst>
          </p:cNvPr>
          <p:cNvGrpSpPr>
            <a:grpSpLocks noChangeAspect="1"/>
          </p:cNvGrpSpPr>
          <p:nvPr/>
        </p:nvGrpSpPr>
        <p:grpSpPr>
          <a:xfrm>
            <a:off x="230295" y="1888651"/>
            <a:ext cx="8686800" cy="1347485"/>
            <a:chOff x="0" y="0"/>
            <a:chExt cx="6140919" cy="952500"/>
          </a:xfrm>
        </p:grpSpPr>
        <p:pic>
          <p:nvPicPr>
            <p:cNvPr id="9" name="Picture 8" descr="cid:image001.jpg@01D238EF.10FEF810">
              <a:extLst>
                <a:ext uri="{FF2B5EF4-FFF2-40B4-BE49-F238E27FC236}">
                  <a16:creationId xmlns:a16="http://schemas.microsoft.com/office/drawing/2014/main" id="{A353879D-AA64-4D49-8669-95B51D30A9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42708" r="50572"/>
            <a:stretch>
              <a:fillRect/>
            </a:stretch>
          </p:blipFill>
          <p:spPr bwMode="auto">
            <a:xfrm>
              <a:off x="0" y="0"/>
              <a:ext cx="2924175"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id:image001.jpg@01D238EF.10FEF810">
              <a:extLst>
                <a:ext uri="{FF2B5EF4-FFF2-40B4-BE49-F238E27FC236}">
                  <a16:creationId xmlns:a16="http://schemas.microsoft.com/office/drawing/2014/main" id="{8B50D5E5-23F0-42B1-A5E6-D99770F04C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7543" t="42708"/>
            <a:stretch/>
          </p:blipFill>
          <p:spPr bwMode="auto">
            <a:xfrm>
              <a:off x="2913941" y="0"/>
              <a:ext cx="142875" cy="952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id:image001.jpg@01D238EF.10FEF810">
              <a:extLst>
                <a:ext uri="{FF2B5EF4-FFF2-40B4-BE49-F238E27FC236}">
                  <a16:creationId xmlns:a16="http://schemas.microsoft.com/office/drawing/2014/main" id="{9194EA8E-435A-43E2-9411-7F3B8AF61D9F}"/>
                </a:ext>
              </a:extLst>
            </p:cNvPr>
            <p:cNvPicPr/>
            <p:nvPr/>
          </p:nvPicPr>
          <p:blipFill rotWithShape="1">
            <a:blip r:embed="rId4">
              <a:extLst>
                <a:ext uri="{28A0092B-C50C-407E-A947-70E740481C1C}">
                  <a14:useLocalDpi xmlns:a14="http://schemas.microsoft.com/office/drawing/2010/main" val="0"/>
                </a:ext>
              </a:extLst>
            </a:blip>
            <a:srcRect l="49194" t="42708" r="3031"/>
            <a:stretch/>
          </p:blipFill>
          <p:spPr bwMode="auto">
            <a:xfrm>
              <a:off x="3048001" y="1524"/>
              <a:ext cx="3092918" cy="950976"/>
            </a:xfrm>
            <a:prstGeom prst="rect">
              <a:avLst/>
            </a:prstGeom>
            <a:noFill/>
            <a:ln>
              <a:noFill/>
            </a:ln>
            <a:extLst>
              <a:ext uri="{53640926-AAD7-44D8-BBD7-CCE9431645EC}">
                <a14:shadowObscured xmlns:a14="http://schemas.microsoft.com/office/drawing/2010/main"/>
              </a:ext>
            </a:extLst>
          </p:spPr>
        </p:pic>
      </p:grpSp>
      <p:cxnSp>
        <p:nvCxnSpPr>
          <p:cNvPr id="12" name="Straight Arrow Connector 11">
            <a:extLst>
              <a:ext uri="{FF2B5EF4-FFF2-40B4-BE49-F238E27FC236}">
                <a16:creationId xmlns:a16="http://schemas.microsoft.com/office/drawing/2014/main" id="{83A28D35-E9A2-4138-AC26-6310A297C287}"/>
              </a:ext>
            </a:extLst>
          </p:cNvPr>
          <p:cNvCxnSpPr/>
          <p:nvPr/>
        </p:nvCxnSpPr>
        <p:spPr>
          <a:xfrm flipV="1">
            <a:off x="3726684" y="2478759"/>
            <a:ext cx="640080" cy="1085088"/>
          </a:xfrm>
          <a:prstGeom prst="straightConnector1">
            <a:avLst/>
          </a:prstGeom>
          <a:ln w="57150">
            <a:solidFill>
              <a:srgbClr val="007396"/>
            </a:solidFill>
            <a:tailEnd type="arrow"/>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FCBCA1B9-22FE-4068-A7CA-D7B6A3D55748}"/>
              </a:ext>
            </a:extLst>
          </p:cNvPr>
          <p:cNvSpPr/>
          <p:nvPr/>
        </p:nvSpPr>
        <p:spPr>
          <a:xfrm>
            <a:off x="216406" y="1426393"/>
            <a:ext cx="2941831" cy="477054"/>
          </a:xfrm>
          <a:prstGeom prst="rect">
            <a:avLst/>
          </a:prstGeom>
        </p:spPr>
        <p:txBody>
          <a:bodyPr wrap="none">
            <a:spAutoFit/>
          </a:bodyPr>
          <a:lstStyle/>
          <a:p>
            <a:pPr>
              <a:buClr>
                <a:srgbClr val="F57D20"/>
              </a:buClr>
            </a:pPr>
            <a:r>
              <a:rPr lang="en-US" sz="2500" b="1" dirty="0">
                <a:latin typeface="Century Gothic" panose="020B0502020202020204" pitchFamily="34" charset="0"/>
              </a:rPr>
              <a:t>For check-in staff:</a:t>
            </a:r>
          </a:p>
        </p:txBody>
      </p:sp>
      <p:sp>
        <p:nvSpPr>
          <p:cNvPr id="14" name="Rectangle 13">
            <a:extLst>
              <a:ext uri="{FF2B5EF4-FFF2-40B4-BE49-F238E27FC236}">
                <a16:creationId xmlns:a16="http://schemas.microsoft.com/office/drawing/2014/main" id="{E6385986-14B7-42D8-A7CC-5ABDCCF48365}"/>
              </a:ext>
            </a:extLst>
          </p:cNvPr>
          <p:cNvSpPr/>
          <p:nvPr/>
        </p:nvSpPr>
        <p:spPr>
          <a:xfrm>
            <a:off x="216405" y="3996745"/>
            <a:ext cx="5570756" cy="477054"/>
          </a:xfrm>
          <a:prstGeom prst="rect">
            <a:avLst/>
          </a:prstGeom>
        </p:spPr>
        <p:txBody>
          <a:bodyPr wrap="none">
            <a:spAutoFit/>
          </a:bodyPr>
          <a:lstStyle/>
          <a:p>
            <a:pPr>
              <a:buClr>
                <a:srgbClr val="F57D20"/>
              </a:buClr>
            </a:pPr>
            <a:r>
              <a:rPr lang="en-US" sz="2500" b="1" dirty="0">
                <a:latin typeface="Century Gothic" panose="020B0502020202020204" pitchFamily="34" charset="0"/>
              </a:rPr>
              <a:t>For medical assistant &amp; PCP dyads:</a:t>
            </a:r>
          </a:p>
        </p:txBody>
      </p:sp>
      <p:sp>
        <p:nvSpPr>
          <p:cNvPr id="3" name="Rectangle 2">
            <a:extLst>
              <a:ext uri="{FF2B5EF4-FFF2-40B4-BE49-F238E27FC236}">
                <a16:creationId xmlns:a16="http://schemas.microsoft.com/office/drawing/2014/main" id="{F536B1FA-6F95-4447-AEB0-C4C5D6A6ACAE}"/>
              </a:ext>
            </a:extLst>
          </p:cNvPr>
          <p:cNvSpPr/>
          <p:nvPr/>
        </p:nvSpPr>
        <p:spPr>
          <a:xfrm>
            <a:off x="1470660" y="2080260"/>
            <a:ext cx="2248404" cy="1120665"/>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9272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80630-96C5-4A44-A11C-B4939913D04C}"/>
              </a:ext>
            </a:extLst>
          </p:cNvPr>
          <p:cNvSpPr>
            <a:spLocks noGrp="1"/>
          </p:cNvSpPr>
          <p:nvPr>
            <p:ph type="title"/>
          </p:nvPr>
        </p:nvSpPr>
        <p:spPr/>
        <p:txBody>
          <a:bodyPr/>
          <a:lstStyle/>
          <a:p>
            <a:r>
              <a:rPr lang="en-US" dirty="0"/>
              <a:t>AUDIT-C in EHR </a:t>
            </a:r>
          </a:p>
        </p:txBody>
      </p:sp>
      <p:sp>
        <p:nvSpPr>
          <p:cNvPr id="4" name="Slide Number Placeholder 3">
            <a:extLst>
              <a:ext uri="{FF2B5EF4-FFF2-40B4-BE49-F238E27FC236}">
                <a16:creationId xmlns:a16="http://schemas.microsoft.com/office/drawing/2014/main" id="{897CA25F-4B89-48DB-92F4-8C7E33C22A5F}"/>
              </a:ext>
            </a:extLst>
          </p:cNvPr>
          <p:cNvSpPr>
            <a:spLocks noGrp="1"/>
          </p:cNvSpPr>
          <p:nvPr>
            <p:ph type="sldNum" sz="quarter" idx="12"/>
          </p:nvPr>
        </p:nvSpPr>
        <p:spPr/>
        <p:txBody>
          <a:bodyPr/>
          <a:lstStyle/>
          <a:p>
            <a:fld id="{A0C21F26-985F-9D40-A811-D6DE90C3D8D1}" type="slidenum">
              <a:rPr lang="en-US" smtClean="0">
                <a:solidFill>
                  <a:prstClr val="white">
                    <a:lumMod val="50000"/>
                  </a:prstClr>
                </a:solidFill>
              </a:rPr>
              <a:pPr/>
              <a:t>32</a:t>
            </a:fld>
            <a:endParaRPr lang="en-US">
              <a:solidFill>
                <a:prstClr val="white">
                  <a:lumMod val="50000"/>
                </a:prstClr>
              </a:solidFill>
            </a:endParaRPr>
          </a:p>
        </p:txBody>
      </p:sp>
      <p:grpSp>
        <p:nvGrpSpPr>
          <p:cNvPr id="5" name="Group 4">
            <a:extLst>
              <a:ext uri="{FF2B5EF4-FFF2-40B4-BE49-F238E27FC236}">
                <a16:creationId xmlns:a16="http://schemas.microsoft.com/office/drawing/2014/main" id="{8ED9F13A-05F1-4B79-B25D-8F08EBB7C6AA}"/>
              </a:ext>
            </a:extLst>
          </p:cNvPr>
          <p:cNvGrpSpPr/>
          <p:nvPr/>
        </p:nvGrpSpPr>
        <p:grpSpPr>
          <a:xfrm>
            <a:off x="732652" y="1604864"/>
            <a:ext cx="7611248" cy="3033175"/>
            <a:chOff x="732652" y="1604864"/>
            <a:chExt cx="7611248" cy="3033175"/>
          </a:xfrm>
        </p:grpSpPr>
        <p:pic>
          <p:nvPicPr>
            <p:cNvPr id="6" name="Picture 5">
              <a:extLst>
                <a:ext uri="{FF2B5EF4-FFF2-40B4-BE49-F238E27FC236}">
                  <a16:creationId xmlns:a16="http://schemas.microsoft.com/office/drawing/2014/main" id="{6959C128-E7C2-41E4-9B5A-A1D53780C648}"/>
                </a:ext>
              </a:extLst>
            </p:cNvPr>
            <p:cNvPicPr>
              <a:picLocks noChangeAspect="1"/>
            </p:cNvPicPr>
            <p:nvPr/>
          </p:nvPicPr>
          <p:blipFill>
            <a:blip r:embed="rId3"/>
            <a:stretch>
              <a:fillRect/>
            </a:stretch>
          </p:blipFill>
          <p:spPr>
            <a:xfrm>
              <a:off x="800100" y="1604864"/>
              <a:ext cx="7543800" cy="3033175"/>
            </a:xfrm>
            <a:prstGeom prst="rect">
              <a:avLst/>
            </a:prstGeom>
          </p:spPr>
        </p:pic>
        <p:sp>
          <p:nvSpPr>
            <p:cNvPr id="3" name="Rectangle: Rounded Corners 2">
              <a:extLst>
                <a:ext uri="{FF2B5EF4-FFF2-40B4-BE49-F238E27FC236}">
                  <a16:creationId xmlns:a16="http://schemas.microsoft.com/office/drawing/2014/main" id="{D4530058-2ED3-4E40-8D4B-A0697B35DDCB}"/>
                </a:ext>
              </a:extLst>
            </p:cNvPr>
            <p:cNvSpPr/>
            <p:nvPr/>
          </p:nvSpPr>
          <p:spPr>
            <a:xfrm>
              <a:off x="732652" y="2525967"/>
              <a:ext cx="6423660" cy="670560"/>
            </a:xfrm>
            <a:prstGeom prst="roundRect">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67050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80630-96C5-4A44-A11C-B4939913D04C}"/>
              </a:ext>
            </a:extLst>
          </p:cNvPr>
          <p:cNvSpPr>
            <a:spLocks noGrp="1"/>
          </p:cNvSpPr>
          <p:nvPr>
            <p:ph type="title"/>
          </p:nvPr>
        </p:nvSpPr>
        <p:spPr/>
        <p:txBody>
          <a:bodyPr>
            <a:normAutofit fontScale="90000"/>
          </a:bodyPr>
          <a:lstStyle/>
          <a:p>
            <a:r>
              <a:rPr lang="en-US" dirty="0"/>
              <a:t>Prompt for MA to give alcohol handout</a:t>
            </a:r>
          </a:p>
        </p:txBody>
      </p:sp>
      <p:sp>
        <p:nvSpPr>
          <p:cNvPr id="4" name="Slide Number Placeholder 3">
            <a:extLst>
              <a:ext uri="{FF2B5EF4-FFF2-40B4-BE49-F238E27FC236}">
                <a16:creationId xmlns:a16="http://schemas.microsoft.com/office/drawing/2014/main" id="{897CA25F-4B89-48DB-92F4-8C7E33C22A5F}"/>
              </a:ext>
            </a:extLst>
          </p:cNvPr>
          <p:cNvSpPr>
            <a:spLocks noGrp="1"/>
          </p:cNvSpPr>
          <p:nvPr>
            <p:ph type="sldNum" sz="quarter" idx="12"/>
          </p:nvPr>
        </p:nvSpPr>
        <p:spPr/>
        <p:txBody>
          <a:bodyPr/>
          <a:lstStyle/>
          <a:p>
            <a:fld id="{A0C21F26-985F-9D40-A811-D6DE90C3D8D1}" type="slidenum">
              <a:rPr lang="en-US" smtClean="0">
                <a:solidFill>
                  <a:prstClr val="white">
                    <a:lumMod val="50000"/>
                  </a:prstClr>
                </a:solidFill>
              </a:rPr>
              <a:pPr/>
              <a:t>33</a:t>
            </a:fld>
            <a:endParaRPr lang="en-US">
              <a:solidFill>
                <a:prstClr val="white">
                  <a:lumMod val="50000"/>
                </a:prstClr>
              </a:solidFill>
            </a:endParaRPr>
          </a:p>
        </p:txBody>
      </p:sp>
      <p:grpSp>
        <p:nvGrpSpPr>
          <p:cNvPr id="3" name="Group 2">
            <a:extLst>
              <a:ext uri="{FF2B5EF4-FFF2-40B4-BE49-F238E27FC236}">
                <a16:creationId xmlns:a16="http://schemas.microsoft.com/office/drawing/2014/main" id="{742258E2-A8E6-46A6-9B1B-FF191C310B5D}"/>
              </a:ext>
            </a:extLst>
          </p:cNvPr>
          <p:cNvGrpSpPr/>
          <p:nvPr/>
        </p:nvGrpSpPr>
        <p:grpSpPr>
          <a:xfrm>
            <a:off x="712471" y="1463039"/>
            <a:ext cx="7722869" cy="4070985"/>
            <a:chOff x="712471" y="1463039"/>
            <a:chExt cx="7722869" cy="4070985"/>
          </a:xfrm>
        </p:grpSpPr>
        <p:pic>
          <p:nvPicPr>
            <p:cNvPr id="5" name="Picture 4">
              <a:extLst>
                <a:ext uri="{FF2B5EF4-FFF2-40B4-BE49-F238E27FC236}">
                  <a16:creationId xmlns:a16="http://schemas.microsoft.com/office/drawing/2014/main" id="{9FE0CC1C-9B07-42F3-A3B8-881B33D2DF9E}"/>
                </a:ext>
              </a:extLst>
            </p:cNvPr>
            <p:cNvPicPr>
              <a:picLocks noChangeAspect="1"/>
            </p:cNvPicPr>
            <p:nvPr/>
          </p:nvPicPr>
          <p:blipFill rotWithShape="1">
            <a:blip r:embed="rId3"/>
            <a:srcRect t="3303"/>
            <a:stretch/>
          </p:blipFill>
          <p:spPr>
            <a:xfrm>
              <a:off x="819150" y="1463039"/>
              <a:ext cx="7505700" cy="4070985"/>
            </a:xfrm>
            <a:prstGeom prst="rect">
              <a:avLst/>
            </a:prstGeom>
          </p:spPr>
        </p:pic>
        <p:sp>
          <p:nvSpPr>
            <p:cNvPr id="7" name="Rectangle: Rounded Corners 6">
              <a:extLst>
                <a:ext uri="{FF2B5EF4-FFF2-40B4-BE49-F238E27FC236}">
                  <a16:creationId xmlns:a16="http://schemas.microsoft.com/office/drawing/2014/main" id="{52E1B1C9-952D-4F1A-92E8-3A2645DB5951}"/>
                </a:ext>
              </a:extLst>
            </p:cNvPr>
            <p:cNvSpPr/>
            <p:nvPr/>
          </p:nvSpPr>
          <p:spPr>
            <a:xfrm>
              <a:off x="712471" y="2324100"/>
              <a:ext cx="7612379" cy="594360"/>
            </a:xfrm>
            <a:prstGeom prst="roundRect">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8E30F8E9-1867-40C0-BA2D-4484C62C788C}"/>
                </a:ext>
              </a:extLst>
            </p:cNvPr>
            <p:cNvSpPr/>
            <p:nvPr/>
          </p:nvSpPr>
          <p:spPr>
            <a:xfrm>
              <a:off x="712471" y="4800601"/>
              <a:ext cx="7722869" cy="594360"/>
            </a:xfrm>
            <a:prstGeom prst="roundRect">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27141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80630-96C5-4A44-A11C-B4939913D04C}"/>
              </a:ext>
            </a:extLst>
          </p:cNvPr>
          <p:cNvSpPr>
            <a:spLocks noGrp="1"/>
          </p:cNvSpPr>
          <p:nvPr>
            <p:ph type="title"/>
          </p:nvPr>
        </p:nvSpPr>
        <p:spPr/>
        <p:txBody>
          <a:bodyPr>
            <a:normAutofit fontScale="90000"/>
          </a:bodyPr>
          <a:lstStyle/>
          <a:p>
            <a:r>
              <a:rPr lang="en-US" dirty="0"/>
              <a:t>Prompt for MA to give Alcohol Symptom Checklist</a:t>
            </a:r>
          </a:p>
        </p:txBody>
      </p:sp>
      <p:sp>
        <p:nvSpPr>
          <p:cNvPr id="4" name="Slide Number Placeholder 3">
            <a:extLst>
              <a:ext uri="{FF2B5EF4-FFF2-40B4-BE49-F238E27FC236}">
                <a16:creationId xmlns:a16="http://schemas.microsoft.com/office/drawing/2014/main" id="{897CA25F-4B89-48DB-92F4-8C7E33C22A5F}"/>
              </a:ext>
            </a:extLst>
          </p:cNvPr>
          <p:cNvSpPr>
            <a:spLocks noGrp="1"/>
          </p:cNvSpPr>
          <p:nvPr>
            <p:ph type="sldNum" sz="quarter" idx="12"/>
          </p:nvPr>
        </p:nvSpPr>
        <p:spPr/>
        <p:txBody>
          <a:bodyPr/>
          <a:lstStyle/>
          <a:p>
            <a:fld id="{A0C21F26-985F-9D40-A811-D6DE90C3D8D1}" type="slidenum">
              <a:rPr lang="en-US" smtClean="0">
                <a:solidFill>
                  <a:prstClr val="white">
                    <a:lumMod val="50000"/>
                  </a:prstClr>
                </a:solidFill>
              </a:rPr>
              <a:pPr/>
              <a:t>34</a:t>
            </a:fld>
            <a:endParaRPr lang="en-US">
              <a:solidFill>
                <a:prstClr val="white">
                  <a:lumMod val="50000"/>
                </a:prstClr>
              </a:solidFill>
            </a:endParaRPr>
          </a:p>
        </p:txBody>
      </p:sp>
      <p:pic>
        <p:nvPicPr>
          <p:cNvPr id="3" name="Picture 2">
            <a:extLst>
              <a:ext uri="{FF2B5EF4-FFF2-40B4-BE49-F238E27FC236}">
                <a16:creationId xmlns:a16="http://schemas.microsoft.com/office/drawing/2014/main" id="{F207C4A1-1CCC-407C-802C-C0E46160AC58}"/>
              </a:ext>
            </a:extLst>
          </p:cNvPr>
          <p:cNvPicPr>
            <a:picLocks noChangeAspect="1"/>
          </p:cNvPicPr>
          <p:nvPr/>
        </p:nvPicPr>
        <p:blipFill>
          <a:blip r:embed="rId3"/>
          <a:stretch>
            <a:fillRect/>
          </a:stretch>
        </p:blipFill>
        <p:spPr>
          <a:xfrm>
            <a:off x="713565" y="1304924"/>
            <a:ext cx="7539847" cy="4350287"/>
          </a:xfrm>
          <a:prstGeom prst="rect">
            <a:avLst/>
          </a:prstGeom>
        </p:spPr>
      </p:pic>
      <p:sp>
        <p:nvSpPr>
          <p:cNvPr id="5" name="Rectangle: Rounded Corners 4">
            <a:extLst>
              <a:ext uri="{FF2B5EF4-FFF2-40B4-BE49-F238E27FC236}">
                <a16:creationId xmlns:a16="http://schemas.microsoft.com/office/drawing/2014/main" id="{509731BE-606B-4805-BEB6-40551F428938}"/>
              </a:ext>
            </a:extLst>
          </p:cNvPr>
          <p:cNvSpPr/>
          <p:nvPr/>
        </p:nvSpPr>
        <p:spPr>
          <a:xfrm>
            <a:off x="708660" y="2247900"/>
            <a:ext cx="7612379" cy="685800"/>
          </a:xfrm>
          <a:prstGeom prst="roundRect">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DA19B369-1867-45C9-994F-5A713F968883}"/>
              </a:ext>
            </a:extLst>
          </p:cNvPr>
          <p:cNvSpPr/>
          <p:nvPr/>
        </p:nvSpPr>
        <p:spPr>
          <a:xfrm>
            <a:off x="641033" y="4781551"/>
            <a:ext cx="7612379" cy="981074"/>
          </a:xfrm>
          <a:prstGeom prst="roundRect">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2312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Prompts for AUD Treatment</a:t>
            </a:r>
          </a:p>
        </p:txBody>
      </p:sp>
      <p:sp>
        <p:nvSpPr>
          <p:cNvPr id="5" name="Slide Number Placeholder 4"/>
          <p:cNvSpPr>
            <a:spLocks noGrp="1"/>
          </p:cNvSpPr>
          <p:nvPr>
            <p:ph type="sldNum" sz="quarter" idx="12"/>
          </p:nvPr>
        </p:nvSpPr>
        <p:spPr/>
        <p:txBody>
          <a:bodyPr/>
          <a:lstStyle/>
          <a:p>
            <a:fld id="{A0C21F26-985F-9D40-A811-D6DE90C3D8D1}" type="slidenum">
              <a:rPr lang="en-US" smtClean="0"/>
              <a:t>35</a:t>
            </a:fld>
            <a:endParaRPr lang="en-US"/>
          </a:p>
        </p:txBody>
      </p:sp>
      <p:sp>
        <p:nvSpPr>
          <p:cNvPr id="6" name="Rectangle 3">
            <a:extLst>
              <a:ext uri="{FF2B5EF4-FFF2-40B4-BE49-F238E27FC236}">
                <a16:creationId xmlns:a16="http://schemas.microsoft.com/office/drawing/2014/main" id="{14C04750-B0C5-45AC-A774-D5A01F3625A6}"/>
              </a:ext>
            </a:extLst>
          </p:cNvPr>
          <p:cNvSpPr>
            <a:spLocks noChangeArrowheads="1"/>
          </p:cNvSpPr>
          <p:nvPr/>
        </p:nvSpPr>
        <p:spPr bwMode="auto">
          <a:xfrm>
            <a:off x="330200" y="1203445"/>
            <a:ext cx="8407400"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chemeClr val="tx1"/>
                </a:solidFill>
                <a:effectLst/>
                <a:latin typeface="Century Gothic" panose="020B0502020202020204" pitchFamily="34" charset="0"/>
                <a:ea typeface="Calibri" pitchFamily="34" charset="0"/>
                <a:cs typeface="Times New Roman" pitchFamily="18" charset="0"/>
              </a:rPr>
              <a:t>Best Practice Alert (BPA)</a:t>
            </a:r>
            <a:endParaRPr kumimoji="0" lang="en-US" altLang="en-US" sz="1900" b="1" i="0" u="none" strike="noStrike" cap="none" normalizeH="0" baseline="0" dirty="0">
              <a:ln>
                <a:noFill/>
              </a:ln>
              <a:solidFill>
                <a:schemeClr val="tx1"/>
              </a:solidFill>
              <a:effectLst/>
              <a:latin typeface="Century Gothic" panose="020B0502020202020204" pitchFamily="34" charset="0"/>
              <a:cs typeface="Arial" pitchFamily="34" charset="0"/>
            </a:endParaRPr>
          </a:p>
        </p:txBody>
      </p:sp>
      <p:pic>
        <p:nvPicPr>
          <p:cNvPr id="7" name="Picture 6" descr="cid:image001.png@01D2EC1A.B92FFB40">
            <a:extLst>
              <a:ext uri="{FF2B5EF4-FFF2-40B4-BE49-F238E27FC236}">
                <a16:creationId xmlns:a16="http://schemas.microsoft.com/office/drawing/2014/main" id="{04724784-C2D0-48CB-81CA-E9E99871D09F}"/>
              </a:ext>
            </a:extLst>
          </p:cNvPr>
          <p:cNvPicPr>
            <a:picLocks noChangeAspect="1"/>
          </p:cNvPicPr>
          <p:nvPr/>
        </p:nvPicPr>
        <p:blipFill rotWithShape="1">
          <a:blip r:embed="rId3" r:link="rId4">
            <a:extLst>
              <a:ext uri="{28A0092B-C50C-407E-A947-70E740481C1C}">
                <a14:useLocalDpi xmlns:a14="http://schemas.microsoft.com/office/drawing/2010/main" val="0"/>
              </a:ext>
            </a:extLst>
          </a:blip>
          <a:srcRect l="25435" t="22136" r="24795" b="43180"/>
          <a:stretch>
            <a:fillRect/>
          </a:stretch>
        </p:blipFill>
        <p:spPr bwMode="auto">
          <a:xfrm>
            <a:off x="364924" y="1588165"/>
            <a:ext cx="6126480" cy="1785118"/>
          </a:xfrm>
          <a:prstGeom prst="rect">
            <a:avLst/>
          </a:prstGeom>
          <a:noFill/>
          <a:ln>
            <a:noFill/>
          </a:ln>
        </p:spPr>
      </p:pic>
      <p:pic>
        <p:nvPicPr>
          <p:cNvPr id="8" name="Picture 2">
            <a:extLst>
              <a:ext uri="{FF2B5EF4-FFF2-40B4-BE49-F238E27FC236}">
                <a16:creationId xmlns:a16="http://schemas.microsoft.com/office/drawing/2014/main" id="{15A0764F-83F9-40C2-8941-8F5EEF29D23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5834"/>
          <a:stretch/>
        </p:blipFill>
        <p:spPr bwMode="auto">
          <a:xfrm>
            <a:off x="286954" y="4360985"/>
            <a:ext cx="8191500" cy="1667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3">
            <a:extLst>
              <a:ext uri="{FF2B5EF4-FFF2-40B4-BE49-F238E27FC236}">
                <a16:creationId xmlns:a16="http://schemas.microsoft.com/office/drawing/2014/main" id="{23ED3F87-78E2-45C5-8E0E-B154C7E483A2}"/>
              </a:ext>
            </a:extLst>
          </p:cNvPr>
          <p:cNvSpPr>
            <a:spLocks noChangeArrowheads="1"/>
          </p:cNvSpPr>
          <p:nvPr/>
        </p:nvSpPr>
        <p:spPr bwMode="auto">
          <a:xfrm>
            <a:off x="368300" y="3888624"/>
            <a:ext cx="8407400"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chemeClr val="tx1"/>
                </a:solidFill>
                <a:effectLst/>
                <a:latin typeface="Century Gothic" panose="020B0502020202020204" pitchFamily="34" charset="0"/>
                <a:ea typeface="Calibri" pitchFamily="34" charset="0"/>
                <a:cs typeface="Times New Roman" pitchFamily="18" charset="0"/>
              </a:rPr>
              <a:t>Pre-visit summary prompts:</a:t>
            </a:r>
            <a:endParaRPr kumimoji="0" lang="en-US" altLang="en-US" sz="1900" b="1" i="0" u="none" strike="noStrike" cap="none" normalizeH="0" baseline="0" dirty="0">
              <a:ln>
                <a:noFill/>
              </a:ln>
              <a:solidFill>
                <a:schemeClr val="tx1"/>
              </a:solidFill>
              <a:effectLst/>
              <a:latin typeface="Century Gothic" panose="020B0502020202020204" pitchFamily="34" charset="0"/>
              <a:cs typeface="Arial" pitchFamily="34" charset="0"/>
            </a:endParaRPr>
          </a:p>
        </p:txBody>
      </p:sp>
    </p:spTree>
    <p:extLst>
      <p:ext uri="{BB962C8B-B14F-4D97-AF65-F5344CB8AC3E}">
        <p14:creationId xmlns:p14="http://schemas.microsoft.com/office/powerpoint/2010/main" val="1858030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Performance Feedback – Alcohol </a:t>
            </a:r>
          </a:p>
        </p:txBody>
      </p:sp>
      <p:sp>
        <p:nvSpPr>
          <p:cNvPr id="4" name="Content Placeholder 3"/>
          <p:cNvSpPr>
            <a:spLocks noGrp="1"/>
          </p:cNvSpPr>
          <p:nvPr>
            <p:ph idx="1"/>
          </p:nvPr>
        </p:nvSpPr>
        <p:spPr>
          <a:xfrm>
            <a:off x="692727" y="1739263"/>
            <a:ext cx="7777018" cy="4839284"/>
          </a:xfrm>
        </p:spPr>
        <p:txBody>
          <a:bodyPr>
            <a:noAutofit/>
          </a:bodyPr>
          <a:lstStyle/>
          <a:p>
            <a:pPr marL="342900" indent="-342900">
              <a:buClr>
                <a:srgbClr val="F57D20"/>
              </a:buClr>
              <a:buFont typeface="Wingdings" panose="05000000000000000000" pitchFamily="2" charset="2"/>
              <a:buChar char="§"/>
            </a:pPr>
            <a:r>
              <a:rPr lang="en-US" dirty="0"/>
              <a:t>Weekly, provider- and clinic-level</a:t>
            </a:r>
          </a:p>
          <a:p>
            <a:pPr marL="619197" lvl="1" indent="-342900">
              <a:buFont typeface="Wingdings" panose="05000000000000000000" pitchFamily="2" charset="2"/>
              <a:buChar char="ü"/>
            </a:pPr>
            <a:r>
              <a:rPr lang="en-US" dirty="0"/>
              <a:t>Screening rate</a:t>
            </a:r>
          </a:p>
          <a:p>
            <a:pPr marL="619197" lvl="1" indent="-342900">
              <a:buFont typeface="Wingdings" panose="05000000000000000000" pitchFamily="2" charset="2"/>
              <a:buChar char="ü"/>
            </a:pPr>
            <a:r>
              <a:rPr lang="en-US" dirty="0"/>
              <a:t>Assessment rate </a:t>
            </a:r>
          </a:p>
          <a:p>
            <a:pPr marL="342900" indent="-342900">
              <a:buClr>
                <a:srgbClr val="F57D20"/>
              </a:buClr>
              <a:buFont typeface="Wingdings" panose="05000000000000000000" pitchFamily="2" charset="2"/>
              <a:buChar char="§"/>
            </a:pPr>
            <a:r>
              <a:rPr lang="en-US" dirty="0"/>
              <a:t>Monthly, provider- and clinic-level</a:t>
            </a:r>
          </a:p>
          <a:p>
            <a:pPr marL="619197" lvl="1" indent="-342900">
              <a:buFont typeface="Wingdings" panose="05000000000000000000" pitchFamily="2" charset="2"/>
              <a:buChar char="ü"/>
            </a:pPr>
            <a:r>
              <a:rPr lang="en-US" dirty="0"/>
              <a:t>NCQA HEDIS alcohol or drug treatment initiation</a:t>
            </a:r>
          </a:p>
        </p:txBody>
      </p:sp>
      <p:sp>
        <p:nvSpPr>
          <p:cNvPr id="5" name="Slide Number Placeholder 4"/>
          <p:cNvSpPr>
            <a:spLocks noGrp="1"/>
          </p:cNvSpPr>
          <p:nvPr>
            <p:ph type="sldNum" sz="quarter" idx="12"/>
          </p:nvPr>
        </p:nvSpPr>
        <p:spPr/>
        <p:txBody>
          <a:bodyPr/>
          <a:lstStyle/>
          <a:p>
            <a:fld id="{A0C21F26-985F-9D40-A811-D6DE90C3D8D1}" type="slidenum">
              <a:rPr lang="en-US" smtClean="0"/>
              <a:t>36</a:t>
            </a:fld>
            <a:endParaRPr lang="en-US"/>
          </a:p>
        </p:txBody>
      </p:sp>
    </p:spTree>
    <p:extLst>
      <p:ext uri="{BB962C8B-B14F-4D97-AF65-F5344CB8AC3E}">
        <p14:creationId xmlns:p14="http://schemas.microsoft.com/office/powerpoint/2010/main" val="34485014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Performance Feedback – Alcohol </a:t>
            </a:r>
          </a:p>
        </p:txBody>
      </p:sp>
      <p:sp>
        <p:nvSpPr>
          <p:cNvPr id="4" name="Content Placeholder 3"/>
          <p:cNvSpPr>
            <a:spLocks noGrp="1"/>
          </p:cNvSpPr>
          <p:nvPr>
            <p:ph idx="1"/>
          </p:nvPr>
        </p:nvSpPr>
        <p:spPr>
          <a:xfrm>
            <a:off x="692727" y="1739263"/>
            <a:ext cx="7777018" cy="4839284"/>
          </a:xfrm>
        </p:spPr>
        <p:txBody>
          <a:bodyPr>
            <a:noAutofit/>
          </a:bodyPr>
          <a:lstStyle/>
          <a:p>
            <a:pPr>
              <a:buClr>
                <a:srgbClr val="F57D20"/>
              </a:buClr>
            </a:pPr>
            <a:r>
              <a:rPr lang="en-US" dirty="0"/>
              <a:t>No support obtained for feedback of</a:t>
            </a:r>
          </a:p>
          <a:p>
            <a:pPr marL="342900" indent="-342900">
              <a:buClr>
                <a:srgbClr val="F57D20"/>
              </a:buClr>
              <a:buFont typeface="Wingdings" panose="05000000000000000000" pitchFamily="2" charset="2"/>
              <a:buChar char="§"/>
            </a:pPr>
            <a:r>
              <a:rPr lang="en-US" dirty="0"/>
              <a:t>Evidence-based treatment of AUD</a:t>
            </a:r>
          </a:p>
          <a:p>
            <a:pPr marL="619125" lvl="1" indent="-279400">
              <a:buFont typeface="Wingdings" panose="05000000000000000000" pitchFamily="2" charset="2"/>
              <a:buChar char="ü"/>
            </a:pPr>
            <a:r>
              <a:rPr lang="en-US" dirty="0"/>
              <a:t>Behavioral treatment</a:t>
            </a:r>
          </a:p>
          <a:p>
            <a:pPr marL="619125" lvl="1" indent="-279400">
              <a:buFont typeface="Wingdings" panose="05000000000000000000" pitchFamily="2" charset="2"/>
              <a:buChar char="ü"/>
            </a:pPr>
            <a:r>
              <a:rPr lang="en-US" dirty="0"/>
              <a:t>Medication</a:t>
            </a:r>
          </a:p>
          <a:p>
            <a:pPr marL="619125" lvl="1" indent="-279400">
              <a:buFont typeface="Wingdings" panose="05000000000000000000" pitchFamily="2" charset="2"/>
              <a:buChar char="ü"/>
            </a:pPr>
            <a:r>
              <a:rPr lang="en-US" dirty="0"/>
              <a:t>Specialty treatment</a:t>
            </a:r>
          </a:p>
          <a:p>
            <a:pPr marL="342900" indent="-342900">
              <a:buClr>
                <a:srgbClr val="F57D20"/>
              </a:buClr>
              <a:buFont typeface="Wingdings" panose="05000000000000000000" pitchFamily="2" charset="2"/>
              <a:buChar char="§"/>
            </a:pPr>
            <a:r>
              <a:rPr lang="en-US" dirty="0"/>
              <a:t>AUD treatment engagement</a:t>
            </a:r>
          </a:p>
        </p:txBody>
      </p:sp>
      <p:sp>
        <p:nvSpPr>
          <p:cNvPr id="5" name="Slide Number Placeholder 4"/>
          <p:cNvSpPr>
            <a:spLocks noGrp="1"/>
          </p:cNvSpPr>
          <p:nvPr>
            <p:ph type="sldNum" sz="quarter" idx="12"/>
          </p:nvPr>
        </p:nvSpPr>
        <p:spPr/>
        <p:txBody>
          <a:bodyPr/>
          <a:lstStyle/>
          <a:p>
            <a:fld id="{A0C21F26-985F-9D40-A811-D6DE90C3D8D1}" type="slidenum">
              <a:rPr lang="en-US" smtClean="0"/>
              <a:t>37</a:t>
            </a:fld>
            <a:endParaRPr lang="en-US"/>
          </a:p>
        </p:txBody>
      </p:sp>
    </p:spTree>
    <p:extLst>
      <p:ext uri="{BB962C8B-B14F-4D97-AF65-F5344CB8AC3E}">
        <p14:creationId xmlns:p14="http://schemas.microsoft.com/office/powerpoint/2010/main" val="1828735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0296" y="157758"/>
            <a:ext cx="7744364" cy="970284"/>
          </a:xfrm>
        </p:spPr>
        <p:txBody>
          <a:bodyPr>
            <a:normAutofit/>
          </a:bodyPr>
          <a:lstStyle/>
          <a:p>
            <a:r>
              <a:rPr lang="en-US" sz="3200" dirty="0"/>
              <a:t>Practice Coaching</a:t>
            </a:r>
          </a:p>
        </p:txBody>
      </p:sp>
      <p:sp>
        <p:nvSpPr>
          <p:cNvPr id="4" name="Content Placeholder 3"/>
          <p:cNvSpPr>
            <a:spLocks noGrp="1"/>
          </p:cNvSpPr>
          <p:nvPr>
            <p:ph idx="1"/>
          </p:nvPr>
        </p:nvSpPr>
        <p:spPr>
          <a:xfrm>
            <a:off x="692727" y="1739263"/>
            <a:ext cx="7777018" cy="4839284"/>
          </a:xfrm>
        </p:spPr>
        <p:txBody>
          <a:bodyPr>
            <a:noAutofit/>
          </a:bodyPr>
          <a:lstStyle/>
          <a:p>
            <a:pPr marL="342900" indent="-342900">
              <a:buClr>
                <a:srgbClr val="F57D20"/>
              </a:buClr>
              <a:buFont typeface="Wingdings" panose="05000000000000000000" pitchFamily="2" charset="2"/>
              <a:buChar char="§"/>
            </a:pPr>
            <a:r>
              <a:rPr lang="en-US" dirty="0"/>
              <a:t>Efficacious in improving implementation of evidence-based in primary care</a:t>
            </a:r>
          </a:p>
          <a:p>
            <a:pPr marL="342900" indent="-342900">
              <a:buClr>
                <a:srgbClr val="F57D20"/>
              </a:buClr>
              <a:buFont typeface="Wingdings" panose="05000000000000000000" pitchFamily="2" charset="2"/>
              <a:buChar char="§"/>
            </a:pPr>
            <a:r>
              <a:rPr lang="en-US" dirty="0"/>
              <a:t>Bridge gap between research and practice</a:t>
            </a:r>
          </a:p>
          <a:p>
            <a:pPr marL="342900" indent="-342900">
              <a:buClr>
                <a:srgbClr val="F57D20"/>
              </a:buClr>
              <a:buFont typeface="Wingdings" panose="05000000000000000000" pitchFamily="2" charset="2"/>
              <a:buChar char="§"/>
            </a:pPr>
            <a:r>
              <a:rPr lang="en-US" dirty="0"/>
              <a:t>Work with a clinic over time</a:t>
            </a:r>
          </a:p>
          <a:p>
            <a:pPr marL="342900" indent="-342900">
              <a:buClr>
                <a:srgbClr val="F57D20"/>
              </a:buClr>
              <a:buFont typeface="Wingdings" panose="05000000000000000000" pitchFamily="2" charset="2"/>
              <a:buChar char="§"/>
            </a:pPr>
            <a:r>
              <a:rPr lang="en-US" dirty="0"/>
              <a:t>Support quality improvement efforts</a:t>
            </a:r>
          </a:p>
          <a:p>
            <a:pPr marL="342900" indent="-342900">
              <a:buClr>
                <a:srgbClr val="F57D20"/>
              </a:buClr>
              <a:buFont typeface="Wingdings" panose="05000000000000000000" pitchFamily="2" charset="2"/>
              <a:buChar char="§"/>
            </a:pPr>
            <a:r>
              <a:rPr lang="en-US" dirty="0"/>
              <a:t>Tailor work to needs of a practice</a:t>
            </a:r>
          </a:p>
          <a:p>
            <a:pPr marL="342900" indent="-342900">
              <a:buClr>
                <a:srgbClr val="F57D20"/>
              </a:buClr>
              <a:buFont typeface="Wingdings" panose="05000000000000000000" pitchFamily="2" charset="2"/>
              <a:buChar char="§"/>
            </a:pPr>
            <a:endParaRPr lang="en-US" dirty="0"/>
          </a:p>
          <a:p>
            <a:pPr marL="342900" indent="-342900">
              <a:buClr>
                <a:srgbClr val="F57D20"/>
              </a:buClr>
              <a:buFont typeface="Wingdings" panose="05000000000000000000" pitchFamily="2" charset="2"/>
              <a:buChar char="§"/>
            </a:pPr>
            <a:endParaRPr lang="en-US" dirty="0"/>
          </a:p>
          <a:p>
            <a:pPr marL="342900" indent="-342900">
              <a:buFont typeface="Arial" panose="020B0604020202020204" pitchFamily="34" charset="0"/>
              <a:buChar char="•"/>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38</a:t>
            </a:fld>
            <a:endParaRPr lang="en-US"/>
          </a:p>
        </p:txBody>
      </p:sp>
      <p:sp>
        <p:nvSpPr>
          <p:cNvPr id="2" name="Rectangle 1">
            <a:extLst>
              <a:ext uri="{FF2B5EF4-FFF2-40B4-BE49-F238E27FC236}">
                <a16:creationId xmlns:a16="http://schemas.microsoft.com/office/drawing/2014/main" id="{716F16E3-652E-4FCE-B8DF-A373E7BE33A4}"/>
              </a:ext>
            </a:extLst>
          </p:cNvPr>
          <p:cNvSpPr/>
          <p:nvPr/>
        </p:nvSpPr>
        <p:spPr>
          <a:xfrm>
            <a:off x="3920670" y="5836254"/>
            <a:ext cx="5145961" cy="369332"/>
          </a:xfrm>
          <a:prstGeom prst="rect">
            <a:avLst/>
          </a:prstGeom>
        </p:spPr>
        <p:txBody>
          <a:bodyPr wrap="none">
            <a:spAutoFit/>
          </a:bodyPr>
          <a:lstStyle/>
          <a:p>
            <a:r>
              <a:rPr lang="en-US" dirty="0" err="1">
                <a:latin typeface="Century Gothic" panose="020B0502020202020204" pitchFamily="34" charset="0"/>
              </a:rPr>
              <a:t>Nagykaldi</a:t>
            </a:r>
            <a:r>
              <a:rPr lang="en-US" dirty="0">
                <a:latin typeface="Century Gothic" panose="020B0502020202020204" pitchFamily="34" charset="0"/>
              </a:rPr>
              <a:t> 2005; Baskerville 2012; Taylor 2013 </a:t>
            </a:r>
          </a:p>
        </p:txBody>
      </p:sp>
    </p:spTree>
    <p:extLst>
      <p:ext uri="{BB962C8B-B14F-4D97-AF65-F5344CB8AC3E}">
        <p14:creationId xmlns:p14="http://schemas.microsoft.com/office/powerpoint/2010/main" val="7227208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Typical Practice Coaching</a:t>
            </a:r>
          </a:p>
        </p:txBody>
      </p:sp>
      <p:sp>
        <p:nvSpPr>
          <p:cNvPr id="5" name="Slide Number Placeholder 4"/>
          <p:cNvSpPr>
            <a:spLocks noGrp="1"/>
          </p:cNvSpPr>
          <p:nvPr>
            <p:ph type="sldNum" sz="quarter" idx="12"/>
          </p:nvPr>
        </p:nvSpPr>
        <p:spPr/>
        <p:txBody>
          <a:bodyPr/>
          <a:lstStyle/>
          <a:p>
            <a:fld id="{A0C21F26-985F-9D40-A811-D6DE90C3D8D1}" type="slidenum">
              <a:rPr lang="en-US" smtClean="0"/>
              <a:t>39</a:t>
            </a:fld>
            <a:endParaRPr lang="en-US"/>
          </a:p>
        </p:txBody>
      </p:sp>
      <p:pic>
        <p:nvPicPr>
          <p:cNvPr id="7" name="Picture 4" descr="https://static.thenounproject.com/png/50117-200.png">
            <a:extLst>
              <a:ext uri="{FF2B5EF4-FFF2-40B4-BE49-F238E27FC236}">
                <a16:creationId xmlns:a16="http://schemas.microsoft.com/office/drawing/2014/main" id="{B78D749D-6830-4C5F-900C-9204E1F092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556" y="2698678"/>
            <a:ext cx="2171844" cy="217184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F44293E5-3993-4CCA-9E92-E1842B9087E2}"/>
              </a:ext>
            </a:extLst>
          </p:cNvPr>
          <p:cNvSpPr/>
          <p:nvPr/>
        </p:nvSpPr>
        <p:spPr>
          <a:xfrm>
            <a:off x="173562" y="1930400"/>
            <a:ext cx="1371600" cy="713232"/>
          </a:xfrm>
          <a:prstGeom prst="roundRect">
            <a:avLst/>
          </a:prstGeom>
          <a:noFill/>
          <a:ln w="412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Clinical expertise</a:t>
            </a:r>
          </a:p>
        </p:txBody>
      </p:sp>
      <p:sp>
        <p:nvSpPr>
          <p:cNvPr id="9" name="Rectangle: Rounded Corners 8">
            <a:extLst>
              <a:ext uri="{FF2B5EF4-FFF2-40B4-BE49-F238E27FC236}">
                <a16:creationId xmlns:a16="http://schemas.microsoft.com/office/drawing/2014/main" id="{D67B8A44-AB54-4DDA-BC96-9B92A45AE609}"/>
              </a:ext>
            </a:extLst>
          </p:cNvPr>
          <p:cNvSpPr/>
          <p:nvPr/>
        </p:nvSpPr>
        <p:spPr>
          <a:xfrm>
            <a:off x="1047678" y="5008043"/>
            <a:ext cx="1371600" cy="713232"/>
          </a:xfrm>
          <a:prstGeom prst="roundRect">
            <a:avLst/>
          </a:prstGeom>
          <a:noFill/>
          <a:ln w="412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Identify gaps in care</a:t>
            </a:r>
          </a:p>
        </p:txBody>
      </p:sp>
      <p:sp>
        <p:nvSpPr>
          <p:cNvPr id="19" name="TextBox 18">
            <a:extLst>
              <a:ext uri="{FF2B5EF4-FFF2-40B4-BE49-F238E27FC236}">
                <a16:creationId xmlns:a16="http://schemas.microsoft.com/office/drawing/2014/main" id="{B4C30A1D-73B0-4B6D-8219-E7F6A4FBBBC0}"/>
              </a:ext>
            </a:extLst>
          </p:cNvPr>
          <p:cNvSpPr txBox="1"/>
          <p:nvPr/>
        </p:nvSpPr>
        <p:spPr>
          <a:xfrm>
            <a:off x="647556" y="1312002"/>
            <a:ext cx="2171844" cy="523220"/>
          </a:xfrm>
          <a:prstGeom prst="rect">
            <a:avLst/>
          </a:prstGeom>
          <a:noFill/>
        </p:spPr>
        <p:txBody>
          <a:bodyPr wrap="square" rtlCol="0">
            <a:spAutoFit/>
          </a:bodyPr>
          <a:lstStyle/>
          <a:p>
            <a:pPr algn="ctr"/>
            <a:r>
              <a:rPr lang="en-US" sz="2800" b="1" dirty="0"/>
              <a:t>PC Teams</a:t>
            </a:r>
          </a:p>
        </p:txBody>
      </p:sp>
      <p:sp>
        <p:nvSpPr>
          <p:cNvPr id="21" name="Rectangle: Rounded Corners 20">
            <a:extLst>
              <a:ext uri="{FF2B5EF4-FFF2-40B4-BE49-F238E27FC236}">
                <a16:creationId xmlns:a16="http://schemas.microsoft.com/office/drawing/2014/main" id="{43387EB6-630D-4037-B358-BFC26D26EB52}"/>
              </a:ext>
            </a:extLst>
          </p:cNvPr>
          <p:cNvSpPr/>
          <p:nvPr/>
        </p:nvSpPr>
        <p:spPr>
          <a:xfrm>
            <a:off x="1896531" y="1930236"/>
            <a:ext cx="1371600" cy="713232"/>
          </a:xfrm>
          <a:prstGeom prst="roundRect">
            <a:avLst/>
          </a:prstGeom>
          <a:noFill/>
          <a:ln w="412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Clinical culture</a:t>
            </a:r>
          </a:p>
        </p:txBody>
      </p:sp>
    </p:spTree>
    <p:extLst>
      <p:ext uri="{BB962C8B-B14F-4D97-AF65-F5344CB8AC3E}">
        <p14:creationId xmlns:p14="http://schemas.microsoft.com/office/powerpoint/2010/main" val="2933818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9F152-AF35-478E-8858-FF6444E66F50}"/>
              </a:ext>
            </a:extLst>
          </p:cNvPr>
          <p:cNvSpPr>
            <a:spLocks noGrp="1"/>
          </p:cNvSpPr>
          <p:nvPr>
            <p:ph type="title"/>
          </p:nvPr>
        </p:nvSpPr>
        <p:spPr/>
        <p:txBody>
          <a:bodyPr>
            <a:normAutofit/>
          </a:bodyPr>
          <a:lstStyle/>
          <a:p>
            <a:r>
              <a:rPr lang="en-US" sz="3200" dirty="0"/>
              <a:t>Background</a:t>
            </a:r>
          </a:p>
        </p:txBody>
      </p:sp>
      <p:sp>
        <p:nvSpPr>
          <p:cNvPr id="3" name="Content Placeholder 2">
            <a:extLst>
              <a:ext uri="{FF2B5EF4-FFF2-40B4-BE49-F238E27FC236}">
                <a16:creationId xmlns:a16="http://schemas.microsoft.com/office/drawing/2014/main" id="{E408B95B-96B9-4C00-8FC4-576CA0B83FE6}"/>
              </a:ext>
            </a:extLst>
          </p:cNvPr>
          <p:cNvSpPr>
            <a:spLocks noGrp="1"/>
          </p:cNvSpPr>
          <p:nvPr>
            <p:ph idx="1"/>
          </p:nvPr>
        </p:nvSpPr>
        <p:spPr/>
        <p:txBody>
          <a:bodyPr/>
          <a:lstStyle/>
          <a:p>
            <a:pPr marL="342900" indent="-342900">
              <a:buClr>
                <a:srgbClr val="F57D20"/>
              </a:buClr>
              <a:buSzPct val="80000"/>
              <a:buFont typeface="Wingdings" panose="05000000000000000000" pitchFamily="2" charset="2"/>
              <a:buChar char="§"/>
            </a:pPr>
            <a:endParaRPr lang="en-US" dirty="0"/>
          </a:p>
          <a:p>
            <a:pPr marL="342900" indent="-342900">
              <a:buClr>
                <a:srgbClr val="F57D20"/>
              </a:buClr>
              <a:buSzPct val="80000"/>
              <a:buFont typeface="Wingdings" panose="05000000000000000000" pitchFamily="2" charset="2"/>
              <a:buChar char="§"/>
            </a:pPr>
            <a:r>
              <a:rPr lang="en-US" dirty="0"/>
              <a:t>Agency for Healthcare Research and Quality (AHRQ) RFA 2013: sustained implementation of evidence-based primary care</a:t>
            </a:r>
          </a:p>
          <a:p>
            <a:pPr marL="342900" indent="-342900">
              <a:buClr>
                <a:srgbClr val="F57D20"/>
              </a:buClr>
              <a:buSzPct val="80000"/>
              <a:buFont typeface="Wingdings" panose="05000000000000000000" pitchFamily="2" charset="2"/>
              <a:buChar char="§"/>
            </a:pPr>
            <a:r>
              <a:rPr lang="en-US" dirty="0"/>
              <a:t>We proposed: Sustained Patient-centered Alcohol Related Care (SPARC) Trial</a:t>
            </a:r>
            <a:r>
              <a:rPr lang="en-US" sz="1600" dirty="0"/>
              <a:t> </a:t>
            </a:r>
          </a:p>
          <a:p>
            <a:endParaRPr lang="en-US" dirty="0"/>
          </a:p>
        </p:txBody>
      </p:sp>
      <p:sp>
        <p:nvSpPr>
          <p:cNvPr id="4" name="Slide Number Placeholder 3">
            <a:extLst>
              <a:ext uri="{FF2B5EF4-FFF2-40B4-BE49-F238E27FC236}">
                <a16:creationId xmlns:a16="http://schemas.microsoft.com/office/drawing/2014/main" id="{DEB1D7A4-A807-444A-9FD5-8EED09106867}"/>
              </a:ext>
            </a:extLst>
          </p:cNvPr>
          <p:cNvSpPr>
            <a:spLocks noGrp="1"/>
          </p:cNvSpPr>
          <p:nvPr>
            <p:ph type="sldNum" sz="quarter" idx="12"/>
          </p:nvPr>
        </p:nvSpPr>
        <p:spPr/>
        <p:txBody>
          <a:bodyPr/>
          <a:lstStyle/>
          <a:p>
            <a:fld id="{A0C21F26-985F-9D40-A811-D6DE90C3D8D1}" type="slidenum">
              <a:rPr lang="en-US" smtClean="0">
                <a:solidFill>
                  <a:prstClr val="white">
                    <a:lumMod val="50000"/>
                  </a:prstClr>
                </a:solidFill>
              </a:rPr>
              <a:pPr/>
              <a:t>4</a:t>
            </a:fld>
            <a:endParaRPr lang="en-US">
              <a:solidFill>
                <a:prstClr val="white">
                  <a:lumMod val="50000"/>
                </a:prstClr>
              </a:solidFill>
            </a:endParaRPr>
          </a:p>
        </p:txBody>
      </p:sp>
    </p:spTree>
    <p:extLst>
      <p:ext uri="{BB962C8B-B14F-4D97-AF65-F5344CB8AC3E}">
        <p14:creationId xmlns:p14="http://schemas.microsoft.com/office/powerpoint/2010/main" val="35198422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Typical Practice Coaching</a:t>
            </a:r>
          </a:p>
        </p:txBody>
      </p:sp>
      <p:sp>
        <p:nvSpPr>
          <p:cNvPr id="5" name="Slide Number Placeholder 4"/>
          <p:cNvSpPr>
            <a:spLocks noGrp="1"/>
          </p:cNvSpPr>
          <p:nvPr>
            <p:ph type="sldNum" sz="quarter" idx="12"/>
          </p:nvPr>
        </p:nvSpPr>
        <p:spPr/>
        <p:txBody>
          <a:bodyPr/>
          <a:lstStyle/>
          <a:p>
            <a:fld id="{A0C21F26-985F-9D40-A811-D6DE90C3D8D1}" type="slidenum">
              <a:rPr lang="en-US" smtClean="0"/>
              <a:t>40</a:t>
            </a:fld>
            <a:endParaRPr lang="en-US"/>
          </a:p>
        </p:txBody>
      </p:sp>
      <p:pic>
        <p:nvPicPr>
          <p:cNvPr id="7" name="Picture 4" descr="https://static.thenounproject.com/png/50117-200.png">
            <a:extLst>
              <a:ext uri="{FF2B5EF4-FFF2-40B4-BE49-F238E27FC236}">
                <a16:creationId xmlns:a16="http://schemas.microsoft.com/office/drawing/2014/main" id="{B78D749D-6830-4C5F-900C-9204E1F092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556" y="2698678"/>
            <a:ext cx="2171844" cy="217184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F44293E5-3993-4CCA-9E92-E1842B9087E2}"/>
              </a:ext>
            </a:extLst>
          </p:cNvPr>
          <p:cNvSpPr/>
          <p:nvPr/>
        </p:nvSpPr>
        <p:spPr>
          <a:xfrm>
            <a:off x="173562" y="1930400"/>
            <a:ext cx="1371600" cy="713232"/>
          </a:xfrm>
          <a:prstGeom prst="roundRect">
            <a:avLst/>
          </a:prstGeom>
          <a:noFill/>
          <a:ln w="412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Clinical expertise</a:t>
            </a:r>
          </a:p>
        </p:txBody>
      </p:sp>
      <p:sp>
        <p:nvSpPr>
          <p:cNvPr id="9" name="Rectangle: Rounded Corners 8">
            <a:extLst>
              <a:ext uri="{FF2B5EF4-FFF2-40B4-BE49-F238E27FC236}">
                <a16:creationId xmlns:a16="http://schemas.microsoft.com/office/drawing/2014/main" id="{D67B8A44-AB54-4DDA-BC96-9B92A45AE609}"/>
              </a:ext>
            </a:extLst>
          </p:cNvPr>
          <p:cNvSpPr/>
          <p:nvPr/>
        </p:nvSpPr>
        <p:spPr>
          <a:xfrm>
            <a:off x="1047678" y="5008043"/>
            <a:ext cx="1371600" cy="713232"/>
          </a:xfrm>
          <a:prstGeom prst="roundRect">
            <a:avLst/>
          </a:prstGeom>
          <a:noFill/>
          <a:ln w="412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Identify gaps in care</a:t>
            </a:r>
          </a:p>
        </p:txBody>
      </p:sp>
      <p:pic>
        <p:nvPicPr>
          <p:cNvPr id="10" name="Picture 6" descr="https://static.thenounproject.com/png/1050470-200.png">
            <a:extLst>
              <a:ext uri="{FF2B5EF4-FFF2-40B4-BE49-F238E27FC236}">
                <a16:creationId xmlns:a16="http://schemas.microsoft.com/office/drawing/2014/main" id="{C4795F46-176E-4364-9C6E-D81806D74F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0961" y="2930489"/>
            <a:ext cx="1708222" cy="170822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8D44A460-5B8E-4991-B033-B007EDFE329E}"/>
              </a:ext>
            </a:extLst>
          </p:cNvPr>
          <p:cNvSpPr/>
          <p:nvPr/>
        </p:nvSpPr>
        <p:spPr>
          <a:xfrm>
            <a:off x="4144506" y="1942936"/>
            <a:ext cx="1371600" cy="713232"/>
          </a:xfrm>
          <a:prstGeom prst="roundRect">
            <a:avLst/>
          </a:prstGeom>
          <a:noFill/>
          <a:ln w="412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Prioritize QI activities</a:t>
            </a:r>
          </a:p>
        </p:txBody>
      </p:sp>
      <p:sp>
        <p:nvSpPr>
          <p:cNvPr id="12" name="Rectangle: Rounded Corners 11">
            <a:extLst>
              <a:ext uri="{FF2B5EF4-FFF2-40B4-BE49-F238E27FC236}">
                <a16:creationId xmlns:a16="http://schemas.microsoft.com/office/drawing/2014/main" id="{4850BFBE-BDB9-43F7-94C4-E15B316A1AA3}"/>
              </a:ext>
            </a:extLst>
          </p:cNvPr>
          <p:cNvSpPr/>
          <p:nvPr/>
        </p:nvSpPr>
        <p:spPr>
          <a:xfrm>
            <a:off x="5624022" y="1942936"/>
            <a:ext cx="1562100" cy="713232"/>
          </a:xfrm>
          <a:prstGeom prst="roundRect">
            <a:avLst/>
          </a:prstGeom>
          <a:noFill/>
          <a:ln w="412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Build capacity for change</a:t>
            </a:r>
          </a:p>
        </p:txBody>
      </p:sp>
      <p:sp>
        <p:nvSpPr>
          <p:cNvPr id="13" name="Rectangle: Rounded Corners 12">
            <a:extLst>
              <a:ext uri="{FF2B5EF4-FFF2-40B4-BE49-F238E27FC236}">
                <a16:creationId xmlns:a16="http://schemas.microsoft.com/office/drawing/2014/main" id="{2240BF64-D87D-4863-9D3E-F4A2F55C55A9}"/>
              </a:ext>
            </a:extLst>
          </p:cNvPr>
          <p:cNvSpPr/>
          <p:nvPr/>
        </p:nvSpPr>
        <p:spPr>
          <a:xfrm>
            <a:off x="4144506" y="4709501"/>
            <a:ext cx="1371600" cy="1364416"/>
          </a:xfrm>
          <a:prstGeom prst="roundRect">
            <a:avLst/>
          </a:prstGeom>
          <a:noFill/>
          <a:ln w="412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Redesign workflows/  processes</a:t>
            </a:r>
          </a:p>
        </p:txBody>
      </p:sp>
      <p:sp>
        <p:nvSpPr>
          <p:cNvPr id="14" name="Rectangle: Rounded Corners 13">
            <a:extLst>
              <a:ext uri="{FF2B5EF4-FFF2-40B4-BE49-F238E27FC236}">
                <a16:creationId xmlns:a16="http://schemas.microsoft.com/office/drawing/2014/main" id="{E26CE530-BF6D-422E-AD6C-3ECEFD0D357B}"/>
              </a:ext>
            </a:extLst>
          </p:cNvPr>
          <p:cNvSpPr/>
          <p:nvPr/>
        </p:nvSpPr>
        <p:spPr>
          <a:xfrm>
            <a:off x="5624022" y="4709501"/>
            <a:ext cx="1563624" cy="1364416"/>
          </a:xfrm>
          <a:prstGeom prst="roundRect">
            <a:avLst/>
          </a:prstGeom>
          <a:noFill/>
          <a:ln w="412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Train staff to use data to drive QI</a:t>
            </a:r>
          </a:p>
        </p:txBody>
      </p:sp>
      <p:sp>
        <p:nvSpPr>
          <p:cNvPr id="15" name="Rectangle: Rounded Corners 14">
            <a:extLst>
              <a:ext uri="{FF2B5EF4-FFF2-40B4-BE49-F238E27FC236}">
                <a16:creationId xmlns:a16="http://schemas.microsoft.com/office/drawing/2014/main" id="{591DF5E3-9A60-47A4-AD48-9AD1C7CBBE94}"/>
              </a:ext>
            </a:extLst>
          </p:cNvPr>
          <p:cNvSpPr/>
          <p:nvPr/>
        </p:nvSpPr>
        <p:spPr>
          <a:xfrm>
            <a:off x="7294038" y="4670301"/>
            <a:ext cx="1783868" cy="1388717"/>
          </a:xfrm>
          <a:prstGeom prst="roundRect">
            <a:avLst/>
          </a:prstGeom>
          <a:noFill/>
          <a:ln w="412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Promote effective communication</a:t>
            </a:r>
          </a:p>
        </p:txBody>
      </p:sp>
      <p:sp>
        <p:nvSpPr>
          <p:cNvPr id="16" name="Rectangle: Rounded Corners 15">
            <a:extLst>
              <a:ext uri="{FF2B5EF4-FFF2-40B4-BE49-F238E27FC236}">
                <a16:creationId xmlns:a16="http://schemas.microsoft.com/office/drawing/2014/main" id="{7B08115D-43D4-4ED0-879F-89F582310688}"/>
              </a:ext>
            </a:extLst>
          </p:cNvPr>
          <p:cNvSpPr/>
          <p:nvPr/>
        </p:nvSpPr>
        <p:spPr>
          <a:xfrm>
            <a:off x="7294038" y="1942936"/>
            <a:ext cx="1654708" cy="713232"/>
          </a:xfrm>
          <a:prstGeom prst="roundRect">
            <a:avLst/>
          </a:prstGeom>
          <a:noFill/>
          <a:ln w="412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Enhance team dynamics</a:t>
            </a:r>
          </a:p>
        </p:txBody>
      </p:sp>
      <p:cxnSp>
        <p:nvCxnSpPr>
          <p:cNvPr id="18" name="Straight Arrow Connector 17">
            <a:extLst>
              <a:ext uri="{FF2B5EF4-FFF2-40B4-BE49-F238E27FC236}">
                <a16:creationId xmlns:a16="http://schemas.microsoft.com/office/drawing/2014/main" id="{C9BC82EC-AADA-4936-9F8D-F8D0E84FE023}"/>
              </a:ext>
            </a:extLst>
          </p:cNvPr>
          <p:cNvCxnSpPr>
            <a:endCxn id="10" idx="1"/>
          </p:cNvCxnSpPr>
          <p:nvPr/>
        </p:nvCxnSpPr>
        <p:spPr>
          <a:xfrm>
            <a:off x="2946400" y="3784600"/>
            <a:ext cx="2604561" cy="0"/>
          </a:xfrm>
          <a:prstGeom prst="straightConnector1">
            <a:avLst/>
          </a:prstGeom>
          <a:ln w="41275">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B4C30A1D-73B0-4B6D-8219-E7F6A4FBBBC0}"/>
              </a:ext>
            </a:extLst>
          </p:cNvPr>
          <p:cNvSpPr txBox="1"/>
          <p:nvPr/>
        </p:nvSpPr>
        <p:spPr>
          <a:xfrm>
            <a:off x="647556" y="1312002"/>
            <a:ext cx="2171844" cy="523220"/>
          </a:xfrm>
          <a:prstGeom prst="rect">
            <a:avLst/>
          </a:prstGeom>
          <a:noFill/>
        </p:spPr>
        <p:txBody>
          <a:bodyPr wrap="square" rtlCol="0">
            <a:spAutoFit/>
          </a:bodyPr>
          <a:lstStyle/>
          <a:p>
            <a:pPr algn="ctr"/>
            <a:r>
              <a:rPr lang="en-US" sz="2800" b="1" dirty="0"/>
              <a:t>PC Teams</a:t>
            </a:r>
          </a:p>
        </p:txBody>
      </p:sp>
      <p:sp>
        <p:nvSpPr>
          <p:cNvPr id="20" name="TextBox 19">
            <a:extLst>
              <a:ext uri="{FF2B5EF4-FFF2-40B4-BE49-F238E27FC236}">
                <a16:creationId xmlns:a16="http://schemas.microsoft.com/office/drawing/2014/main" id="{FD076451-0D9F-4B89-AF2B-574C3DE1028C}"/>
              </a:ext>
            </a:extLst>
          </p:cNvPr>
          <p:cNvSpPr txBox="1"/>
          <p:nvPr/>
        </p:nvSpPr>
        <p:spPr>
          <a:xfrm>
            <a:off x="5319150" y="1312002"/>
            <a:ext cx="2171844" cy="523220"/>
          </a:xfrm>
          <a:prstGeom prst="rect">
            <a:avLst/>
          </a:prstGeom>
          <a:noFill/>
        </p:spPr>
        <p:txBody>
          <a:bodyPr wrap="square" rtlCol="0">
            <a:spAutoFit/>
          </a:bodyPr>
          <a:lstStyle/>
          <a:p>
            <a:pPr algn="ctr"/>
            <a:r>
              <a:rPr lang="en-US" sz="2800" b="1" dirty="0"/>
              <a:t>Coaches</a:t>
            </a:r>
          </a:p>
        </p:txBody>
      </p:sp>
      <p:sp>
        <p:nvSpPr>
          <p:cNvPr id="21" name="Rectangle: Rounded Corners 20">
            <a:extLst>
              <a:ext uri="{FF2B5EF4-FFF2-40B4-BE49-F238E27FC236}">
                <a16:creationId xmlns:a16="http://schemas.microsoft.com/office/drawing/2014/main" id="{43387EB6-630D-4037-B358-BFC26D26EB52}"/>
              </a:ext>
            </a:extLst>
          </p:cNvPr>
          <p:cNvSpPr/>
          <p:nvPr/>
        </p:nvSpPr>
        <p:spPr>
          <a:xfrm>
            <a:off x="1896531" y="1930236"/>
            <a:ext cx="1371600" cy="713232"/>
          </a:xfrm>
          <a:prstGeom prst="roundRect">
            <a:avLst/>
          </a:prstGeom>
          <a:noFill/>
          <a:ln w="412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Clinical culture</a:t>
            </a:r>
          </a:p>
        </p:txBody>
      </p:sp>
      <p:sp>
        <p:nvSpPr>
          <p:cNvPr id="22" name="Rectangle 21">
            <a:extLst>
              <a:ext uri="{FF2B5EF4-FFF2-40B4-BE49-F238E27FC236}">
                <a16:creationId xmlns:a16="http://schemas.microsoft.com/office/drawing/2014/main" id="{AC3B2EA9-8D2D-49F9-9E2A-C45B2780017D}"/>
              </a:ext>
            </a:extLst>
          </p:cNvPr>
          <p:cNvSpPr/>
          <p:nvPr/>
        </p:nvSpPr>
        <p:spPr>
          <a:xfrm>
            <a:off x="218910" y="6186608"/>
            <a:ext cx="5493812" cy="307777"/>
          </a:xfrm>
          <a:prstGeom prst="rect">
            <a:avLst/>
          </a:prstGeom>
        </p:spPr>
        <p:txBody>
          <a:bodyPr wrap="none">
            <a:spAutoFit/>
          </a:bodyPr>
          <a:lstStyle/>
          <a:p>
            <a:r>
              <a:rPr lang="en-US" sz="1400" dirty="0">
                <a:latin typeface="Century Gothic" panose="020B0502020202020204" pitchFamily="34" charset="0"/>
              </a:rPr>
              <a:t>Center of Excellence in Primary Care and Care Oregon, 2016</a:t>
            </a:r>
          </a:p>
        </p:txBody>
      </p:sp>
    </p:spTree>
    <p:extLst>
      <p:ext uri="{BB962C8B-B14F-4D97-AF65-F5344CB8AC3E}">
        <p14:creationId xmlns:p14="http://schemas.microsoft.com/office/powerpoint/2010/main" val="25544748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Unique challenges to alcohol-related care</a:t>
            </a:r>
          </a:p>
        </p:txBody>
      </p:sp>
      <p:sp>
        <p:nvSpPr>
          <p:cNvPr id="4" name="Content Placeholder 3"/>
          <p:cNvSpPr>
            <a:spLocks noGrp="1"/>
          </p:cNvSpPr>
          <p:nvPr>
            <p:ph idx="1"/>
          </p:nvPr>
        </p:nvSpPr>
        <p:spPr>
          <a:xfrm>
            <a:off x="606666" y="1610176"/>
            <a:ext cx="7777018" cy="4839284"/>
          </a:xfrm>
        </p:spPr>
        <p:txBody>
          <a:bodyPr>
            <a:noAutofit/>
          </a:bodyPr>
          <a:lstStyle/>
          <a:p>
            <a:pPr marL="342900" indent="-342900">
              <a:buClr>
                <a:srgbClr val="F57D20"/>
              </a:buClr>
              <a:buFont typeface="Wingdings" panose="05000000000000000000" pitchFamily="2" charset="2"/>
              <a:buChar char="§"/>
            </a:pPr>
            <a:r>
              <a:rPr lang="en-US" dirty="0"/>
              <a:t>Primary care teams did not have clinical expertise around alcohol:</a:t>
            </a:r>
          </a:p>
          <a:p>
            <a:pPr marL="619197" lvl="1" indent="-342900">
              <a:buFont typeface="Wingdings" panose="05000000000000000000" pitchFamily="2" charset="2"/>
              <a:buChar char="ü"/>
            </a:pPr>
            <a:r>
              <a:rPr lang="en-US" dirty="0"/>
              <a:t>Preventive routine screening and brief intervention</a:t>
            </a:r>
          </a:p>
          <a:p>
            <a:pPr marL="619197" lvl="1" indent="-342900">
              <a:buFont typeface="Wingdings" panose="05000000000000000000" pitchFamily="2" charset="2"/>
              <a:buChar char="ü"/>
            </a:pPr>
            <a:r>
              <a:rPr lang="en-US" dirty="0"/>
              <a:t>Treatment options: medications, counseling, specialty alcohol treatment</a:t>
            </a:r>
          </a:p>
          <a:p>
            <a:pPr marL="342900" indent="-342900">
              <a:buClr>
                <a:srgbClr val="F57D20"/>
              </a:buClr>
              <a:buFont typeface="Wingdings" panose="05000000000000000000" pitchFamily="2" charset="2"/>
              <a:buChar char="§"/>
            </a:pPr>
            <a:r>
              <a:rPr lang="en-US" dirty="0"/>
              <a:t>Stigma</a:t>
            </a:r>
          </a:p>
          <a:p>
            <a:pPr marL="342900" indent="-342900">
              <a:buClr>
                <a:srgbClr val="F57D20"/>
              </a:buClr>
              <a:buFont typeface="Wingdings" panose="05000000000000000000" pitchFamily="2" charset="2"/>
              <a:buChar char="§"/>
            </a:pPr>
            <a:r>
              <a:rPr lang="en-US" dirty="0"/>
              <a:t>Not seen as part of primary care</a:t>
            </a:r>
          </a:p>
          <a:p>
            <a:pPr marL="342900" indent="-342900">
              <a:buFont typeface="Arial" panose="020B0604020202020204" pitchFamily="34" charset="0"/>
              <a:buChar char="•"/>
            </a:pPr>
            <a:endParaRPr lang="en-US" dirty="0"/>
          </a:p>
          <a:p>
            <a:pPr lvl="1" indent="0">
              <a:buNone/>
            </a:pPr>
            <a:endParaRPr lang="en-US" dirty="0"/>
          </a:p>
          <a:p>
            <a:pPr marL="619197" lvl="1" indent="-342900">
              <a:buFont typeface="Wingdings" panose="05000000000000000000" pitchFamily="2" charset="2"/>
              <a:buChar char="ü"/>
            </a:pPr>
            <a:endParaRPr lang="en-US" dirty="0"/>
          </a:p>
          <a:p>
            <a:pPr marL="619197" lvl="1" indent="-342900">
              <a:buFont typeface="Wingdings" panose="05000000000000000000" pitchFamily="2" charset="2"/>
              <a:buChar char="ü"/>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41</a:t>
            </a:fld>
            <a:endParaRPr lang="en-US"/>
          </a:p>
        </p:txBody>
      </p:sp>
    </p:spTree>
    <p:extLst>
      <p:ext uri="{BB962C8B-B14F-4D97-AF65-F5344CB8AC3E}">
        <p14:creationId xmlns:p14="http://schemas.microsoft.com/office/powerpoint/2010/main" val="19062849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Where we started</a:t>
            </a:r>
          </a:p>
        </p:txBody>
      </p:sp>
      <p:sp>
        <p:nvSpPr>
          <p:cNvPr id="5" name="Slide Number Placeholder 4"/>
          <p:cNvSpPr>
            <a:spLocks noGrp="1"/>
          </p:cNvSpPr>
          <p:nvPr>
            <p:ph type="sldNum" sz="quarter" idx="12"/>
          </p:nvPr>
        </p:nvSpPr>
        <p:spPr/>
        <p:txBody>
          <a:bodyPr/>
          <a:lstStyle/>
          <a:p>
            <a:fld id="{A0C21F26-985F-9D40-A811-D6DE90C3D8D1}" type="slidenum">
              <a:rPr lang="en-US" smtClean="0"/>
              <a:t>42</a:t>
            </a:fld>
            <a:endParaRPr lang="en-US"/>
          </a:p>
        </p:txBody>
      </p:sp>
      <p:sp>
        <p:nvSpPr>
          <p:cNvPr id="7" name="Slide Number Placeholder 2">
            <a:extLst>
              <a:ext uri="{FF2B5EF4-FFF2-40B4-BE49-F238E27FC236}">
                <a16:creationId xmlns:a16="http://schemas.microsoft.com/office/drawing/2014/main" id="{0325487C-3C1B-4909-9BAB-AA7CA90D2E54}"/>
              </a:ext>
            </a:extLst>
          </p:cNvPr>
          <p:cNvSpPr txBox="1">
            <a:spLocks/>
          </p:cNvSpPr>
          <p:nvPr/>
        </p:nvSpPr>
        <p:spPr>
          <a:xfrm>
            <a:off x="112231" y="6588483"/>
            <a:ext cx="376663" cy="168176"/>
          </a:xfrm>
          <a:prstGeom prst="rect">
            <a:avLst/>
          </a:prstGeom>
        </p:spPr>
        <p:txBody>
          <a:bodyPr vert="horz" lIns="86493" tIns="43247" rIns="86493" bIns="43247" rtlCol="0" anchor="ctr"/>
          <a:lstStyle>
            <a:defPPr>
              <a:defRPr lang="en-US"/>
            </a:defPPr>
            <a:lvl1pPr marL="0" algn="r" defTabSz="457159" rtl="0" eaLnBrk="1" latinLnBrk="0" hangingPunct="1">
              <a:defRPr sz="900" kern="1200">
                <a:solidFill>
                  <a:schemeClr val="bg1">
                    <a:lumMod val="50000"/>
                  </a:schemeClr>
                </a:solidFill>
                <a:latin typeface="+mn-lt"/>
                <a:ea typeface="+mn-ea"/>
                <a:cs typeface="+mn-cs"/>
              </a:defRPr>
            </a:lvl1pPr>
            <a:lvl2pPr marL="457159" algn="l" defTabSz="457159" rtl="0" eaLnBrk="1" latinLnBrk="0" hangingPunct="1">
              <a:defRPr sz="1800" kern="1200">
                <a:solidFill>
                  <a:schemeClr val="tx1"/>
                </a:solidFill>
                <a:latin typeface="+mn-lt"/>
                <a:ea typeface="+mn-ea"/>
                <a:cs typeface="+mn-cs"/>
              </a:defRPr>
            </a:lvl2pPr>
            <a:lvl3pPr marL="914318" algn="l" defTabSz="457159" rtl="0" eaLnBrk="1" latinLnBrk="0" hangingPunct="1">
              <a:defRPr sz="1800" kern="1200">
                <a:solidFill>
                  <a:schemeClr val="tx1"/>
                </a:solidFill>
                <a:latin typeface="+mn-lt"/>
                <a:ea typeface="+mn-ea"/>
                <a:cs typeface="+mn-cs"/>
              </a:defRPr>
            </a:lvl3pPr>
            <a:lvl4pPr marL="1371477" algn="l" defTabSz="457159" rtl="0" eaLnBrk="1" latinLnBrk="0" hangingPunct="1">
              <a:defRPr sz="1800" kern="1200">
                <a:solidFill>
                  <a:schemeClr val="tx1"/>
                </a:solidFill>
                <a:latin typeface="+mn-lt"/>
                <a:ea typeface="+mn-ea"/>
                <a:cs typeface="+mn-cs"/>
              </a:defRPr>
            </a:lvl4pPr>
            <a:lvl5pPr marL="1828637" algn="l" defTabSz="457159" rtl="0" eaLnBrk="1" latinLnBrk="0" hangingPunct="1">
              <a:defRPr sz="1800" kern="1200">
                <a:solidFill>
                  <a:schemeClr val="tx1"/>
                </a:solidFill>
                <a:latin typeface="+mn-lt"/>
                <a:ea typeface="+mn-ea"/>
                <a:cs typeface="+mn-cs"/>
              </a:defRPr>
            </a:lvl5pPr>
            <a:lvl6pPr marL="2285797" algn="l" defTabSz="457159" rtl="0" eaLnBrk="1" latinLnBrk="0" hangingPunct="1">
              <a:defRPr sz="1800" kern="1200">
                <a:solidFill>
                  <a:schemeClr val="tx1"/>
                </a:solidFill>
                <a:latin typeface="+mn-lt"/>
                <a:ea typeface="+mn-ea"/>
                <a:cs typeface="+mn-cs"/>
              </a:defRPr>
            </a:lvl6pPr>
            <a:lvl7pPr marL="2742956" algn="l" defTabSz="457159" rtl="0" eaLnBrk="1" latinLnBrk="0" hangingPunct="1">
              <a:defRPr sz="1800" kern="1200">
                <a:solidFill>
                  <a:schemeClr val="tx1"/>
                </a:solidFill>
                <a:latin typeface="+mn-lt"/>
                <a:ea typeface="+mn-ea"/>
                <a:cs typeface="+mn-cs"/>
              </a:defRPr>
            </a:lvl7pPr>
            <a:lvl8pPr marL="3200115" algn="l" defTabSz="457159" rtl="0" eaLnBrk="1" latinLnBrk="0" hangingPunct="1">
              <a:defRPr sz="1800" kern="1200">
                <a:solidFill>
                  <a:schemeClr val="tx1"/>
                </a:solidFill>
                <a:latin typeface="+mn-lt"/>
                <a:ea typeface="+mn-ea"/>
                <a:cs typeface="+mn-cs"/>
              </a:defRPr>
            </a:lvl8pPr>
            <a:lvl9pPr marL="3657274" algn="l" defTabSz="457159" rtl="0" eaLnBrk="1" latinLnBrk="0" hangingPunct="1">
              <a:defRPr sz="1800" kern="1200">
                <a:solidFill>
                  <a:schemeClr val="tx1"/>
                </a:solidFill>
                <a:latin typeface="+mn-lt"/>
                <a:ea typeface="+mn-ea"/>
                <a:cs typeface="+mn-cs"/>
              </a:defRPr>
            </a:lvl9pPr>
          </a:lstStyle>
          <a:p>
            <a:fld id="{A0C21F26-985F-9D40-A811-D6DE90C3D8D1}" type="slidenum">
              <a:rPr lang="en-US" smtClean="0"/>
              <a:pPr/>
              <a:t>42</a:t>
            </a:fld>
            <a:endParaRPr lang="en-US"/>
          </a:p>
        </p:txBody>
      </p:sp>
      <p:sp>
        <p:nvSpPr>
          <p:cNvPr id="8" name="Speech Bubble: Rectangle 7">
            <a:extLst>
              <a:ext uri="{FF2B5EF4-FFF2-40B4-BE49-F238E27FC236}">
                <a16:creationId xmlns:a16="http://schemas.microsoft.com/office/drawing/2014/main" id="{8E8CF325-4710-4BB3-ABE5-748A985D4BA6}"/>
              </a:ext>
            </a:extLst>
          </p:cNvPr>
          <p:cNvSpPr/>
          <p:nvPr/>
        </p:nvSpPr>
        <p:spPr>
          <a:xfrm>
            <a:off x="3975100" y="1228132"/>
            <a:ext cx="3545660" cy="1053074"/>
          </a:xfrm>
          <a:prstGeom prst="wedgeRectCallout">
            <a:avLst>
              <a:gd name="adj1" fmla="val 72705"/>
              <a:gd name="adj2" fmla="val 45995"/>
            </a:avLst>
          </a:prstGeom>
          <a:noFill/>
          <a:ln w="444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We don’t have enough time or resources to do this.</a:t>
            </a:r>
          </a:p>
        </p:txBody>
      </p:sp>
      <p:sp>
        <p:nvSpPr>
          <p:cNvPr id="9" name="Speech Bubble: Rectangle 8">
            <a:extLst>
              <a:ext uri="{FF2B5EF4-FFF2-40B4-BE49-F238E27FC236}">
                <a16:creationId xmlns:a16="http://schemas.microsoft.com/office/drawing/2014/main" id="{287F0713-D890-41F9-9F44-0A054BE24259}"/>
              </a:ext>
            </a:extLst>
          </p:cNvPr>
          <p:cNvSpPr/>
          <p:nvPr/>
        </p:nvSpPr>
        <p:spPr>
          <a:xfrm flipH="1">
            <a:off x="1225780" y="2498894"/>
            <a:ext cx="3547872" cy="1051560"/>
          </a:xfrm>
          <a:prstGeom prst="wedgeRectCallout">
            <a:avLst>
              <a:gd name="adj1" fmla="val 72705"/>
              <a:gd name="adj2" fmla="val 45995"/>
            </a:avLst>
          </a:prstGeom>
          <a:noFill/>
          <a:ln w="444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Whose idea was this?</a:t>
            </a:r>
          </a:p>
        </p:txBody>
      </p:sp>
      <p:sp>
        <p:nvSpPr>
          <p:cNvPr id="10" name="Speech Bubble: Rectangle 9">
            <a:extLst>
              <a:ext uri="{FF2B5EF4-FFF2-40B4-BE49-F238E27FC236}">
                <a16:creationId xmlns:a16="http://schemas.microsoft.com/office/drawing/2014/main" id="{7DF4801A-B9DB-420F-BBD9-333498EE52CC}"/>
              </a:ext>
            </a:extLst>
          </p:cNvPr>
          <p:cNvSpPr/>
          <p:nvPr/>
        </p:nvSpPr>
        <p:spPr>
          <a:xfrm>
            <a:off x="3972888" y="3768142"/>
            <a:ext cx="3547872" cy="1051560"/>
          </a:xfrm>
          <a:prstGeom prst="wedgeRectCallout">
            <a:avLst>
              <a:gd name="adj1" fmla="val 72705"/>
              <a:gd name="adj2" fmla="val 45995"/>
            </a:avLst>
          </a:prstGeom>
          <a:noFill/>
          <a:ln w="444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We are too overwhelmed.  This is opening up Pandora’s box.</a:t>
            </a:r>
          </a:p>
        </p:txBody>
      </p:sp>
      <p:sp>
        <p:nvSpPr>
          <p:cNvPr id="11" name="Speech Bubble: Rectangle 10">
            <a:extLst>
              <a:ext uri="{FF2B5EF4-FFF2-40B4-BE49-F238E27FC236}">
                <a16:creationId xmlns:a16="http://schemas.microsoft.com/office/drawing/2014/main" id="{702DFD3C-8989-48EB-87FA-DAF85143A0CB}"/>
              </a:ext>
            </a:extLst>
          </p:cNvPr>
          <p:cNvSpPr/>
          <p:nvPr/>
        </p:nvSpPr>
        <p:spPr>
          <a:xfrm flipH="1">
            <a:off x="1225780" y="5037390"/>
            <a:ext cx="3547872" cy="1267976"/>
          </a:xfrm>
          <a:prstGeom prst="wedgeRectCallout">
            <a:avLst>
              <a:gd name="adj1" fmla="val 71058"/>
              <a:gd name="adj2" fmla="val 40752"/>
            </a:avLst>
          </a:prstGeom>
          <a:noFill/>
          <a:ln w="444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This is a research project that others committed to and now we are being forced to prioritize it.</a:t>
            </a:r>
          </a:p>
        </p:txBody>
      </p:sp>
    </p:spTree>
    <p:extLst>
      <p:ext uri="{BB962C8B-B14F-4D97-AF65-F5344CB8AC3E}">
        <p14:creationId xmlns:p14="http://schemas.microsoft.com/office/powerpoint/2010/main" val="34811881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89D45-9BF7-47E5-B628-C6F25A35F088}"/>
              </a:ext>
            </a:extLst>
          </p:cNvPr>
          <p:cNvSpPr>
            <a:spLocks noGrp="1"/>
          </p:cNvSpPr>
          <p:nvPr>
            <p:ph type="title"/>
          </p:nvPr>
        </p:nvSpPr>
        <p:spPr/>
        <p:txBody>
          <a:bodyPr>
            <a:normAutofit fontScale="90000"/>
          </a:bodyPr>
          <a:lstStyle/>
          <a:p>
            <a:r>
              <a:rPr lang="en-US" dirty="0">
                <a:solidFill>
                  <a:srgbClr val="007D96"/>
                </a:solidFill>
              </a:rPr>
              <a:t>Implementation: 4 Phases Each Clinic</a:t>
            </a:r>
          </a:p>
        </p:txBody>
      </p:sp>
      <p:sp>
        <p:nvSpPr>
          <p:cNvPr id="4" name="Slide Number Placeholder 3">
            <a:extLst>
              <a:ext uri="{FF2B5EF4-FFF2-40B4-BE49-F238E27FC236}">
                <a16:creationId xmlns:a16="http://schemas.microsoft.com/office/drawing/2014/main" id="{625B7AED-D8FC-4409-BF69-E0ACEEAFC707}"/>
              </a:ext>
            </a:extLst>
          </p:cNvPr>
          <p:cNvSpPr>
            <a:spLocks noGrp="1"/>
          </p:cNvSpPr>
          <p:nvPr>
            <p:ph type="sldNum" sz="quarter" idx="12"/>
          </p:nvPr>
        </p:nvSpPr>
        <p:spPr/>
        <p:txBody>
          <a:bodyPr/>
          <a:lstStyle/>
          <a:p>
            <a:fld id="{A0C21F26-985F-9D40-A811-D6DE90C3D8D1}" type="slidenum">
              <a:rPr lang="en-US" smtClean="0">
                <a:solidFill>
                  <a:prstClr val="white">
                    <a:lumMod val="50000"/>
                  </a:prstClr>
                </a:solidFill>
              </a:rPr>
              <a:pPr/>
              <a:t>43</a:t>
            </a:fld>
            <a:endParaRPr lang="en-US">
              <a:solidFill>
                <a:prstClr val="white">
                  <a:lumMod val="50000"/>
                </a:prstClr>
              </a:solidFill>
            </a:endParaRPr>
          </a:p>
        </p:txBody>
      </p:sp>
      <p:sp>
        <p:nvSpPr>
          <p:cNvPr id="5" name="Text Box 2">
            <a:extLst>
              <a:ext uri="{FF2B5EF4-FFF2-40B4-BE49-F238E27FC236}">
                <a16:creationId xmlns:a16="http://schemas.microsoft.com/office/drawing/2014/main" id="{7DAD09B6-3F64-4291-A8E2-EF5F3A2E0077}"/>
              </a:ext>
            </a:extLst>
          </p:cNvPr>
          <p:cNvSpPr txBox="1">
            <a:spLocks noChangeArrowheads="1"/>
          </p:cNvSpPr>
          <p:nvPr/>
        </p:nvSpPr>
        <p:spPr bwMode="auto">
          <a:xfrm>
            <a:off x="4105804" y="4784356"/>
            <a:ext cx="4905488" cy="867144"/>
          </a:xfrm>
          <a:prstGeom prst="rect">
            <a:avLst/>
          </a:prstGeom>
          <a:solidFill>
            <a:srgbClr val="FFFFFF"/>
          </a:solidFill>
          <a:ln w="9525">
            <a:solidFill>
              <a:schemeClr val="tx1"/>
            </a:solidFill>
            <a:miter lim="800000"/>
            <a:headEnd/>
            <a:tailEnd/>
          </a:ln>
        </p:spPr>
        <p:txBody>
          <a:bodyPr rot="0" vert="horz" wrap="square" lIns="45720" tIns="45720" rIns="45720" bIns="45720" anchor="t" anchorCtr="0">
            <a:noAutofit/>
          </a:bodyPr>
          <a:lstStyle/>
          <a:p>
            <a:pPr>
              <a:spcBef>
                <a:spcPts val="600"/>
              </a:spcBef>
            </a:pPr>
            <a:r>
              <a:rPr lang="en-US" sz="2000" b="1" dirty="0">
                <a:latin typeface="Century Gothic" panose="020B0502020202020204" pitchFamily="34" charset="0"/>
                <a:ea typeface="Times New Roman" panose="02020603050405020304" pitchFamily="18" charset="0"/>
                <a:cs typeface="Times New Roman" panose="02020603050405020304" pitchFamily="18" charset="0"/>
              </a:rPr>
              <a:t>Randomly assigned l</a:t>
            </a:r>
            <a:r>
              <a:rPr lang="en-US" sz="2000" b="1" dirty="0">
                <a:effectLst/>
                <a:latin typeface="Century Gothic" panose="020B0502020202020204" pitchFamily="34" charset="0"/>
                <a:ea typeface="Times New Roman" panose="02020603050405020304" pitchFamily="18" charset="0"/>
                <a:cs typeface="Times New Roman" panose="02020603050405020304" pitchFamily="18" charset="0"/>
              </a:rPr>
              <a:t>aunch date:</a:t>
            </a:r>
          </a:p>
          <a:p>
            <a:pPr>
              <a:spcBef>
                <a:spcPts val="600"/>
              </a:spcBef>
            </a:pPr>
            <a:r>
              <a:rPr lang="en-US" sz="2000" dirty="0">
                <a:latin typeface="Century Gothic" panose="020B0502020202020204" pitchFamily="34" charset="0"/>
                <a:ea typeface="Times New Roman" panose="02020603050405020304" pitchFamily="18" charset="0"/>
                <a:cs typeface="Times New Roman" panose="02020603050405020304" pitchFamily="18" charset="0"/>
              </a:rPr>
              <a:t>EHR prompts turned on for clinic</a:t>
            </a:r>
            <a:endParaRPr lang="en-US" sz="20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597505B5-6EF0-4725-BA2E-00740398A827}"/>
              </a:ext>
            </a:extLst>
          </p:cNvPr>
          <p:cNvGraphicFramePr>
            <a:graphicFrameLocks noGrp="1"/>
          </p:cNvGraphicFramePr>
          <p:nvPr>
            <p:extLst/>
          </p:nvPr>
        </p:nvGraphicFramePr>
        <p:xfrm>
          <a:off x="198431" y="2571759"/>
          <a:ext cx="8767444" cy="2008887"/>
        </p:xfrm>
        <a:graphic>
          <a:graphicData uri="http://schemas.openxmlformats.org/drawingml/2006/table">
            <a:tbl>
              <a:tblPr firstRow="1" firstCol="1" bandRow="1">
                <a:tableStyleId>{5C22544A-7EE6-4342-B048-85BDC9FD1C3A}</a:tableStyleId>
              </a:tblPr>
              <a:tblGrid>
                <a:gridCol w="1598511">
                  <a:extLst>
                    <a:ext uri="{9D8B030D-6E8A-4147-A177-3AD203B41FA5}">
                      <a16:colId xmlns:a16="http://schemas.microsoft.com/office/drawing/2014/main" val="3471003215"/>
                    </a:ext>
                  </a:extLst>
                </a:gridCol>
                <a:gridCol w="841381">
                  <a:extLst>
                    <a:ext uri="{9D8B030D-6E8A-4147-A177-3AD203B41FA5}">
                      <a16:colId xmlns:a16="http://schemas.microsoft.com/office/drawing/2014/main" val="3301701472"/>
                    </a:ext>
                  </a:extLst>
                </a:gridCol>
                <a:gridCol w="1049467">
                  <a:extLst>
                    <a:ext uri="{9D8B030D-6E8A-4147-A177-3AD203B41FA5}">
                      <a16:colId xmlns:a16="http://schemas.microsoft.com/office/drawing/2014/main" val="3974151703"/>
                    </a:ext>
                  </a:extLst>
                </a:gridCol>
                <a:gridCol w="834816">
                  <a:extLst>
                    <a:ext uri="{9D8B030D-6E8A-4147-A177-3AD203B41FA5}">
                      <a16:colId xmlns:a16="http://schemas.microsoft.com/office/drawing/2014/main" val="1740632101"/>
                    </a:ext>
                  </a:extLst>
                </a:gridCol>
                <a:gridCol w="884187">
                  <a:extLst>
                    <a:ext uri="{9D8B030D-6E8A-4147-A177-3AD203B41FA5}">
                      <a16:colId xmlns:a16="http://schemas.microsoft.com/office/drawing/2014/main" val="3777402133"/>
                    </a:ext>
                  </a:extLst>
                </a:gridCol>
                <a:gridCol w="916049">
                  <a:extLst>
                    <a:ext uri="{9D8B030D-6E8A-4147-A177-3AD203B41FA5}">
                      <a16:colId xmlns:a16="http://schemas.microsoft.com/office/drawing/2014/main" val="3165263757"/>
                    </a:ext>
                  </a:extLst>
                </a:gridCol>
                <a:gridCol w="909677">
                  <a:extLst>
                    <a:ext uri="{9D8B030D-6E8A-4147-A177-3AD203B41FA5}">
                      <a16:colId xmlns:a16="http://schemas.microsoft.com/office/drawing/2014/main" val="3158818866"/>
                    </a:ext>
                  </a:extLst>
                </a:gridCol>
                <a:gridCol w="1733356">
                  <a:extLst>
                    <a:ext uri="{9D8B030D-6E8A-4147-A177-3AD203B41FA5}">
                      <a16:colId xmlns:a16="http://schemas.microsoft.com/office/drawing/2014/main" val="1336508790"/>
                    </a:ext>
                  </a:extLst>
                </a:gridCol>
              </a:tblGrid>
              <a:tr h="0">
                <a:tc gridSpan="8">
                  <a:txBody>
                    <a:bodyPr/>
                    <a:lstStyle/>
                    <a:p>
                      <a:pPr marL="0" marR="0" algn="ctr">
                        <a:lnSpc>
                          <a:spcPct val="115000"/>
                        </a:lnSpc>
                        <a:spcBef>
                          <a:spcPts val="0"/>
                        </a:spcBef>
                        <a:spcAft>
                          <a:spcPts val="0"/>
                        </a:spcAft>
                      </a:pPr>
                      <a:r>
                        <a:rPr lang="en-US" sz="22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Months </a:t>
                      </a:r>
                    </a:p>
                  </a:txBody>
                  <a:tcPr marL="68580" marR="68580" marT="0" marB="0" anchor="ctr">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86942270"/>
                  </a:ext>
                </a:extLst>
              </a:tr>
              <a:tr h="0">
                <a:tc>
                  <a:txBody>
                    <a:bodyPr/>
                    <a:lstStyle/>
                    <a:p>
                      <a:pPr marL="0" algn="ctr" defTabSz="432465" rtl="0" eaLnBrk="1" latinLnBrk="0" hangingPunct="1"/>
                      <a:r>
                        <a:rPr lang="en-US" sz="1600" b="0" kern="1200" dirty="0">
                          <a:solidFill>
                            <a:schemeClr val="tx1"/>
                          </a:solidFill>
                          <a:latin typeface="Century Gothic" panose="020B0502020202020204" pitchFamily="34" charset="0"/>
                          <a:ea typeface="+mn-ea"/>
                          <a:cs typeface="+mn-cs"/>
                        </a:rPr>
                        <a:t>Variable</a:t>
                      </a:r>
                      <a:endParaRPr lang="en-US" sz="2000" b="0" kern="1200" dirty="0">
                        <a:solidFill>
                          <a:schemeClr val="tx1"/>
                        </a:solidFill>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Century Gothic" panose="020B0502020202020204" pitchFamily="34"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Century Gothic" panose="020B0502020202020204" pitchFamily="34" charset="0"/>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2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Variable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2736470"/>
                  </a:ext>
                </a:extLst>
              </a:tr>
              <a:tr h="0">
                <a:tc>
                  <a:txBody>
                    <a:bodyPr/>
                    <a:lstStyle/>
                    <a:p>
                      <a:pPr marL="0" algn="ctr" defTabSz="432465" rtl="0" eaLnBrk="1" latinLnBrk="0" hangingPunct="1"/>
                      <a:r>
                        <a:rPr lang="en-US" sz="2000" b="1" kern="1200" dirty="0">
                          <a:solidFill>
                            <a:schemeClr val="bg1"/>
                          </a:solidFill>
                          <a:latin typeface="Century Gothic" panose="020B0502020202020204" pitchFamily="34" charset="0"/>
                          <a:ea typeface="+mn-ea"/>
                          <a:cs typeface="+mn-cs"/>
                        </a:rPr>
                        <a:t>Phase 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BA6"/>
                    </a:solidFill>
                  </a:tcPr>
                </a:tc>
                <a:tc gridSpan="2">
                  <a:txBody>
                    <a:bodyPr/>
                    <a:lstStyle/>
                    <a:p>
                      <a:pPr algn="ctr"/>
                      <a:r>
                        <a:rPr lang="en-US" sz="2000" b="1" dirty="0">
                          <a:solidFill>
                            <a:schemeClr val="bg1"/>
                          </a:solidFill>
                          <a:latin typeface="Century Gothic" panose="020B0502020202020204" pitchFamily="34" charset="0"/>
                        </a:rPr>
                        <a:t>Phase 2</a:t>
                      </a: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BA6"/>
                    </a:solidFill>
                  </a:tcPr>
                </a:tc>
                <a:tc hMerge="1">
                  <a:txBody>
                    <a:bodyPr/>
                    <a:lstStyle/>
                    <a:p>
                      <a:endParaRPr lang="en-US"/>
                    </a:p>
                  </a:txBody>
                  <a:tcPr/>
                </a:tc>
                <a:tc gridSpan="4">
                  <a:txBody>
                    <a:bodyPr/>
                    <a:lstStyle/>
                    <a:p>
                      <a:pPr algn="ctr"/>
                      <a:r>
                        <a:rPr lang="en-US" sz="2000" b="1" dirty="0">
                          <a:solidFill>
                            <a:schemeClr val="bg1"/>
                          </a:solidFill>
                          <a:latin typeface="Century Gothic" panose="020B0502020202020204" pitchFamily="34" charset="0"/>
                        </a:rPr>
                        <a:t>Phase 3</a:t>
                      </a: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BA6"/>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200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Phase 4</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BA6"/>
                    </a:solidFill>
                  </a:tcPr>
                </a:tc>
                <a:extLst>
                  <a:ext uri="{0D108BD9-81ED-4DB2-BD59-A6C34878D82A}">
                    <a16:rowId xmlns:a16="http://schemas.microsoft.com/office/drawing/2014/main" val="1223237214"/>
                  </a:ext>
                </a:extLst>
              </a:tr>
              <a:tr h="0">
                <a:tc>
                  <a:txBody>
                    <a:bodyPr/>
                    <a:lstStyle/>
                    <a:p>
                      <a:pPr marL="0" algn="ctr" defTabSz="432465" rtl="0" eaLnBrk="1" latinLnBrk="0" hangingPunct="1"/>
                      <a:r>
                        <a:rPr lang="en-US" sz="2000" b="0" kern="1200" dirty="0">
                          <a:solidFill>
                            <a:schemeClr val="tx1"/>
                          </a:solidFill>
                          <a:latin typeface="Century Gothic" panose="020B0502020202020204" pitchFamily="34" charset="0"/>
                          <a:ea typeface="+mn-ea"/>
                          <a:cs typeface="+mn-cs"/>
                        </a:rPr>
                        <a:t>Usual Care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2000" kern="1200" dirty="0">
                          <a:solidFill>
                            <a:schemeClr val="tx1"/>
                          </a:solidFill>
                          <a:effectLst/>
                          <a:latin typeface="Century Gothic" panose="020B0502020202020204" pitchFamily="34" charset="0"/>
                          <a:ea typeface="+mn-ea"/>
                          <a:cs typeface="+mn-cs"/>
                        </a:rPr>
                        <a:t>Preparation</a:t>
                      </a:r>
                      <a:endParaRPr lang="en-US" sz="2000" dirty="0">
                        <a:solidFill>
                          <a:schemeClr val="tx1"/>
                        </a:solidFill>
                        <a:latin typeface="Century Gothic" panose="020B0502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4">
                  <a:txBody>
                    <a:bodyPr/>
                    <a:lstStyle/>
                    <a:p>
                      <a:pPr algn="ctr"/>
                      <a:r>
                        <a:rPr lang="en-US" sz="2000" b="0" dirty="0">
                          <a:solidFill>
                            <a:schemeClr val="tx1"/>
                          </a:solidFill>
                          <a:latin typeface="Century Gothic" panose="020B0502020202020204" pitchFamily="34" charset="0"/>
                        </a:rPr>
                        <a:t>Active Implementation </a:t>
                      </a: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endParaRPr lang="en-US" sz="2000" kern="1200" dirty="0">
                        <a:solidFill>
                          <a:schemeClr val="tx1"/>
                        </a:solidFill>
                        <a:effectLst/>
                        <a:latin typeface="Century Gothic" panose="020B0502020202020204" pitchFamily="34" charset="0"/>
                        <a:ea typeface="+mn-ea"/>
                        <a:cs typeface="+mn-cs"/>
                      </a:endParaRPr>
                    </a:p>
                    <a:p>
                      <a:pPr marL="0" marR="0" algn="ctr">
                        <a:lnSpc>
                          <a:spcPct val="115000"/>
                        </a:lnSpc>
                        <a:spcBef>
                          <a:spcPts val="0"/>
                        </a:spcBef>
                        <a:spcAft>
                          <a:spcPts val="0"/>
                        </a:spcAft>
                      </a:pPr>
                      <a:r>
                        <a:rPr lang="en-US" sz="2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Sustainment</a:t>
                      </a:r>
                    </a:p>
                    <a:p>
                      <a:pPr marL="0" marR="0" algn="ctr">
                        <a:lnSpc>
                          <a:spcPct val="115000"/>
                        </a:lnSpc>
                        <a:spcBef>
                          <a:spcPts val="0"/>
                        </a:spcBef>
                        <a:spcAft>
                          <a:spcPts val="0"/>
                        </a:spcAft>
                      </a:pPr>
                      <a:endParaRPr lang="en-US" sz="2000" kern="1200" dirty="0">
                        <a:solidFill>
                          <a:schemeClr val="tx1"/>
                        </a:solidFill>
                        <a:effectLst/>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7212213"/>
                  </a:ext>
                </a:extLst>
              </a:tr>
            </a:tbl>
          </a:graphicData>
        </a:graphic>
      </p:graphicFrame>
      <p:cxnSp>
        <p:nvCxnSpPr>
          <p:cNvPr id="7" name="Connector: Elbow 6">
            <a:extLst>
              <a:ext uri="{FF2B5EF4-FFF2-40B4-BE49-F238E27FC236}">
                <a16:creationId xmlns:a16="http://schemas.microsoft.com/office/drawing/2014/main" id="{BE83A8AC-BDD8-42E5-A0A4-FFD08BCD1D22}"/>
              </a:ext>
            </a:extLst>
          </p:cNvPr>
          <p:cNvCxnSpPr>
            <a:cxnSpLocks/>
          </p:cNvCxnSpPr>
          <p:nvPr/>
        </p:nvCxnSpPr>
        <p:spPr>
          <a:xfrm rot="10800000">
            <a:off x="3680403" y="4705298"/>
            <a:ext cx="419535" cy="467728"/>
          </a:xfrm>
          <a:prstGeom prst="bentConnector2">
            <a:avLst/>
          </a:prstGeom>
          <a:ln w="28575">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407965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89D45-9BF7-47E5-B628-C6F25A35F088}"/>
              </a:ext>
            </a:extLst>
          </p:cNvPr>
          <p:cNvSpPr>
            <a:spLocks noGrp="1"/>
          </p:cNvSpPr>
          <p:nvPr>
            <p:ph type="title"/>
          </p:nvPr>
        </p:nvSpPr>
        <p:spPr/>
        <p:txBody>
          <a:bodyPr>
            <a:normAutofit fontScale="90000"/>
          </a:bodyPr>
          <a:lstStyle/>
          <a:p>
            <a:r>
              <a:rPr lang="en-US" dirty="0">
                <a:solidFill>
                  <a:srgbClr val="007D96"/>
                </a:solidFill>
              </a:rPr>
              <a:t>Implementation: 4 Phases Each Clinic</a:t>
            </a:r>
          </a:p>
        </p:txBody>
      </p:sp>
      <p:sp>
        <p:nvSpPr>
          <p:cNvPr id="4" name="Slide Number Placeholder 3">
            <a:extLst>
              <a:ext uri="{FF2B5EF4-FFF2-40B4-BE49-F238E27FC236}">
                <a16:creationId xmlns:a16="http://schemas.microsoft.com/office/drawing/2014/main" id="{625B7AED-D8FC-4409-BF69-E0ACEEAFC707}"/>
              </a:ext>
            </a:extLst>
          </p:cNvPr>
          <p:cNvSpPr>
            <a:spLocks noGrp="1"/>
          </p:cNvSpPr>
          <p:nvPr>
            <p:ph type="sldNum" sz="quarter" idx="12"/>
          </p:nvPr>
        </p:nvSpPr>
        <p:spPr/>
        <p:txBody>
          <a:bodyPr/>
          <a:lstStyle/>
          <a:p>
            <a:fld id="{A0C21F26-985F-9D40-A811-D6DE90C3D8D1}" type="slidenum">
              <a:rPr lang="en-US" smtClean="0">
                <a:solidFill>
                  <a:prstClr val="white">
                    <a:lumMod val="50000"/>
                  </a:prstClr>
                </a:solidFill>
              </a:rPr>
              <a:pPr/>
              <a:t>44</a:t>
            </a:fld>
            <a:endParaRPr lang="en-US">
              <a:solidFill>
                <a:prstClr val="white">
                  <a:lumMod val="50000"/>
                </a:prstClr>
              </a:solidFill>
            </a:endParaRPr>
          </a:p>
        </p:txBody>
      </p:sp>
      <p:graphicFrame>
        <p:nvGraphicFramePr>
          <p:cNvPr id="6" name="Table 5">
            <a:extLst>
              <a:ext uri="{FF2B5EF4-FFF2-40B4-BE49-F238E27FC236}">
                <a16:creationId xmlns:a16="http://schemas.microsoft.com/office/drawing/2014/main" id="{597505B5-6EF0-4725-BA2E-00740398A827}"/>
              </a:ext>
            </a:extLst>
          </p:cNvPr>
          <p:cNvGraphicFramePr>
            <a:graphicFrameLocks noGrp="1"/>
          </p:cNvGraphicFramePr>
          <p:nvPr>
            <p:extLst/>
          </p:nvPr>
        </p:nvGraphicFramePr>
        <p:xfrm>
          <a:off x="198431" y="3154510"/>
          <a:ext cx="8767444" cy="2008887"/>
        </p:xfrm>
        <a:graphic>
          <a:graphicData uri="http://schemas.openxmlformats.org/drawingml/2006/table">
            <a:tbl>
              <a:tblPr firstRow="1" firstCol="1" bandRow="1">
                <a:tableStyleId>{5C22544A-7EE6-4342-B048-85BDC9FD1C3A}</a:tableStyleId>
              </a:tblPr>
              <a:tblGrid>
                <a:gridCol w="1598511">
                  <a:extLst>
                    <a:ext uri="{9D8B030D-6E8A-4147-A177-3AD203B41FA5}">
                      <a16:colId xmlns:a16="http://schemas.microsoft.com/office/drawing/2014/main" val="3471003215"/>
                    </a:ext>
                  </a:extLst>
                </a:gridCol>
                <a:gridCol w="841381">
                  <a:extLst>
                    <a:ext uri="{9D8B030D-6E8A-4147-A177-3AD203B41FA5}">
                      <a16:colId xmlns:a16="http://schemas.microsoft.com/office/drawing/2014/main" val="3301701472"/>
                    </a:ext>
                  </a:extLst>
                </a:gridCol>
                <a:gridCol w="1049467">
                  <a:extLst>
                    <a:ext uri="{9D8B030D-6E8A-4147-A177-3AD203B41FA5}">
                      <a16:colId xmlns:a16="http://schemas.microsoft.com/office/drawing/2014/main" val="3974151703"/>
                    </a:ext>
                  </a:extLst>
                </a:gridCol>
                <a:gridCol w="834816">
                  <a:extLst>
                    <a:ext uri="{9D8B030D-6E8A-4147-A177-3AD203B41FA5}">
                      <a16:colId xmlns:a16="http://schemas.microsoft.com/office/drawing/2014/main" val="1740632101"/>
                    </a:ext>
                  </a:extLst>
                </a:gridCol>
                <a:gridCol w="884187">
                  <a:extLst>
                    <a:ext uri="{9D8B030D-6E8A-4147-A177-3AD203B41FA5}">
                      <a16:colId xmlns:a16="http://schemas.microsoft.com/office/drawing/2014/main" val="3777402133"/>
                    </a:ext>
                  </a:extLst>
                </a:gridCol>
                <a:gridCol w="916049">
                  <a:extLst>
                    <a:ext uri="{9D8B030D-6E8A-4147-A177-3AD203B41FA5}">
                      <a16:colId xmlns:a16="http://schemas.microsoft.com/office/drawing/2014/main" val="3165263757"/>
                    </a:ext>
                  </a:extLst>
                </a:gridCol>
                <a:gridCol w="909677">
                  <a:extLst>
                    <a:ext uri="{9D8B030D-6E8A-4147-A177-3AD203B41FA5}">
                      <a16:colId xmlns:a16="http://schemas.microsoft.com/office/drawing/2014/main" val="3158818866"/>
                    </a:ext>
                  </a:extLst>
                </a:gridCol>
                <a:gridCol w="1733356">
                  <a:extLst>
                    <a:ext uri="{9D8B030D-6E8A-4147-A177-3AD203B41FA5}">
                      <a16:colId xmlns:a16="http://schemas.microsoft.com/office/drawing/2014/main" val="1336508790"/>
                    </a:ext>
                  </a:extLst>
                </a:gridCol>
              </a:tblGrid>
              <a:tr h="0">
                <a:tc gridSpan="8">
                  <a:txBody>
                    <a:bodyPr/>
                    <a:lstStyle/>
                    <a:p>
                      <a:pPr marL="0" marR="0" algn="ctr">
                        <a:lnSpc>
                          <a:spcPct val="115000"/>
                        </a:lnSpc>
                        <a:spcBef>
                          <a:spcPts val="0"/>
                        </a:spcBef>
                        <a:spcAft>
                          <a:spcPts val="0"/>
                        </a:spcAft>
                      </a:pPr>
                      <a:r>
                        <a:rPr lang="en-US" sz="22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Months </a:t>
                      </a:r>
                    </a:p>
                  </a:txBody>
                  <a:tcPr marL="68580" marR="68580" marT="0" marB="0" anchor="ctr">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86942270"/>
                  </a:ext>
                </a:extLst>
              </a:tr>
              <a:tr h="0">
                <a:tc>
                  <a:txBody>
                    <a:bodyPr/>
                    <a:lstStyle/>
                    <a:p>
                      <a:pPr marL="0" algn="ctr" defTabSz="432465" rtl="0" eaLnBrk="1" latinLnBrk="0" hangingPunct="1"/>
                      <a:r>
                        <a:rPr lang="en-US" sz="1600" b="0" kern="1200" dirty="0">
                          <a:solidFill>
                            <a:schemeClr val="tx1"/>
                          </a:solidFill>
                          <a:latin typeface="Century Gothic" panose="020B0502020202020204" pitchFamily="34" charset="0"/>
                          <a:ea typeface="+mn-ea"/>
                          <a:cs typeface="+mn-cs"/>
                        </a:rPr>
                        <a:t>Variable</a:t>
                      </a:r>
                      <a:endParaRPr lang="en-US" sz="2000" b="0" kern="1200" dirty="0">
                        <a:solidFill>
                          <a:schemeClr val="tx1"/>
                        </a:solidFill>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Century Gothic" panose="020B0502020202020204" pitchFamily="34"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Century Gothic" panose="020B0502020202020204" pitchFamily="34" charset="0"/>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2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Variable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2736470"/>
                  </a:ext>
                </a:extLst>
              </a:tr>
              <a:tr h="0">
                <a:tc>
                  <a:txBody>
                    <a:bodyPr/>
                    <a:lstStyle/>
                    <a:p>
                      <a:pPr marL="0" algn="ctr" defTabSz="432465" rtl="0" eaLnBrk="1" latinLnBrk="0" hangingPunct="1"/>
                      <a:r>
                        <a:rPr lang="en-US" sz="2000" b="1" kern="1200" dirty="0">
                          <a:solidFill>
                            <a:schemeClr val="bg1"/>
                          </a:solidFill>
                          <a:latin typeface="Century Gothic" panose="020B0502020202020204" pitchFamily="34" charset="0"/>
                          <a:ea typeface="+mn-ea"/>
                          <a:cs typeface="+mn-cs"/>
                        </a:rPr>
                        <a:t>Phase 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BA6"/>
                    </a:solidFill>
                  </a:tcPr>
                </a:tc>
                <a:tc gridSpan="2">
                  <a:txBody>
                    <a:bodyPr/>
                    <a:lstStyle/>
                    <a:p>
                      <a:pPr algn="ctr"/>
                      <a:r>
                        <a:rPr lang="en-US" sz="2000" b="1" dirty="0">
                          <a:solidFill>
                            <a:schemeClr val="bg1"/>
                          </a:solidFill>
                          <a:latin typeface="Century Gothic" panose="020B0502020202020204" pitchFamily="34" charset="0"/>
                        </a:rPr>
                        <a:t>Phase 2</a:t>
                      </a: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BA6"/>
                    </a:solidFill>
                  </a:tcPr>
                </a:tc>
                <a:tc hMerge="1">
                  <a:txBody>
                    <a:bodyPr/>
                    <a:lstStyle/>
                    <a:p>
                      <a:endParaRPr lang="en-US"/>
                    </a:p>
                  </a:txBody>
                  <a:tcPr/>
                </a:tc>
                <a:tc gridSpan="4">
                  <a:txBody>
                    <a:bodyPr/>
                    <a:lstStyle/>
                    <a:p>
                      <a:pPr algn="ctr"/>
                      <a:r>
                        <a:rPr lang="en-US" sz="2000" b="1" dirty="0">
                          <a:solidFill>
                            <a:schemeClr val="bg1"/>
                          </a:solidFill>
                          <a:latin typeface="Century Gothic" panose="020B0502020202020204" pitchFamily="34" charset="0"/>
                        </a:rPr>
                        <a:t>Phase 3</a:t>
                      </a: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BA6"/>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200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Phase 4</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BA6"/>
                    </a:solidFill>
                  </a:tcPr>
                </a:tc>
                <a:extLst>
                  <a:ext uri="{0D108BD9-81ED-4DB2-BD59-A6C34878D82A}">
                    <a16:rowId xmlns:a16="http://schemas.microsoft.com/office/drawing/2014/main" val="1223237214"/>
                  </a:ext>
                </a:extLst>
              </a:tr>
              <a:tr h="0">
                <a:tc>
                  <a:txBody>
                    <a:bodyPr/>
                    <a:lstStyle/>
                    <a:p>
                      <a:pPr marL="0" algn="ctr" defTabSz="432465" rtl="0" eaLnBrk="1" latinLnBrk="0" hangingPunct="1"/>
                      <a:r>
                        <a:rPr lang="en-US" sz="2000" b="0" kern="1200" dirty="0">
                          <a:solidFill>
                            <a:schemeClr val="tx1"/>
                          </a:solidFill>
                          <a:latin typeface="Century Gothic" panose="020B0502020202020204" pitchFamily="34" charset="0"/>
                          <a:ea typeface="+mn-ea"/>
                          <a:cs typeface="+mn-cs"/>
                        </a:rPr>
                        <a:t>Usual Care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2000" kern="1200" dirty="0">
                          <a:solidFill>
                            <a:schemeClr val="tx1"/>
                          </a:solidFill>
                          <a:effectLst/>
                          <a:latin typeface="Century Gothic" panose="020B0502020202020204" pitchFamily="34" charset="0"/>
                          <a:ea typeface="+mn-ea"/>
                          <a:cs typeface="+mn-cs"/>
                        </a:rPr>
                        <a:t>Preparation</a:t>
                      </a:r>
                      <a:endParaRPr lang="en-US" sz="2000" dirty="0">
                        <a:solidFill>
                          <a:schemeClr val="tx1"/>
                        </a:solidFill>
                        <a:latin typeface="Century Gothic" panose="020B0502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4">
                  <a:txBody>
                    <a:bodyPr/>
                    <a:lstStyle/>
                    <a:p>
                      <a:pPr algn="ctr"/>
                      <a:r>
                        <a:rPr lang="en-US" sz="2000" b="0" dirty="0">
                          <a:solidFill>
                            <a:schemeClr val="tx1"/>
                          </a:solidFill>
                          <a:latin typeface="Century Gothic" panose="020B0502020202020204" pitchFamily="34" charset="0"/>
                        </a:rPr>
                        <a:t>Active Implementation </a:t>
                      </a: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endParaRPr lang="en-US" sz="2000" kern="1200" dirty="0">
                        <a:solidFill>
                          <a:schemeClr val="tx1"/>
                        </a:solidFill>
                        <a:effectLst/>
                        <a:latin typeface="Century Gothic" panose="020B0502020202020204" pitchFamily="34" charset="0"/>
                        <a:ea typeface="+mn-ea"/>
                        <a:cs typeface="+mn-cs"/>
                      </a:endParaRPr>
                    </a:p>
                    <a:p>
                      <a:pPr marL="0" marR="0" algn="ctr">
                        <a:lnSpc>
                          <a:spcPct val="115000"/>
                        </a:lnSpc>
                        <a:spcBef>
                          <a:spcPts val="0"/>
                        </a:spcBef>
                        <a:spcAft>
                          <a:spcPts val="0"/>
                        </a:spcAft>
                      </a:pPr>
                      <a:r>
                        <a:rPr lang="en-US" sz="2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Sustainment</a:t>
                      </a:r>
                    </a:p>
                    <a:p>
                      <a:pPr marL="0" marR="0" algn="ctr">
                        <a:lnSpc>
                          <a:spcPct val="115000"/>
                        </a:lnSpc>
                        <a:spcBef>
                          <a:spcPts val="0"/>
                        </a:spcBef>
                        <a:spcAft>
                          <a:spcPts val="0"/>
                        </a:spcAft>
                      </a:pPr>
                      <a:endParaRPr lang="en-US" sz="2000" kern="1200" dirty="0">
                        <a:solidFill>
                          <a:schemeClr val="tx1"/>
                        </a:solidFill>
                        <a:effectLst/>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7212213"/>
                  </a:ext>
                </a:extLst>
              </a:tr>
            </a:tbl>
          </a:graphicData>
        </a:graphic>
      </p:graphicFrame>
      <p:cxnSp>
        <p:nvCxnSpPr>
          <p:cNvPr id="21" name="Straight Connector 20">
            <a:extLst>
              <a:ext uri="{FF2B5EF4-FFF2-40B4-BE49-F238E27FC236}">
                <a16:creationId xmlns:a16="http://schemas.microsoft.com/office/drawing/2014/main" id="{1C98521C-1B71-468F-B7DB-32D8D6AC1D5D}"/>
              </a:ext>
            </a:extLst>
          </p:cNvPr>
          <p:cNvCxnSpPr>
            <a:cxnSpLocks/>
          </p:cNvCxnSpPr>
          <p:nvPr/>
        </p:nvCxnSpPr>
        <p:spPr>
          <a:xfrm>
            <a:off x="1072485" y="1772117"/>
            <a:ext cx="0" cy="1709135"/>
          </a:xfrm>
          <a:prstGeom prst="line">
            <a:avLst/>
          </a:prstGeom>
          <a:noFill/>
          <a:ln w="6350" cap="flat" cmpd="sng" algn="ctr">
            <a:solidFill>
              <a:sysClr val="windowText" lastClr="000000"/>
            </a:solidFill>
            <a:prstDash val="solid"/>
            <a:miter lim="800000"/>
          </a:ln>
          <a:effectLst/>
        </p:spPr>
      </p:cxnSp>
      <p:sp>
        <p:nvSpPr>
          <p:cNvPr id="28" name="Rectangle: Rounded Corners 27">
            <a:extLst>
              <a:ext uri="{FF2B5EF4-FFF2-40B4-BE49-F238E27FC236}">
                <a16:creationId xmlns:a16="http://schemas.microsoft.com/office/drawing/2014/main" id="{94E79C6A-066A-48C0-A4A0-146B66F0C816}"/>
              </a:ext>
            </a:extLst>
          </p:cNvPr>
          <p:cNvSpPr/>
          <p:nvPr/>
        </p:nvSpPr>
        <p:spPr>
          <a:xfrm>
            <a:off x="934429" y="1378925"/>
            <a:ext cx="4615220" cy="393192"/>
          </a:xfrm>
          <a:prstGeom prst="roundRect">
            <a:avLst/>
          </a:prstGeom>
          <a:no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panose="020F0502020204030204"/>
              </a:rPr>
              <a:t>Clinic leadership meeting </a:t>
            </a:r>
            <a:r>
              <a:rPr kumimoji="0" lang="en-US" sz="1600" b="0" i="0" u="none" strike="noStrike" kern="0" cap="none" spc="0" normalizeH="0" baseline="0" noProof="0" dirty="0">
                <a:ln>
                  <a:noFill/>
                </a:ln>
                <a:solidFill>
                  <a:prstClr val="black"/>
                </a:solidFill>
                <a:effectLst/>
                <a:uLnTx/>
                <a:uFillTx/>
                <a:latin typeface="Calibri" panose="020F0502020204030204"/>
              </a:rPr>
              <a:t>(3 months before kickoff)</a:t>
            </a:r>
          </a:p>
        </p:txBody>
      </p:sp>
    </p:spTree>
    <p:extLst>
      <p:ext uri="{BB962C8B-B14F-4D97-AF65-F5344CB8AC3E}">
        <p14:creationId xmlns:p14="http://schemas.microsoft.com/office/powerpoint/2010/main" val="3381209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SPARC Practice Coaching</a:t>
            </a:r>
          </a:p>
        </p:txBody>
      </p:sp>
      <p:sp>
        <p:nvSpPr>
          <p:cNvPr id="4" name="Content Placeholder 3"/>
          <p:cNvSpPr>
            <a:spLocks noGrp="1"/>
          </p:cNvSpPr>
          <p:nvPr>
            <p:ph idx="1"/>
          </p:nvPr>
        </p:nvSpPr>
        <p:spPr>
          <a:xfrm>
            <a:off x="692727" y="1472563"/>
            <a:ext cx="7777018" cy="4839284"/>
          </a:xfrm>
        </p:spPr>
        <p:txBody>
          <a:bodyPr>
            <a:noAutofit/>
          </a:bodyPr>
          <a:lstStyle/>
          <a:p>
            <a:pPr marL="342900" indent="-342900">
              <a:buClr>
                <a:srgbClr val="F57D20"/>
              </a:buClr>
              <a:buFont typeface="Wingdings" panose="05000000000000000000" pitchFamily="2" charset="2"/>
              <a:buChar char="§"/>
            </a:pPr>
            <a:r>
              <a:rPr lang="en-US" dirty="0"/>
              <a:t>6 months of scheduled meetings</a:t>
            </a:r>
          </a:p>
          <a:p>
            <a:pPr marL="342900" indent="-342900">
              <a:buClr>
                <a:srgbClr val="F57D20"/>
              </a:buClr>
              <a:buFont typeface="Wingdings" panose="05000000000000000000" pitchFamily="2" charset="2"/>
              <a:buChar char="§"/>
            </a:pPr>
            <a:r>
              <a:rPr lang="en-US" dirty="0"/>
              <a:t>Local quality improvement team (QIT)</a:t>
            </a:r>
          </a:p>
          <a:p>
            <a:pPr marL="744538" lvl="1" indent="-339725">
              <a:buFont typeface="Wingdings" panose="05000000000000000000" pitchFamily="2" charset="2"/>
              <a:buChar char="ü"/>
            </a:pPr>
            <a:r>
              <a:rPr lang="en-US" dirty="0"/>
              <a:t>Clinic Leadership</a:t>
            </a:r>
          </a:p>
          <a:p>
            <a:pPr marL="744538" lvl="1" indent="-339725">
              <a:buFont typeface="Wingdings" panose="05000000000000000000" pitchFamily="2" charset="2"/>
              <a:buChar char="ü"/>
            </a:pPr>
            <a:r>
              <a:rPr lang="en-US" dirty="0"/>
              <a:t>Dyad(s): PCP and medical assistant (MA)</a:t>
            </a:r>
          </a:p>
          <a:p>
            <a:pPr marL="744538" lvl="1" indent="-339725">
              <a:buFont typeface="Wingdings" panose="05000000000000000000" pitchFamily="2" charset="2"/>
              <a:buChar char="ü"/>
            </a:pPr>
            <a:r>
              <a:rPr lang="en-US" dirty="0"/>
              <a:t>Front desk staff</a:t>
            </a:r>
          </a:p>
          <a:p>
            <a:pPr marL="744538" lvl="1" indent="-339725">
              <a:buFont typeface="Wingdings" panose="05000000000000000000" pitchFamily="2" charset="2"/>
              <a:buChar char="ü"/>
            </a:pPr>
            <a:r>
              <a:rPr lang="en-US" dirty="0"/>
              <a:t>Social worker(s)</a:t>
            </a:r>
          </a:p>
          <a:p>
            <a:pPr marL="744538" lvl="1" indent="-339725">
              <a:buFont typeface="Wingdings" panose="05000000000000000000" pitchFamily="2" charset="2"/>
              <a:buChar char="ü"/>
            </a:pPr>
            <a:r>
              <a:rPr lang="en-US" dirty="0"/>
              <a:t>RN(s)</a:t>
            </a:r>
          </a:p>
        </p:txBody>
      </p:sp>
      <p:sp>
        <p:nvSpPr>
          <p:cNvPr id="5" name="Slide Number Placeholder 4"/>
          <p:cNvSpPr>
            <a:spLocks noGrp="1"/>
          </p:cNvSpPr>
          <p:nvPr>
            <p:ph type="sldNum" sz="quarter" idx="12"/>
          </p:nvPr>
        </p:nvSpPr>
        <p:spPr/>
        <p:txBody>
          <a:bodyPr/>
          <a:lstStyle/>
          <a:p>
            <a:fld id="{A0C21F26-985F-9D40-A811-D6DE90C3D8D1}" type="slidenum">
              <a:rPr lang="en-US" smtClean="0"/>
              <a:t>45</a:t>
            </a:fld>
            <a:endParaRPr lang="en-US"/>
          </a:p>
        </p:txBody>
      </p:sp>
    </p:spTree>
    <p:extLst>
      <p:ext uri="{BB962C8B-B14F-4D97-AF65-F5344CB8AC3E}">
        <p14:creationId xmlns:p14="http://schemas.microsoft.com/office/powerpoint/2010/main" val="33952344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89D45-9BF7-47E5-B628-C6F25A35F088}"/>
              </a:ext>
            </a:extLst>
          </p:cNvPr>
          <p:cNvSpPr>
            <a:spLocks noGrp="1"/>
          </p:cNvSpPr>
          <p:nvPr>
            <p:ph type="title"/>
          </p:nvPr>
        </p:nvSpPr>
        <p:spPr/>
        <p:txBody>
          <a:bodyPr>
            <a:normAutofit fontScale="90000"/>
          </a:bodyPr>
          <a:lstStyle/>
          <a:p>
            <a:r>
              <a:rPr lang="en-US" dirty="0">
                <a:solidFill>
                  <a:srgbClr val="007D96"/>
                </a:solidFill>
              </a:rPr>
              <a:t>Implementation: 4 Phases Each Clinic</a:t>
            </a:r>
          </a:p>
        </p:txBody>
      </p:sp>
      <p:sp>
        <p:nvSpPr>
          <p:cNvPr id="4" name="Slide Number Placeholder 3">
            <a:extLst>
              <a:ext uri="{FF2B5EF4-FFF2-40B4-BE49-F238E27FC236}">
                <a16:creationId xmlns:a16="http://schemas.microsoft.com/office/drawing/2014/main" id="{625B7AED-D8FC-4409-BF69-E0ACEEAFC707}"/>
              </a:ext>
            </a:extLst>
          </p:cNvPr>
          <p:cNvSpPr>
            <a:spLocks noGrp="1"/>
          </p:cNvSpPr>
          <p:nvPr>
            <p:ph type="sldNum" sz="quarter" idx="12"/>
          </p:nvPr>
        </p:nvSpPr>
        <p:spPr/>
        <p:txBody>
          <a:bodyPr/>
          <a:lstStyle/>
          <a:p>
            <a:fld id="{A0C21F26-985F-9D40-A811-D6DE90C3D8D1}" type="slidenum">
              <a:rPr lang="en-US" smtClean="0">
                <a:solidFill>
                  <a:prstClr val="white">
                    <a:lumMod val="50000"/>
                  </a:prstClr>
                </a:solidFill>
              </a:rPr>
              <a:pPr/>
              <a:t>46</a:t>
            </a:fld>
            <a:endParaRPr lang="en-US">
              <a:solidFill>
                <a:prstClr val="white">
                  <a:lumMod val="50000"/>
                </a:prstClr>
              </a:solidFill>
            </a:endParaRPr>
          </a:p>
        </p:txBody>
      </p:sp>
      <p:graphicFrame>
        <p:nvGraphicFramePr>
          <p:cNvPr id="6" name="Table 5">
            <a:extLst>
              <a:ext uri="{FF2B5EF4-FFF2-40B4-BE49-F238E27FC236}">
                <a16:creationId xmlns:a16="http://schemas.microsoft.com/office/drawing/2014/main" id="{597505B5-6EF0-4725-BA2E-00740398A827}"/>
              </a:ext>
            </a:extLst>
          </p:cNvPr>
          <p:cNvGraphicFramePr>
            <a:graphicFrameLocks noGrp="1"/>
          </p:cNvGraphicFramePr>
          <p:nvPr>
            <p:extLst/>
          </p:nvPr>
        </p:nvGraphicFramePr>
        <p:xfrm>
          <a:off x="198431" y="3154510"/>
          <a:ext cx="8767444" cy="2008887"/>
        </p:xfrm>
        <a:graphic>
          <a:graphicData uri="http://schemas.openxmlformats.org/drawingml/2006/table">
            <a:tbl>
              <a:tblPr firstRow="1" firstCol="1" bandRow="1">
                <a:tableStyleId>{5C22544A-7EE6-4342-B048-85BDC9FD1C3A}</a:tableStyleId>
              </a:tblPr>
              <a:tblGrid>
                <a:gridCol w="1598511">
                  <a:extLst>
                    <a:ext uri="{9D8B030D-6E8A-4147-A177-3AD203B41FA5}">
                      <a16:colId xmlns:a16="http://schemas.microsoft.com/office/drawing/2014/main" val="3471003215"/>
                    </a:ext>
                  </a:extLst>
                </a:gridCol>
                <a:gridCol w="841381">
                  <a:extLst>
                    <a:ext uri="{9D8B030D-6E8A-4147-A177-3AD203B41FA5}">
                      <a16:colId xmlns:a16="http://schemas.microsoft.com/office/drawing/2014/main" val="3301701472"/>
                    </a:ext>
                  </a:extLst>
                </a:gridCol>
                <a:gridCol w="1049467">
                  <a:extLst>
                    <a:ext uri="{9D8B030D-6E8A-4147-A177-3AD203B41FA5}">
                      <a16:colId xmlns:a16="http://schemas.microsoft.com/office/drawing/2014/main" val="3974151703"/>
                    </a:ext>
                  </a:extLst>
                </a:gridCol>
                <a:gridCol w="834816">
                  <a:extLst>
                    <a:ext uri="{9D8B030D-6E8A-4147-A177-3AD203B41FA5}">
                      <a16:colId xmlns:a16="http://schemas.microsoft.com/office/drawing/2014/main" val="1740632101"/>
                    </a:ext>
                  </a:extLst>
                </a:gridCol>
                <a:gridCol w="884187">
                  <a:extLst>
                    <a:ext uri="{9D8B030D-6E8A-4147-A177-3AD203B41FA5}">
                      <a16:colId xmlns:a16="http://schemas.microsoft.com/office/drawing/2014/main" val="3777402133"/>
                    </a:ext>
                  </a:extLst>
                </a:gridCol>
                <a:gridCol w="916049">
                  <a:extLst>
                    <a:ext uri="{9D8B030D-6E8A-4147-A177-3AD203B41FA5}">
                      <a16:colId xmlns:a16="http://schemas.microsoft.com/office/drawing/2014/main" val="3165263757"/>
                    </a:ext>
                  </a:extLst>
                </a:gridCol>
                <a:gridCol w="909677">
                  <a:extLst>
                    <a:ext uri="{9D8B030D-6E8A-4147-A177-3AD203B41FA5}">
                      <a16:colId xmlns:a16="http://schemas.microsoft.com/office/drawing/2014/main" val="3158818866"/>
                    </a:ext>
                  </a:extLst>
                </a:gridCol>
                <a:gridCol w="1733356">
                  <a:extLst>
                    <a:ext uri="{9D8B030D-6E8A-4147-A177-3AD203B41FA5}">
                      <a16:colId xmlns:a16="http://schemas.microsoft.com/office/drawing/2014/main" val="1336508790"/>
                    </a:ext>
                  </a:extLst>
                </a:gridCol>
              </a:tblGrid>
              <a:tr h="0">
                <a:tc gridSpan="8">
                  <a:txBody>
                    <a:bodyPr/>
                    <a:lstStyle/>
                    <a:p>
                      <a:pPr marL="0" marR="0" algn="ctr">
                        <a:lnSpc>
                          <a:spcPct val="115000"/>
                        </a:lnSpc>
                        <a:spcBef>
                          <a:spcPts val="0"/>
                        </a:spcBef>
                        <a:spcAft>
                          <a:spcPts val="0"/>
                        </a:spcAft>
                      </a:pPr>
                      <a:r>
                        <a:rPr lang="en-US" sz="22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Months </a:t>
                      </a:r>
                    </a:p>
                  </a:txBody>
                  <a:tcPr marL="68580" marR="68580" marT="0" marB="0" anchor="ctr">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86942270"/>
                  </a:ext>
                </a:extLst>
              </a:tr>
              <a:tr h="0">
                <a:tc>
                  <a:txBody>
                    <a:bodyPr/>
                    <a:lstStyle/>
                    <a:p>
                      <a:pPr marL="0" algn="ctr" defTabSz="432465" rtl="0" eaLnBrk="1" latinLnBrk="0" hangingPunct="1"/>
                      <a:r>
                        <a:rPr lang="en-US" sz="1600" b="0" kern="1200" dirty="0">
                          <a:solidFill>
                            <a:schemeClr val="tx1"/>
                          </a:solidFill>
                          <a:latin typeface="Century Gothic" panose="020B0502020202020204" pitchFamily="34" charset="0"/>
                          <a:ea typeface="+mn-ea"/>
                          <a:cs typeface="+mn-cs"/>
                        </a:rPr>
                        <a:t>Variable</a:t>
                      </a:r>
                      <a:endParaRPr lang="en-US" sz="2000" b="0" kern="1200" dirty="0">
                        <a:solidFill>
                          <a:schemeClr val="tx1"/>
                        </a:solidFill>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Century Gothic" panose="020B0502020202020204" pitchFamily="34"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Century Gothic" panose="020B0502020202020204" pitchFamily="34" charset="0"/>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2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Variable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2736470"/>
                  </a:ext>
                </a:extLst>
              </a:tr>
              <a:tr h="0">
                <a:tc>
                  <a:txBody>
                    <a:bodyPr/>
                    <a:lstStyle/>
                    <a:p>
                      <a:pPr marL="0" algn="ctr" defTabSz="432465" rtl="0" eaLnBrk="1" latinLnBrk="0" hangingPunct="1"/>
                      <a:r>
                        <a:rPr lang="en-US" sz="2000" b="1" kern="1200" dirty="0">
                          <a:solidFill>
                            <a:schemeClr val="bg1"/>
                          </a:solidFill>
                          <a:latin typeface="Century Gothic" panose="020B0502020202020204" pitchFamily="34" charset="0"/>
                          <a:ea typeface="+mn-ea"/>
                          <a:cs typeface="+mn-cs"/>
                        </a:rPr>
                        <a:t>Phase 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BA6"/>
                    </a:solidFill>
                  </a:tcPr>
                </a:tc>
                <a:tc gridSpan="2">
                  <a:txBody>
                    <a:bodyPr/>
                    <a:lstStyle/>
                    <a:p>
                      <a:pPr algn="ctr"/>
                      <a:r>
                        <a:rPr lang="en-US" sz="2000" b="1" dirty="0">
                          <a:solidFill>
                            <a:schemeClr val="bg1"/>
                          </a:solidFill>
                          <a:latin typeface="Century Gothic" panose="020B0502020202020204" pitchFamily="34" charset="0"/>
                        </a:rPr>
                        <a:t>Phase 2</a:t>
                      </a: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BA6"/>
                    </a:solidFill>
                  </a:tcPr>
                </a:tc>
                <a:tc hMerge="1">
                  <a:txBody>
                    <a:bodyPr/>
                    <a:lstStyle/>
                    <a:p>
                      <a:endParaRPr lang="en-US"/>
                    </a:p>
                  </a:txBody>
                  <a:tcPr/>
                </a:tc>
                <a:tc gridSpan="4">
                  <a:txBody>
                    <a:bodyPr/>
                    <a:lstStyle/>
                    <a:p>
                      <a:pPr algn="ctr"/>
                      <a:r>
                        <a:rPr lang="en-US" sz="2000" b="1" dirty="0">
                          <a:solidFill>
                            <a:schemeClr val="bg1"/>
                          </a:solidFill>
                          <a:latin typeface="Century Gothic" panose="020B0502020202020204" pitchFamily="34" charset="0"/>
                        </a:rPr>
                        <a:t>Phase 3</a:t>
                      </a: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BA6"/>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200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Phase 4</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BA6"/>
                    </a:solidFill>
                  </a:tcPr>
                </a:tc>
                <a:extLst>
                  <a:ext uri="{0D108BD9-81ED-4DB2-BD59-A6C34878D82A}">
                    <a16:rowId xmlns:a16="http://schemas.microsoft.com/office/drawing/2014/main" val="1223237214"/>
                  </a:ext>
                </a:extLst>
              </a:tr>
              <a:tr h="0">
                <a:tc>
                  <a:txBody>
                    <a:bodyPr/>
                    <a:lstStyle/>
                    <a:p>
                      <a:pPr marL="0" algn="ctr" defTabSz="432465" rtl="0" eaLnBrk="1" latinLnBrk="0" hangingPunct="1"/>
                      <a:r>
                        <a:rPr lang="en-US" sz="2000" b="0" kern="1200" dirty="0">
                          <a:solidFill>
                            <a:schemeClr val="tx1"/>
                          </a:solidFill>
                          <a:latin typeface="Century Gothic" panose="020B0502020202020204" pitchFamily="34" charset="0"/>
                          <a:ea typeface="+mn-ea"/>
                          <a:cs typeface="+mn-cs"/>
                        </a:rPr>
                        <a:t>Usual Care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2000" kern="1200" dirty="0">
                          <a:solidFill>
                            <a:schemeClr val="tx1"/>
                          </a:solidFill>
                          <a:effectLst/>
                          <a:latin typeface="Century Gothic" panose="020B0502020202020204" pitchFamily="34" charset="0"/>
                          <a:ea typeface="+mn-ea"/>
                          <a:cs typeface="+mn-cs"/>
                        </a:rPr>
                        <a:t>Preparation</a:t>
                      </a:r>
                      <a:endParaRPr lang="en-US" sz="2000" dirty="0">
                        <a:solidFill>
                          <a:schemeClr val="tx1"/>
                        </a:solidFill>
                        <a:latin typeface="Century Gothic" panose="020B0502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4">
                  <a:txBody>
                    <a:bodyPr/>
                    <a:lstStyle/>
                    <a:p>
                      <a:pPr algn="ctr"/>
                      <a:r>
                        <a:rPr lang="en-US" sz="2000" b="0" dirty="0">
                          <a:solidFill>
                            <a:schemeClr val="tx1"/>
                          </a:solidFill>
                          <a:latin typeface="Century Gothic" panose="020B0502020202020204" pitchFamily="34" charset="0"/>
                        </a:rPr>
                        <a:t>Active Implementation </a:t>
                      </a: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endParaRPr lang="en-US" sz="2000" kern="1200" dirty="0">
                        <a:solidFill>
                          <a:schemeClr val="tx1"/>
                        </a:solidFill>
                        <a:effectLst/>
                        <a:latin typeface="Century Gothic" panose="020B0502020202020204" pitchFamily="34" charset="0"/>
                        <a:ea typeface="+mn-ea"/>
                        <a:cs typeface="+mn-cs"/>
                      </a:endParaRPr>
                    </a:p>
                    <a:p>
                      <a:pPr marL="0" marR="0" algn="ctr">
                        <a:lnSpc>
                          <a:spcPct val="115000"/>
                        </a:lnSpc>
                        <a:spcBef>
                          <a:spcPts val="0"/>
                        </a:spcBef>
                        <a:spcAft>
                          <a:spcPts val="0"/>
                        </a:spcAft>
                      </a:pPr>
                      <a:r>
                        <a:rPr lang="en-US" sz="2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Sustainment</a:t>
                      </a:r>
                    </a:p>
                    <a:p>
                      <a:pPr marL="0" marR="0" algn="ctr">
                        <a:lnSpc>
                          <a:spcPct val="115000"/>
                        </a:lnSpc>
                        <a:spcBef>
                          <a:spcPts val="0"/>
                        </a:spcBef>
                        <a:spcAft>
                          <a:spcPts val="0"/>
                        </a:spcAft>
                      </a:pPr>
                      <a:endParaRPr lang="en-US" sz="2000" kern="1200" dirty="0">
                        <a:solidFill>
                          <a:schemeClr val="tx1"/>
                        </a:solidFill>
                        <a:effectLst/>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7212213"/>
                  </a:ext>
                </a:extLst>
              </a:tr>
            </a:tbl>
          </a:graphicData>
        </a:graphic>
      </p:graphicFrame>
      <p:cxnSp>
        <p:nvCxnSpPr>
          <p:cNvPr id="21" name="Straight Connector 20">
            <a:extLst>
              <a:ext uri="{FF2B5EF4-FFF2-40B4-BE49-F238E27FC236}">
                <a16:creationId xmlns:a16="http://schemas.microsoft.com/office/drawing/2014/main" id="{1C98521C-1B71-468F-B7DB-32D8D6AC1D5D}"/>
              </a:ext>
            </a:extLst>
          </p:cNvPr>
          <p:cNvCxnSpPr>
            <a:cxnSpLocks/>
          </p:cNvCxnSpPr>
          <p:nvPr/>
        </p:nvCxnSpPr>
        <p:spPr>
          <a:xfrm>
            <a:off x="1072485" y="1772117"/>
            <a:ext cx="0" cy="1709135"/>
          </a:xfrm>
          <a:prstGeom prst="line">
            <a:avLst/>
          </a:prstGeom>
          <a:noFill/>
          <a:ln w="6350" cap="flat" cmpd="sng" algn="ctr">
            <a:solidFill>
              <a:sysClr val="windowText" lastClr="000000"/>
            </a:solidFill>
            <a:prstDash val="solid"/>
            <a:miter lim="800000"/>
          </a:ln>
          <a:effectLst/>
        </p:spPr>
      </p:cxnSp>
      <p:cxnSp>
        <p:nvCxnSpPr>
          <p:cNvPr id="22" name="Straight Connector 21">
            <a:extLst>
              <a:ext uri="{FF2B5EF4-FFF2-40B4-BE49-F238E27FC236}">
                <a16:creationId xmlns:a16="http://schemas.microsoft.com/office/drawing/2014/main" id="{A00B69C9-9153-4747-84D1-8CB02807D61A}"/>
              </a:ext>
            </a:extLst>
          </p:cNvPr>
          <p:cNvCxnSpPr>
            <a:cxnSpLocks/>
          </p:cNvCxnSpPr>
          <p:nvPr/>
        </p:nvCxnSpPr>
        <p:spPr>
          <a:xfrm>
            <a:off x="1982895" y="2221847"/>
            <a:ext cx="0" cy="1259405"/>
          </a:xfrm>
          <a:prstGeom prst="line">
            <a:avLst/>
          </a:prstGeom>
          <a:noFill/>
          <a:ln w="6350" cap="flat" cmpd="sng" algn="ctr">
            <a:solidFill>
              <a:sysClr val="windowText" lastClr="000000"/>
            </a:solidFill>
            <a:prstDash val="solid"/>
            <a:miter lim="800000"/>
          </a:ln>
          <a:effectLst/>
        </p:spPr>
      </p:cxnSp>
      <p:sp>
        <p:nvSpPr>
          <p:cNvPr id="23" name="Rectangle: Rounded Corners 22">
            <a:extLst>
              <a:ext uri="{FF2B5EF4-FFF2-40B4-BE49-F238E27FC236}">
                <a16:creationId xmlns:a16="http://schemas.microsoft.com/office/drawing/2014/main" id="{F85BD60A-624C-4160-BDA1-3FDB97EEB402}"/>
              </a:ext>
            </a:extLst>
          </p:cNvPr>
          <p:cNvSpPr/>
          <p:nvPr/>
        </p:nvSpPr>
        <p:spPr>
          <a:xfrm>
            <a:off x="1726784" y="1872910"/>
            <a:ext cx="6907764" cy="348937"/>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panose="020F0502020204030204"/>
                <a:ea typeface="+mn-ea"/>
                <a:cs typeface="+mn-cs"/>
              </a:rPr>
              <a:t>3-hour kickoff meeting </a:t>
            </a:r>
            <a:r>
              <a:rPr kumimoji="0" lang="en-US" sz="1600" i="0" u="none" strike="noStrike" kern="0" cap="none" spc="0" normalizeH="0" baseline="0" noProof="0" dirty="0">
                <a:ln>
                  <a:noFill/>
                </a:ln>
                <a:solidFill>
                  <a:prstClr val="black"/>
                </a:solidFill>
                <a:effectLst/>
                <a:uLnTx/>
                <a:uFillTx/>
                <a:latin typeface="Calibri" panose="020F0502020204030204"/>
                <a:ea typeface="+mn-ea"/>
                <a:cs typeface="+mn-cs"/>
              </a:rPr>
              <a:t>with local QIT, followed by weekly meetings</a:t>
            </a:r>
          </a:p>
        </p:txBody>
      </p:sp>
      <p:sp>
        <p:nvSpPr>
          <p:cNvPr id="28" name="Rectangle: Rounded Corners 27">
            <a:extLst>
              <a:ext uri="{FF2B5EF4-FFF2-40B4-BE49-F238E27FC236}">
                <a16:creationId xmlns:a16="http://schemas.microsoft.com/office/drawing/2014/main" id="{94E79C6A-066A-48C0-A4A0-146B66F0C816}"/>
              </a:ext>
            </a:extLst>
          </p:cNvPr>
          <p:cNvSpPr/>
          <p:nvPr/>
        </p:nvSpPr>
        <p:spPr>
          <a:xfrm>
            <a:off x="934429" y="1378925"/>
            <a:ext cx="4615220" cy="393192"/>
          </a:xfrm>
          <a:prstGeom prst="roundRect">
            <a:avLst/>
          </a:prstGeom>
          <a:no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panose="020F0502020204030204"/>
              </a:rPr>
              <a:t>Clinic leadership meeting </a:t>
            </a:r>
            <a:r>
              <a:rPr kumimoji="0" lang="en-US" sz="1600" b="0" i="0" u="none" strike="noStrike" kern="0" cap="none" spc="0" normalizeH="0" baseline="0" noProof="0" dirty="0">
                <a:ln>
                  <a:noFill/>
                </a:ln>
                <a:solidFill>
                  <a:prstClr val="black"/>
                </a:solidFill>
                <a:effectLst/>
                <a:uLnTx/>
                <a:uFillTx/>
                <a:latin typeface="Calibri" panose="020F0502020204030204"/>
              </a:rPr>
              <a:t>(3 months before kickoff)</a:t>
            </a:r>
          </a:p>
        </p:txBody>
      </p:sp>
    </p:spTree>
    <p:extLst>
      <p:ext uri="{BB962C8B-B14F-4D97-AF65-F5344CB8AC3E}">
        <p14:creationId xmlns:p14="http://schemas.microsoft.com/office/powerpoint/2010/main" val="21248883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89D45-9BF7-47E5-B628-C6F25A35F088}"/>
              </a:ext>
            </a:extLst>
          </p:cNvPr>
          <p:cNvSpPr>
            <a:spLocks noGrp="1"/>
          </p:cNvSpPr>
          <p:nvPr>
            <p:ph type="title"/>
          </p:nvPr>
        </p:nvSpPr>
        <p:spPr/>
        <p:txBody>
          <a:bodyPr>
            <a:normAutofit fontScale="90000"/>
          </a:bodyPr>
          <a:lstStyle/>
          <a:p>
            <a:r>
              <a:rPr lang="en-US" dirty="0">
                <a:solidFill>
                  <a:srgbClr val="007D96"/>
                </a:solidFill>
              </a:rPr>
              <a:t>Implementation: 4 Phases Each Clinic</a:t>
            </a:r>
          </a:p>
        </p:txBody>
      </p:sp>
      <p:sp>
        <p:nvSpPr>
          <p:cNvPr id="4" name="Slide Number Placeholder 3">
            <a:extLst>
              <a:ext uri="{FF2B5EF4-FFF2-40B4-BE49-F238E27FC236}">
                <a16:creationId xmlns:a16="http://schemas.microsoft.com/office/drawing/2014/main" id="{625B7AED-D8FC-4409-BF69-E0ACEEAFC707}"/>
              </a:ext>
            </a:extLst>
          </p:cNvPr>
          <p:cNvSpPr>
            <a:spLocks noGrp="1"/>
          </p:cNvSpPr>
          <p:nvPr>
            <p:ph type="sldNum" sz="quarter" idx="12"/>
          </p:nvPr>
        </p:nvSpPr>
        <p:spPr/>
        <p:txBody>
          <a:bodyPr/>
          <a:lstStyle/>
          <a:p>
            <a:fld id="{A0C21F26-985F-9D40-A811-D6DE90C3D8D1}" type="slidenum">
              <a:rPr lang="en-US" smtClean="0">
                <a:solidFill>
                  <a:prstClr val="white">
                    <a:lumMod val="50000"/>
                  </a:prstClr>
                </a:solidFill>
              </a:rPr>
              <a:pPr/>
              <a:t>47</a:t>
            </a:fld>
            <a:endParaRPr lang="en-US">
              <a:solidFill>
                <a:prstClr val="white">
                  <a:lumMod val="50000"/>
                </a:prstClr>
              </a:solidFill>
            </a:endParaRPr>
          </a:p>
        </p:txBody>
      </p:sp>
      <p:graphicFrame>
        <p:nvGraphicFramePr>
          <p:cNvPr id="6" name="Table 5">
            <a:extLst>
              <a:ext uri="{FF2B5EF4-FFF2-40B4-BE49-F238E27FC236}">
                <a16:creationId xmlns:a16="http://schemas.microsoft.com/office/drawing/2014/main" id="{597505B5-6EF0-4725-BA2E-00740398A827}"/>
              </a:ext>
            </a:extLst>
          </p:cNvPr>
          <p:cNvGraphicFramePr>
            <a:graphicFrameLocks noGrp="1"/>
          </p:cNvGraphicFramePr>
          <p:nvPr>
            <p:extLst/>
          </p:nvPr>
        </p:nvGraphicFramePr>
        <p:xfrm>
          <a:off x="198431" y="3154510"/>
          <a:ext cx="8767444" cy="2008887"/>
        </p:xfrm>
        <a:graphic>
          <a:graphicData uri="http://schemas.openxmlformats.org/drawingml/2006/table">
            <a:tbl>
              <a:tblPr firstRow="1" firstCol="1" bandRow="1">
                <a:tableStyleId>{5C22544A-7EE6-4342-B048-85BDC9FD1C3A}</a:tableStyleId>
              </a:tblPr>
              <a:tblGrid>
                <a:gridCol w="1598511">
                  <a:extLst>
                    <a:ext uri="{9D8B030D-6E8A-4147-A177-3AD203B41FA5}">
                      <a16:colId xmlns:a16="http://schemas.microsoft.com/office/drawing/2014/main" val="3471003215"/>
                    </a:ext>
                  </a:extLst>
                </a:gridCol>
                <a:gridCol w="841381">
                  <a:extLst>
                    <a:ext uri="{9D8B030D-6E8A-4147-A177-3AD203B41FA5}">
                      <a16:colId xmlns:a16="http://schemas.microsoft.com/office/drawing/2014/main" val="3301701472"/>
                    </a:ext>
                  </a:extLst>
                </a:gridCol>
                <a:gridCol w="1049467">
                  <a:extLst>
                    <a:ext uri="{9D8B030D-6E8A-4147-A177-3AD203B41FA5}">
                      <a16:colId xmlns:a16="http://schemas.microsoft.com/office/drawing/2014/main" val="3974151703"/>
                    </a:ext>
                  </a:extLst>
                </a:gridCol>
                <a:gridCol w="834816">
                  <a:extLst>
                    <a:ext uri="{9D8B030D-6E8A-4147-A177-3AD203B41FA5}">
                      <a16:colId xmlns:a16="http://schemas.microsoft.com/office/drawing/2014/main" val="1740632101"/>
                    </a:ext>
                  </a:extLst>
                </a:gridCol>
                <a:gridCol w="884187">
                  <a:extLst>
                    <a:ext uri="{9D8B030D-6E8A-4147-A177-3AD203B41FA5}">
                      <a16:colId xmlns:a16="http://schemas.microsoft.com/office/drawing/2014/main" val="3777402133"/>
                    </a:ext>
                  </a:extLst>
                </a:gridCol>
                <a:gridCol w="916049">
                  <a:extLst>
                    <a:ext uri="{9D8B030D-6E8A-4147-A177-3AD203B41FA5}">
                      <a16:colId xmlns:a16="http://schemas.microsoft.com/office/drawing/2014/main" val="3165263757"/>
                    </a:ext>
                  </a:extLst>
                </a:gridCol>
                <a:gridCol w="909677">
                  <a:extLst>
                    <a:ext uri="{9D8B030D-6E8A-4147-A177-3AD203B41FA5}">
                      <a16:colId xmlns:a16="http://schemas.microsoft.com/office/drawing/2014/main" val="3158818866"/>
                    </a:ext>
                  </a:extLst>
                </a:gridCol>
                <a:gridCol w="1733356">
                  <a:extLst>
                    <a:ext uri="{9D8B030D-6E8A-4147-A177-3AD203B41FA5}">
                      <a16:colId xmlns:a16="http://schemas.microsoft.com/office/drawing/2014/main" val="1336508790"/>
                    </a:ext>
                  </a:extLst>
                </a:gridCol>
              </a:tblGrid>
              <a:tr h="0">
                <a:tc gridSpan="8">
                  <a:txBody>
                    <a:bodyPr/>
                    <a:lstStyle/>
                    <a:p>
                      <a:pPr marL="0" marR="0" algn="ctr">
                        <a:lnSpc>
                          <a:spcPct val="115000"/>
                        </a:lnSpc>
                        <a:spcBef>
                          <a:spcPts val="0"/>
                        </a:spcBef>
                        <a:spcAft>
                          <a:spcPts val="0"/>
                        </a:spcAft>
                      </a:pPr>
                      <a:r>
                        <a:rPr lang="en-US" sz="22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Months </a:t>
                      </a:r>
                    </a:p>
                  </a:txBody>
                  <a:tcPr marL="68580" marR="68580" marT="0" marB="0" anchor="ctr">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86942270"/>
                  </a:ext>
                </a:extLst>
              </a:tr>
              <a:tr h="0">
                <a:tc>
                  <a:txBody>
                    <a:bodyPr/>
                    <a:lstStyle/>
                    <a:p>
                      <a:pPr marL="0" algn="ctr" defTabSz="432465" rtl="0" eaLnBrk="1" latinLnBrk="0" hangingPunct="1"/>
                      <a:r>
                        <a:rPr lang="en-US" sz="1600" b="0" kern="1200" dirty="0">
                          <a:solidFill>
                            <a:schemeClr val="tx1"/>
                          </a:solidFill>
                          <a:latin typeface="Century Gothic" panose="020B0502020202020204" pitchFamily="34" charset="0"/>
                          <a:ea typeface="+mn-ea"/>
                          <a:cs typeface="+mn-cs"/>
                        </a:rPr>
                        <a:t>Variable</a:t>
                      </a:r>
                      <a:endParaRPr lang="en-US" sz="2000" b="0" kern="1200" dirty="0">
                        <a:solidFill>
                          <a:schemeClr val="tx1"/>
                        </a:solidFill>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Century Gothic" panose="020B0502020202020204" pitchFamily="34"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Century Gothic" panose="020B0502020202020204" pitchFamily="34" charset="0"/>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2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Variable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2736470"/>
                  </a:ext>
                </a:extLst>
              </a:tr>
              <a:tr h="0">
                <a:tc>
                  <a:txBody>
                    <a:bodyPr/>
                    <a:lstStyle/>
                    <a:p>
                      <a:pPr marL="0" algn="ctr" defTabSz="432465" rtl="0" eaLnBrk="1" latinLnBrk="0" hangingPunct="1"/>
                      <a:r>
                        <a:rPr lang="en-US" sz="2000" b="1" kern="1200" dirty="0">
                          <a:solidFill>
                            <a:schemeClr val="bg1"/>
                          </a:solidFill>
                          <a:latin typeface="Century Gothic" panose="020B0502020202020204" pitchFamily="34" charset="0"/>
                          <a:ea typeface="+mn-ea"/>
                          <a:cs typeface="+mn-cs"/>
                        </a:rPr>
                        <a:t>Phase 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BA6"/>
                    </a:solidFill>
                  </a:tcPr>
                </a:tc>
                <a:tc gridSpan="2">
                  <a:txBody>
                    <a:bodyPr/>
                    <a:lstStyle/>
                    <a:p>
                      <a:pPr algn="ctr"/>
                      <a:r>
                        <a:rPr lang="en-US" sz="2000" b="1" dirty="0">
                          <a:solidFill>
                            <a:schemeClr val="bg1"/>
                          </a:solidFill>
                          <a:latin typeface="Century Gothic" panose="020B0502020202020204" pitchFamily="34" charset="0"/>
                        </a:rPr>
                        <a:t>Phase 2</a:t>
                      </a: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BA6"/>
                    </a:solidFill>
                  </a:tcPr>
                </a:tc>
                <a:tc hMerge="1">
                  <a:txBody>
                    <a:bodyPr/>
                    <a:lstStyle/>
                    <a:p>
                      <a:endParaRPr lang="en-US"/>
                    </a:p>
                  </a:txBody>
                  <a:tcPr/>
                </a:tc>
                <a:tc gridSpan="4">
                  <a:txBody>
                    <a:bodyPr/>
                    <a:lstStyle/>
                    <a:p>
                      <a:pPr algn="ctr"/>
                      <a:r>
                        <a:rPr lang="en-US" sz="2000" b="1" dirty="0">
                          <a:solidFill>
                            <a:schemeClr val="bg1"/>
                          </a:solidFill>
                          <a:latin typeface="Century Gothic" panose="020B0502020202020204" pitchFamily="34" charset="0"/>
                        </a:rPr>
                        <a:t>Phase 3</a:t>
                      </a: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BA6"/>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200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Phase 4</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BA6"/>
                    </a:solidFill>
                  </a:tcPr>
                </a:tc>
                <a:extLst>
                  <a:ext uri="{0D108BD9-81ED-4DB2-BD59-A6C34878D82A}">
                    <a16:rowId xmlns:a16="http://schemas.microsoft.com/office/drawing/2014/main" val="1223237214"/>
                  </a:ext>
                </a:extLst>
              </a:tr>
              <a:tr h="0">
                <a:tc>
                  <a:txBody>
                    <a:bodyPr/>
                    <a:lstStyle/>
                    <a:p>
                      <a:pPr marL="0" algn="ctr" defTabSz="432465" rtl="0" eaLnBrk="1" latinLnBrk="0" hangingPunct="1"/>
                      <a:r>
                        <a:rPr lang="en-US" sz="2000" b="0" kern="1200" dirty="0">
                          <a:solidFill>
                            <a:schemeClr val="tx1"/>
                          </a:solidFill>
                          <a:latin typeface="Century Gothic" panose="020B0502020202020204" pitchFamily="34" charset="0"/>
                          <a:ea typeface="+mn-ea"/>
                          <a:cs typeface="+mn-cs"/>
                        </a:rPr>
                        <a:t>Usual Care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2000" kern="1200" dirty="0">
                          <a:solidFill>
                            <a:schemeClr val="tx1"/>
                          </a:solidFill>
                          <a:effectLst/>
                          <a:latin typeface="Century Gothic" panose="020B0502020202020204" pitchFamily="34" charset="0"/>
                          <a:ea typeface="+mn-ea"/>
                          <a:cs typeface="+mn-cs"/>
                        </a:rPr>
                        <a:t>Preparation</a:t>
                      </a:r>
                      <a:endParaRPr lang="en-US" sz="2000" dirty="0">
                        <a:solidFill>
                          <a:schemeClr val="tx1"/>
                        </a:solidFill>
                        <a:latin typeface="Century Gothic" panose="020B0502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4">
                  <a:txBody>
                    <a:bodyPr/>
                    <a:lstStyle/>
                    <a:p>
                      <a:pPr algn="ctr"/>
                      <a:r>
                        <a:rPr lang="en-US" sz="2000" b="0" dirty="0">
                          <a:solidFill>
                            <a:schemeClr val="tx1"/>
                          </a:solidFill>
                          <a:latin typeface="Century Gothic" panose="020B0502020202020204" pitchFamily="34" charset="0"/>
                        </a:rPr>
                        <a:t>Active Implementation </a:t>
                      </a: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endParaRPr lang="en-US" sz="2000" kern="1200" dirty="0">
                        <a:solidFill>
                          <a:schemeClr val="tx1"/>
                        </a:solidFill>
                        <a:effectLst/>
                        <a:latin typeface="Century Gothic" panose="020B0502020202020204" pitchFamily="34" charset="0"/>
                        <a:ea typeface="+mn-ea"/>
                        <a:cs typeface="+mn-cs"/>
                      </a:endParaRPr>
                    </a:p>
                    <a:p>
                      <a:pPr marL="0" marR="0" algn="ctr">
                        <a:lnSpc>
                          <a:spcPct val="115000"/>
                        </a:lnSpc>
                        <a:spcBef>
                          <a:spcPts val="0"/>
                        </a:spcBef>
                        <a:spcAft>
                          <a:spcPts val="0"/>
                        </a:spcAft>
                      </a:pPr>
                      <a:r>
                        <a:rPr lang="en-US" sz="2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Sustainment</a:t>
                      </a:r>
                    </a:p>
                    <a:p>
                      <a:pPr marL="0" marR="0" algn="ctr">
                        <a:lnSpc>
                          <a:spcPct val="115000"/>
                        </a:lnSpc>
                        <a:spcBef>
                          <a:spcPts val="0"/>
                        </a:spcBef>
                        <a:spcAft>
                          <a:spcPts val="0"/>
                        </a:spcAft>
                      </a:pPr>
                      <a:endParaRPr lang="en-US" sz="2000" kern="1200" dirty="0">
                        <a:solidFill>
                          <a:schemeClr val="tx1"/>
                        </a:solidFill>
                        <a:effectLst/>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7212213"/>
                  </a:ext>
                </a:extLst>
              </a:tr>
            </a:tbl>
          </a:graphicData>
        </a:graphic>
      </p:graphicFrame>
      <p:cxnSp>
        <p:nvCxnSpPr>
          <p:cNvPr id="21" name="Straight Connector 20">
            <a:extLst>
              <a:ext uri="{FF2B5EF4-FFF2-40B4-BE49-F238E27FC236}">
                <a16:creationId xmlns:a16="http://schemas.microsoft.com/office/drawing/2014/main" id="{1C98521C-1B71-468F-B7DB-32D8D6AC1D5D}"/>
              </a:ext>
            </a:extLst>
          </p:cNvPr>
          <p:cNvCxnSpPr>
            <a:cxnSpLocks/>
          </p:cNvCxnSpPr>
          <p:nvPr/>
        </p:nvCxnSpPr>
        <p:spPr>
          <a:xfrm>
            <a:off x="1072485" y="1772117"/>
            <a:ext cx="0" cy="1709135"/>
          </a:xfrm>
          <a:prstGeom prst="line">
            <a:avLst/>
          </a:prstGeom>
          <a:noFill/>
          <a:ln w="6350" cap="flat" cmpd="sng" algn="ctr">
            <a:solidFill>
              <a:sysClr val="windowText" lastClr="000000"/>
            </a:solidFill>
            <a:prstDash val="solid"/>
            <a:miter lim="800000"/>
          </a:ln>
          <a:effectLst/>
        </p:spPr>
      </p:cxnSp>
      <p:cxnSp>
        <p:nvCxnSpPr>
          <p:cNvPr id="22" name="Straight Connector 21">
            <a:extLst>
              <a:ext uri="{FF2B5EF4-FFF2-40B4-BE49-F238E27FC236}">
                <a16:creationId xmlns:a16="http://schemas.microsoft.com/office/drawing/2014/main" id="{A00B69C9-9153-4747-84D1-8CB02807D61A}"/>
              </a:ext>
            </a:extLst>
          </p:cNvPr>
          <p:cNvCxnSpPr>
            <a:cxnSpLocks/>
          </p:cNvCxnSpPr>
          <p:nvPr/>
        </p:nvCxnSpPr>
        <p:spPr>
          <a:xfrm>
            <a:off x="1982895" y="2221847"/>
            <a:ext cx="0" cy="1259405"/>
          </a:xfrm>
          <a:prstGeom prst="line">
            <a:avLst/>
          </a:prstGeom>
          <a:noFill/>
          <a:ln w="6350" cap="flat" cmpd="sng" algn="ctr">
            <a:solidFill>
              <a:sysClr val="windowText" lastClr="000000"/>
            </a:solidFill>
            <a:prstDash val="solid"/>
            <a:miter lim="800000"/>
          </a:ln>
          <a:effectLst/>
        </p:spPr>
      </p:cxnSp>
      <p:sp>
        <p:nvSpPr>
          <p:cNvPr id="26" name="Rectangle: Rounded Corners 25">
            <a:extLst>
              <a:ext uri="{FF2B5EF4-FFF2-40B4-BE49-F238E27FC236}">
                <a16:creationId xmlns:a16="http://schemas.microsoft.com/office/drawing/2014/main" id="{EF0C26DE-D0BD-4A42-BD28-78E5D2537C78}"/>
              </a:ext>
            </a:extLst>
          </p:cNvPr>
          <p:cNvSpPr/>
          <p:nvPr/>
        </p:nvSpPr>
        <p:spPr>
          <a:xfrm>
            <a:off x="2798278" y="2331426"/>
            <a:ext cx="4615220" cy="781729"/>
          </a:xfrm>
          <a:prstGeom prst="roundRect">
            <a:avLst/>
          </a:prstGeom>
          <a:no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600" b="1" kern="0" dirty="0">
                <a:solidFill>
                  <a:prstClr val="black"/>
                </a:solidFill>
                <a:latin typeface="Calibri" panose="020F0502020204030204"/>
              </a:rPr>
              <a:t>Two 1-</a:t>
            </a:r>
            <a:r>
              <a:rPr kumimoji="0" lang="en-US" sz="1600" b="1" i="0" u="none" strike="noStrike" kern="0" cap="none" spc="0" normalizeH="0" baseline="0" noProof="0" dirty="0">
                <a:ln>
                  <a:noFill/>
                </a:ln>
                <a:solidFill>
                  <a:prstClr val="black"/>
                </a:solidFill>
                <a:effectLst/>
                <a:uLnTx/>
                <a:uFillTx/>
                <a:latin typeface="Calibri" panose="020F0502020204030204"/>
                <a:ea typeface="+mn-ea"/>
                <a:cs typeface="+mn-cs"/>
              </a:rPr>
              <a:t>hour trainings </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lang="en-US" sz="1600" kern="0" dirty="0">
                <a:solidFill>
                  <a:prstClr val="black"/>
                </a:solidFill>
                <a:latin typeface="Calibri" panose="020F0502020204030204"/>
              </a:rPr>
              <a:t>All PC staff and provider training</a:t>
            </a:r>
            <a:endParaRPr kumimoji="0" lang="en-US" sz="1600" i="0" u="none" strike="noStrike" kern="0" cap="none" spc="0" normalizeH="0" baseline="0" noProof="0" dirty="0">
              <a:ln>
                <a:noFill/>
              </a:ln>
              <a:solidFill>
                <a:prstClr val="black"/>
              </a:solidFill>
              <a:effectLst/>
              <a:uLnTx/>
              <a:uFillTx/>
              <a:latin typeface="Calibri" panose="020F0502020204030204"/>
              <a:ea typeface="+mn-ea"/>
              <a:cs typeface="+mn-cs"/>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lang="en-US" sz="1600" kern="0" dirty="0">
                <a:solidFill>
                  <a:prstClr val="black"/>
                </a:solidFill>
                <a:latin typeface="Calibri" panose="020F0502020204030204"/>
              </a:rPr>
              <a:t>Separately </a:t>
            </a:r>
            <a:r>
              <a:rPr kumimoji="0" lang="en-US" sz="1600" i="0" u="none" strike="noStrike" kern="0" cap="none" spc="0" normalizeH="0" baseline="0" noProof="0" dirty="0">
                <a:ln>
                  <a:noFill/>
                </a:ln>
                <a:solidFill>
                  <a:prstClr val="black"/>
                </a:solidFill>
                <a:effectLst/>
                <a:uLnTx/>
                <a:uFillTx/>
                <a:latin typeface="Calibri" panose="020F0502020204030204"/>
                <a:ea typeface="+mn-ea"/>
                <a:cs typeface="+mn-cs"/>
              </a:rPr>
              <a:t>PCP/RN and MA/check-in staff</a:t>
            </a:r>
          </a:p>
        </p:txBody>
      </p:sp>
      <p:cxnSp>
        <p:nvCxnSpPr>
          <p:cNvPr id="27" name="Straight Connector 26">
            <a:extLst>
              <a:ext uri="{FF2B5EF4-FFF2-40B4-BE49-F238E27FC236}">
                <a16:creationId xmlns:a16="http://schemas.microsoft.com/office/drawing/2014/main" id="{F65892E0-E2C0-49A3-BE18-A682994A6202}"/>
              </a:ext>
            </a:extLst>
          </p:cNvPr>
          <p:cNvCxnSpPr>
            <a:cxnSpLocks/>
          </p:cNvCxnSpPr>
          <p:nvPr/>
        </p:nvCxnSpPr>
        <p:spPr>
          <a:xfrm>
            <a:off x="3338529" y="3113155"/>
            <a:ext cx="0" cy="368097"/>
          </a:xfrm>
          <a:prstGeom prst="line">
            <a:avLst/>
          </a:prstGeom>
          <a:noFill/>
          <a:ln w="6350" cap="flat" cmpd="sng" algn="ctr">
            <a:solidFill>
              <a:sysClr val="windowText" lastClr="000000"/>
            </a:solidFill>
            <a:prstDash val="solid"/>
            <a:miter lim="800000"/>
          </a:ln>
          <a:effectLst/>
        </p:spPr>
      </p:cxnSp>
      <p:sp>
        <p:nvSpPr>
          <p:cNvPr id="28" name="Rectangle: Rounded Corners 27">
            <a:extLst>
              <a:ext uri="{FF2B5EF4-FFF2-40B4-BE49-F238E27FC236}">
                <a16:creationId xmlns:a16="http://schemas.microsoft.com/office/drawing/2014/main" id="{94E79C6A-066A-48C0-A4A0-146B66F0C816}"/>
              </a:ext>
            </a:extLst>
          </p:cNvPr>
          <p:cNvSpPr/>
          <p:nvPr/>
        </p:nvSpPr>
        <p:spPr>
          <a:xfrm>
            <a:off x="934429" y="1378925"/>
            <a:ext cx="4615220" cy="393192"/>
          </a:xfrm>
          <a:prstGeom prst="roundRect">
            <a:avLst/>
          </a:prstGeom>
          <a:no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panose="020F0502020204030204"/>
              </a:rPr>
              <a:t>Clinic leadership meeting </a:t>
            </a:r>
            <a:r>
              <a:rPr kumimoji="0" lang="en-US" sz="1600" b="0" i="0" u="none" strike="noStrike" kern="0" cap="none" spc="0" normalizeH="0" baseline="0" noProof="0" dirty="0">
                <a:ln>
                  <a:noFill/>
                </a:ln>
                <a:solidFill>
                  <a:prstClr val="black"/>
                </a:solidFill>
                <a:effectLst/>
                <a:uLnTx/>
                <a:uFillTx/>
                <a:latin typeface="Calibri" panose="020F0502020204030204"/>
              </a:rPr>
              <a:t>(3 months before kickoff)</a:t>
            </a:r>
          </a:p>
        </p:txBody>
      </p:sp>
      <p:sp>
        <p:nvSpPr>
          <p:cNvPr id="13" name="Rectangle: Rounded Corners 12">
            <a:extLst>
              <a:ext uri="{FF2B5EF4-FFF2-40B4-BE49-F238E27FC236}">
                <a16:creationId xmlns:a16="http://schemas.microsoft.com/office/drawing/2014/main" id="{D6B5ED8F-DBF2-44C3-B7EE-F36B8971A790}"/>
              </a:ext>
            </a:extLst>
          </p:cNvPr>
          <p:cNvSpPr/>
          <p:nvPr/>
        </p:nvSpPr>
        <p:spPr>
          <a:xfrm>
            <a:off x="1726784" y="1872910"/>
            <a:ext cx="6907764" cy="348937"/>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panose="020F0502020204030204"/>
                <a:ea typeface="+mn-ea"/>
                <a:cs typeface="+mn-cs"/>
              </a:rPr>
              <a:t>3-hour kickoff meeting </a:t>
            </a:r>
            <a:r>
              <a:rPr kumimoji="0" lang="en-US" sz="1600" i="0" u="none" strike="noStrike" kern="0" cap="none" spc="0" normalizeH="0" baseline="0" noProof="0" dirty="0">
                <a:ln>
                  <a:noFill/>
                </a:ln>
                <a:solidFill>
                  <a:prstClr val="black"/>
                </a:solidFill>
                <a:effectLst/>
                <a:uLnTx/>
                <a:uFillTx/>
                <a:latin typeface="Calibri" panose="020F0502020204030204"/>
                <a:ea typeface="+mn-ea"/>
                <a:cs typeface="+mn-cs"/>
              </a:rPr>
              <a:t>with local QIT, followed by weekly meetings</a:t>
            </a:r>
          </a:p>
        </p:txBody>
      </p:sp>
    </p:spTree>
    <p:extLst>
      <p:ext uri="{BB962C8B-B14F-4D97-AF65-F5344CB8AC3E}">
        <p14:creationId xmlns:p14="http://schemas.microsoft.com/office/powerpoint/2010/main" val="26382110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89D45-9BF7-47E5-B628-C6F25A35F088}"/>
              </a:ext>
            </a:extLst>
          </p:cNvPr>
          <p:cNvSpPr>
            <a:spLocks noGrp="1"/>
          </p:cNvSpPr>
          <p:nvPr>
            <p:ph type="title"/>
          </p:nvPr>
        </p:nvSpPr>
        <p:spPr/>
        <p:txBody>
          <a:bodyPr>
            <a:normAutofit fontScale="90000"/>
          </a:bodyPr>
          <a:lstStyle/>
          <a:p>
            <a:r>
              <a:rPr lang="en-US" dirty="0">
                <a:solidFill>
                  <a:srgbClr val="007D96"/>
                </a:solidFill>
              </a:rPr>
              <a:t>Implementation: 4 Phases Each Clinic</a:t>
            </a:r>
          </a:p>
        </p:txBody>
      </p:sp>
      <p:sp>
        <p:nvSpPr>
          <p:cNvPr id="4" name="Slide Number Placeholder 3">
            <a:extLst>
              <a:ext uri="{FF2B5EF4-FFF2-40B4-BE49-F238E27FC236}">
                <a16:creationId xmlns:a16="http://schemas.microsoft.com/office/drawing/2014/main" id="{625B7AED-D8FC-4409-BF69-E0ACEEAFC707}"/>
              </a:ext>
            </a:extLst>
          </p:cNvPr>
          <p:cNvSpPr>
            <a:spLocks noGrp="1"/>
          </p:cNvSpPr>
          <p:nvPr>
            <p:ph type="sldNum" sz="quarter" idx="12"/>
          </p:nvPr>
        </p:nvSpPr>
        <p:spPr/>
        <p:txBody>
          <a:bodyPr/>
          <a:lstStyle/>
          <a:p>
            <a:fld id="{A0C21F26-985F-9D40-A811-D6DE90C3D8D1}" type="slidenum">
              <a:rPr lang="en-US" smtClean="0">
                <a:solidFill>
                  <a:prstClr val="white">
                    <a:lumMod val="50000"/>
                  </a:prstClr>
                </a:solidFill>
              </a:rPr>
              <a:pPr/>
              <a:t>48</a:t>
            </a:fld>
            <a:endParaRPr lang="en-US">
              <a:solidFill>
                <a:prstClr val="white">
                  <a:lumMod val="50000"/>
                </a:prstClr>
              </a:solidFill>
            </a:endParaRPr>
          </a:p>
        </p:txBody>
      </p:sp>
      <p:graphicFrame>
        <p:nvGraphicFramePr>
          <p:cNvPr id="6" name="Table 5">
            <a:extLst>
              <a:ext uri="{FF2B5EF4-FFF2-40B4-BE49-F238E27FC236}">
                <a16:creationId xmlns:a16="http://schemas.microsoft.com/office/drawing/2014/main" id="{597505B5-6EF0-4725-BA2E-00740398A827}"/>
              </a:ext>
            </a:extLst>
          </p:cNvPr>
          <p:cNvGraphicFramePr>
            <a:graphicFrameLocks noGrp="1"/>
          </p:cNvGraphicFramePr>
          <p:nvPr>
            <p:extLst/>
          </p:nvPr>
        </p:nvGraphicFramePr>
        <p:xfrm>
          <a:off x="198431" y="3154510"/>
          <a:ext cx="8767444" cy="2008887"/>
        </p:xfrm>
        <a:graphic>
          <a:graphicData uri="http://schemas.openxmlformats.org/drawingml/2006/table">
            <a:tbl>
              <a:tblPr firstRow="1" firstCol="1" bandRow="1">
                <a:tableStyleId>{5C22544A-7EE6-4342-B048-85BDC9FD1C3A}</a:tableStyleId>
              </a:tblPr>
              <a:tblGrid>
                <a:gridCol w="1598511">
                  <a:extLst>
                    <a:ext uri="{9D8B030D-6E8A-4147-A177-3AD203B41FA5}">
                      <a16:colId xmlns:a16="http://schemas.microsoft.com/office/drawing/2014/main" val="3471003215"/>
                    </a:ext>
                  </a:extLst>
                </a:gridCol>
                <a:gridCol w="841381">
                  <a:extLst>
                    <a:ext uri="{9D8B030D-6E8A-4147-A177-3AD203B41FA5}">
                      <a16:colId xmlns:a16="http://schemas.microsoft.com/office/drawing/2014/main" val="3301701472"/>
                    </a:ext>
                  </a:extLst>
                </a:gridCol>
                <a:gridCol w="1049467">
                  <a:extLst>
                    <a:ext uri="{9D8B030D-6E8A-4147-A177-3AD203B41FA5}">
                      <a16:colId xmlns:a16="http://schemas.microsoft.com/office/drawing/2014/main" val="3974151703"/>
                    </a:ext>
                  </a:extLst>
                </a:gridCol>
                <a:gridCol w="834816">
                  <a:extLst>
                    <a:ext uri="{9D8B030D-6E8A-4147-A177-3AD203B41FA5}">
                      <a16:colId xmlns:a16="http://schemas.microsoft.com/office/drawing/2014/main" val="1740632101"/>
                    </a:ext>
                  </a:extLst>
                </a:gridCol>
                <a:gridCol w="884187">
                  <a:extLst>
                    <a:ext uri="{9D8B030D-6E8A-4147-A177-3AD203B41FA5}">
                      <a16:colId xmlns:a16="http://schemas.microsoft.com/office/drawing/2014/main" val="3777402133"/>
                    </a:ext>
                  </a:extLst>
                </a:gridCol>
                <a:gridCol w="916049">
                  <a:extLst>
                    <a:ext uri="{9D8B030D-6E8A-4147-A177-3AD203B41FA5}">
                      <a16:colId xmlns:a16="http://schemas.microsoft.com/office/drawing/2014/main" val="3165263757"/>
                    </a:ext>
                  </a:extLst>
                </a:gridCol>
                <a:gridCol w="909677">
                  <a:extLst>
                    <a:ext uri="{9D8B030D-6E8A-4147-A177-3AD203B41FA5}">
                      <a16:colId xmlns:a16="http://schemas.microsoft.com/office/drawing/2014/main" val="3158818866"/>
                    </a:ext>
                  </a:extLst>
                </a:gridCol>
                <a:gridCol w="1733356">
                  <a:extLst>
                    <a:ext uri="{9D8B030D-6E8A-4147-A177-3AD203B41FA5}">
                      <a16:colId xmlns:a16="http://schemas.microsoft.com/office/drawing/2014/main" val="1336508790"/>
                    </a:ext>
                  </a:extLst>
                </a:gridCol>
              </a:tblGrid>
              <a:tr h="0">
                <a:tc gridSpan="8">
                  <a:txBody>
                    <a:bodyPr/>
                    <a:lstStyle/>
                    <a:p>
                      <a:pPr marL="0" marR="0" algn="ctr">
                        <a:lnSpc>
                          <a:spcPct val="115000"/>
                        </a:lnSpc>
                        <a:spcBef>
                          <a:spcPts val="0"/>
                        </a:spcBef>
                        <a:spcAft>
                          <a:spcPts val="0"/>
                        </a:spcAft>
                      </a:pPr>
                      <a:r>
                        <a:rPr lang="en-US" sz="22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Months </a:t>
                      </a:r>
                    </a:p>
                  </a:txBody>
                  <a:tcPr marL="68580" marR="68580" marT="0" marB="0" anchor="ctr">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86942270"/>
                  </a:ext>
                </a:extLst>
              </a:tr>
              <a:tr h="0">
                <a:tc>
                  <a:txBody>
                    <a:bodyPr/>
                    <a:lstStyle/>
                    <a:p>
                      <a:pPr marL="0" algn="ctr" defTabSz="432465" rtl="0" eaLnBrk="1" latinLnBrk="0" hangingPunct="1"/>
                      <a:r>
                        <a:rPr lang="en-US" sz="1600" b="0" kern="1200" dirty="0">
                          <a:solidFill>
                            <a:schemeClr val="tx1"/>
                          </a:solidFill>
                          <a:latin typeface="Century Gothic" panose="020B0502020202020204" pitchFamily="34" charset="0"/>
                          <a:ea typeface="+mn-ea"/>
                          <a:cs typeface="+mn-cs"/>
                        </a:rPr>
                        <a:t>Variable</a:t>
                      </a:r>
                      <a:endParaRPr lang="en-US" sz="2000" b="0" kern="1200" dirty="0">
                        <a:solidFill>
                          <a:schemeClr val="tx1"/>
                        </a:solidFill>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Century Gothic" panose="020B0502020202020204" pitchFamily="34"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Century Gothic" panose="020B0502020202020204" pitchFamily="34" charset="0"/>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2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Variable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2736470"/>
                  </a:ext>
                </a:extLst>
              </a:tr>
              <a:tr h="0">
                <a:tc>
                  <a:txBody>
                    <a:bodyPr/>
                    <a:lstStyle/>
                    <a:p>
                      <a:pPr marL="0" algn="ctr" defTabSz="432465" rtl="0" eaLnBrk="1" latinLnBrk="0" hangingPunct="1"/>
                      <a:r>
                        <a:rPr lang="en-US" sz="2000" b="1" kern="1200" dirty="0">
                          <a:solidFill>
                            <a:schemeClr val="bg1"/>
                          </a:solidFill>
                          <a:latin typeface="Century Gothic" panose="020B0502020202020204" pitchFamily="34" charset="0"/>
                          <a:ea typeface="+mn-ea"/>
                          <a:cs typeface="+mn-cs"/>
                        </a:rPr>
                        <a:t>Phase 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BA6"/>
                    </a:solidFill>
                  </a:tcPr>
                </a:tc>
                <a:tc gridSpan="2">
                  <a:txBody>
                    <a:bodyPr/>
                    <a:lstStyle/>
                    <a:p>
                      <a:pPr algn="ctr"/>
                      <a:r>
                        <a:rPr lang="en-US" sz="2000" b="1" dirty="0">
                          <a:solidFill>
                            <a:schemeClr val="bg1"/>
                          </a:solidFill>
                          <a:latin typeface="Century Gothic" panose="020B0502020202020204" pitchFamily="34" charset="0"/>
                        </a:rPr>
                        <a:t>Phase 2</a:t>
                      </a: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BA6"/>
                    </a:solidFill>
                  </a:tcPr>
                </a:tc>
                <a:tc hMerge="1">
                  <a:txBody>
                    <a:bodyPr/>
                    <a:lstStyle/>
                    <a:p>
                      <a:endParaRPr lang="en-US"/>
                    </a:p>
                  </a:txBody>
                  <a:tcPr/>
                </a:tc>
                <a:tc gridSpan="4">
                  <a:txBody>
                    <a:bodyPr/>
                    <a:lstStyle/>
                    <a:p>
                      <a:pPr algn="ctr"/>
                      <a:r>
                        <a:rPr lang="en-US" sz="2000" b="1" dirty="0">
                          <a:solidFill>
                            <a:schemeClr val="bg1"/>
                          </a:solidFill>
                          <a:latin typeface="Century Gothic" panose="020B0502020202020204" pitchFamily="34" charset="0"/>
                        </a:rPr>
                        <a:t>Phase 3</a:t>
                      </a: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BA6"/>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200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Phase 4</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BA6"/>
                    </a:solidFill>
                  </a:tcPr>
                </a:tc>
                <a:extLst>
                  <a:ext uri="{0D108BD9-81ED-4DB2-BD59-A6C34878D82A}">
                    <a16:rowId xmlns:a16="http://schemas.microsoft.com/office/drawing/2014/main" val="1223237214"/>
                  </a:ext>
                </a:extLst>
              </a:tr>
              <a:tr h="0">
                <a:tc>
                  <a:txBody>
                    <a:bodyPr/>
                    <a:lstStyle/>
                    <a:p>
                      <a:pPr marL="0" algn="ctr" defTabSz="432465" rtl="0" eaLnBrk="1" latinLnBrk="0" hangingPunct="1"/>
                      <a:r>
                        <a:rPr lang="en-US" sz="2000" b="0" kern="1200" dirty="0">
                          <a:solidFill>
                            <a:schemeClr val="tx1"/>
                          </a:solidFill>
                          <a:latin typeface="Century Gothic" panose="020B0502020202020204" pitchFamily="34" charset="0"/>
                          <a:ea typeface="+mn-ea"/>
                          <a:cs typeface="+mn-cs"/>
                        </a:rPr>
                        <a:t>Usual Care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2000" kern="1200" dirty="0">
                          <a:solidFill>
                            <a:schemeClr val="tx1"/>
                          </a:solidFill>
                          <a:effectLst/>
                          <a:latin typeface="Century Gothic" panose="020B0502020202020204" pitchFamily="34" charset="0"/>
                          <a:ea typeface="+mn-ea"/>
                          <a:cs typeface="+mn-cs"/>
                        </a:rPr>
                        <a:t>Preparation</a:t>
                      </a:r>
                      <a:endParaRPr lang="en-US" sz="2000" dirty="0">
                        <a:solidFill>
                          <a:schemeClr val="tx1"/>
                        </a:solidFill>
                        <a:latin typeface="Century Gothic" panose="020B0502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4">
                  <a:txBody>
                    <a:bodyPr/>
                    <a:lstStyle/>
                    <a:p>
                      <a:pPr algn="ctr"/>
                      <a:r>
                        <a:rPr lang="en-US" sz="2000" b="0" dirty="0">
                          <a:solidFill>
                            <a:schemeClr val="tx1"/>
                          </a:solidFill>
                          <a:latin typeface="Century Gothic" panose="020B0502020202020204" pitchFamily="34" charset="0"/>
                        </a:rPr>
                        <a:t>Active Implementation </a:t>
                      </a: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endParaRPr lang="en-US" sz="2000" kern="1200" dirty="0">
                        <a:solidFill>
                          <a:schemeClr val="tx1"/>
                        </a:solidFill>
                        <a:effectLst/>
                        <a:latin typeface="Century Gothic" panose="020B0502020202020204" pitchFamily="34" charset="0"/>
                        <a:ea typeface="+mn-ea"/>
                        <a:cs typeface="+mn-cs"/>
                      </a:endParaRPr>
                    </a:p>
                    <a:p>
                      <a:pPr marL="0" marR="0" algn="ctr">
                        <a:lnSpc>
                          <a:spcPct val="115000"/>
                        </a:lnSpc>
                        <a:spcBef>
                          <a:spcPts val="0"/>
                        </a:spcBef>
                        <a:spcAft>
                          <a:spcPts val="0"/>
                        </a:spcAft>
                      </a:pPr>
                      <a:r>
                        <a:rPr lang="en-US" sz="2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Sustainment</a:t>
                      </a:r>
                    </a:p>
                    <a:p>
                      <a:pPr marL="0" marR="0" algn="ctr">
                        <a:lnSpc>
                          <a:spcPct val="115000"/>
                        </a:lnSpc>
                        <a:spcBef>
                          <a:spcPts val="0"/>
                        </a:spcBef>
                        <a:spcAft>
                          <a:spcPts val="0"/>
                        </a:spcAft>
                      </a:pPr>
                      <a:endParaRPr lang="en-US" sz="2000" kern="1200" dirty="0">
                        <a:solidFill>
                          <a:schemeClr val="tx1"/>
                        </a:solidFill>
                        <a:effectLst/>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7212213"/>
                  </a:ext>
                </a:extLst>
              </a:tr>
            </a:tbl>
          </a:graphicData>
        </a:graphic>
      </p:graphicFrame>
      <p:sp>
        <p:nvSpPr>
          <p:cNvPr id="19" name="Right Brace 18">
            <a:extLst>
              <a:ext uri="{FF2B5EF4-FFF2-40B4-BE49-F238E27FC236}">
                <a16:creationId xmlns:a16="http://schemas.microsoft.com/office/drawing/2014/main" id="{9A2988D9-0019-44A0-B342-078020165CAE}"/>
              </a:ext>
            </a:extLst>
          </p:cNvPr>
          <p:cNvSpPr/>
          <p:nvPr/>
        </p:nvSpPr>
        <p:spPr>
          <a:xfrm rot="5400000" flipV="1">
            <a:off x="4490212" y="2734473"/>
            <a:ext cx="237288" cy="5251922"/>
          </a:xfrm>
          <a:prstGeom prst="rightBrace">
            <a:avLst>
              <a:gd name="adj1" fmla="val 8333"/>
              <a:gd name="adj2" fmla="val 50617"/>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0" name="Rectangle: Rounded Corners 19">
            <a:extLst>
              <a:ext uri="{FF2B5EF4-FFF2-40B4-BE49-F238E27FC236}">
                <a16:creationId xmlns:a16="http://schemas.microsoft.com/office/drawing/2014/main" id="{078333E3-46F3-440D-800E-8EEDBABCE557}"/>
              </a:ext>
            </a:extLst>
          </p:cNvPr>
          <p:cNvSpPr/>
          <p:nvPr/>
        </p:nvSpPr>
        <p:spPr>
          <a:xfrm>
            <a:off x="705394" y="5556188"/>
            <a:ext cx="7562305" cy="842682"/>
          </a:xfrm>
          <a:prstGeom prst="roundRect">
            <a:avLst/>
          </a:prstGeom>
          <a:noFill/>
          <a:ln w="12700" cap="flat" cmpd="sng" algn="ctr">
            <a:solidFill>
              <a:sysClr val="windowText" lastClr="000000"/>
            </a:solidFill>
            <a:prstDash val="solid"/>
            <a:miter lim="800000"/>
          </a:ln>
          <a:effectLst/>
        </p:spPr>
        <p:txBody>
          <a:bodyPr rtlCol="0" anchor="ctr"/>
          <a:lstStyle/>
          <a:p>
            <a:pPr defTabSz="914400">
              <a:defRPr/>
            </a:pPr>
            <a:r>
              <a:rPr lang="en-US" sz="1600" b="1" kern="0" dirty="0">
                <a:solidFill>
                  <a:prstClr val="black"/>
                </a:solidFill>
              </a:rPr>
              <a:t>Weekly PDCA cycle meetings </a:t>
            </a:r>
            <a:r>
              <a:rPr lang="en-US" sz="1600" kern="0" dirty="0">
                <a:solidFill>
                  <a:prstClr val="black"/>
                </a:solidFill>
              </a:rPr>
              <a:t>through month 5, then decreasing per clinic preference.</a:t>
            </a:r>
          </a:p>
          <a:p>
            <a:pPr defTabSz="914400">
              <a:defRPr/>
            </a:pPr>
            <a:r>
              <a:rPr lang="en-US" sz="1600" kern="0" dirty="0">
                <a:solidFill>
                  <a:prstClr val="black"/>
                </a:solidFill>
                <a:latin typeface="Calibri" panose="020F0502020204030204"/>
              </a:rPr>
              <a:t>BHI </a:t>
            </a:r>
            <a:r>
              <a:rPr kumimoji="0" lang="en-US" sz="1600" i="0" u="none" strike="noStrike" kern="0" cap="none" spc="0" normalizeH="0" baseline="0" noProof="0" dirty="0">
                <a:ln>
                  <a:noFill/>
                </a:ln>
                <a:solidFill>
                  <a:prstClr val="black"/>
                </a:solidFill>
                <a:effectLst/>
                <a:uLnTx/>
                <a:uFillTx/>
                <a:latin typeface="Calibri" panose="020F0502020204030204"/>
              </a:rPr>
              <a:t>leaders joined</a:t>
            </a:r>
            <a:r>
              <a:rPr kumimoji="0" lang="en-US" sz="1600" i="0" u="none" strike="noStrike" kern="0" cap="none" spc="0" normalizeH="0" noProof="0" dirty="0">
                <a:ln>
                  <a:noFill/>
                </a:ln>
                <a:solidFill>
                  <a:prstClr val="black"/>
                </a:solidFill>
                <a:effectLst/>
                <a:uLnTx/>
                <a:uFillTx/>
                <a:latin typeface="Calibri" panose="020F0502020204030204"/>
              </a:rPr>
              <a:t> meetings monthly.</a:t>
            </a:r>
            <a:endParaRPr kumimoji="0" lang="en-US" sz="1600" i="0" u="none" strike="noStrike" kern="0" cap="none" spc="0" normalizeH="0" baseline="0" noProof="0" dirty="0">
              <a:ln>
                <a:noFill/>
              </a:ln>
              <a:solidFill>
                <a:prstClr val="black"/>
              </a:solidFill>
              <a:effectLst/>
              <a:uLnTx/>
              <a:uFillTx/>
              <a:latin typeface="Calibri" panose="020F0502020204030204"/>
            </a:endParaRPr>
          </a:p>
        </p:txBody>
      </p:sp>
      <p:cxnSp>
        <p:nvCxnSpPr>
          <p:cNvPr id="21" name="Straight Connector 20">
            <a:extLst>
              <a:ext uri="{FF2B5EF4-FFF2-40B4-BE49-F238E27FC236}">
                <a16:creationId xmlns:a16="http://schemas.microsoft.com/office/drawing/2014/main" id="{1C98521C-1B71-468F-B7DB-32D8D6AC1D5D}"/>
              </a:ext>
            </a:extLst>
          </p:cNvPr>
          <p:cNvCxnSpPr>
            <a:cxnSpLocks/>
          </p:cNvCxnSpPr>
          <p:nvPr/>
        </p:nvCxnSpPr>
        <p:spPr>
          <a:xfrm>
            <a:off x="1072485" y="1772117"/>
            <a:ext cx="0" cy="1709135"/>
          </a:xfrm>
          <a:prstGeom prst="line">
            <a:avLst/>
          </a:prstGeom>
          <a:noFill/>
          <a:ln w="6350" cap="flat" cmpd="sng" algn="ctr">
            <a:solidFill>
              <a:sysClr val="windowText" lastClr="000000"/>
            </a:solidFill>
            <a:prstDash val="solid"/>
            <a:miter lim="800000"/>
          </a:ln>
          <a:effectLst/>
        </p:spPr>
      </p:cxnSp>
      <p:cxnSp>
        <p:nvCxnSpPr>
          <p:cNvPr id="22" name="Straight Connector 21">
            <a:extLst>
              <a:ext uri="{FF2B5EF4-FFF2-40B4-BE49-F238E27FC236}">
                <a16:creationId xmlns:a16="http://schemas.microsoft.com/office/drawing/2014/main" id="{A00B69C9-9153-4747-84D1-8CB02807D61A}"/>
              </a:ext>
            </a:extLst>
          </p:cNvPr>
          <p:cNvCxnSpPr>
            <a:cxnSpLocks/>
          </p:cNvCxnSpPr>
          <p:nvPr/>
        </p:nvCxnSpPr>
        <p:spPr>
          <a:xfrm>
            <a:off x="1982895" y="2221847"/>
            <a:ext cx="0" cy="1259405"/>
          </a:xfrm>
          <a:prstGeom prst="line">
            <a:avLst/>
          </a:prstGeom>
          <a:noFill/>
          <a:ln w="6350" cap="flat" cmpd="sng" algn="ctr">
            <a:solidFill>
              <a:sysClr val="windowText" lastClr="000000"/>
            </a:solidFill>
            <a:prstDash val="solid"/>
            <a:miter lim="800000"/>
          </a:ln>
          <a:effectLst/>
        </p:spPr>
      </p:cxnSp>
      <p:sp>
        <p:nvSpPr>
          <p:cNvPr id="26" name="Rectangle: Rounded Corners 25">
            <a:extLst>
              <a:ext uri="{FF2B5EF4-FFF2-40B4-BE49-F238E27FC236}">
                <a16:creationId xmlns:a16="http://schemas.microsoft.com/office/drawing/2014/main" id="{EF0C26DE-D0BD-4A42-BD28-78E5D2537C78}"/>
              </a:ext>
            </a:extLst>
          </p:cNvPr>
          <p:cNvSpPr/>
          <p:nvPr/>
        </p:nvSpPr>
        <p:spPr>
          <a:xfrm>
            <a:off x="2798278" y="2331426"/>
            <a:ext cx="4615220" cy="781729"/>
          </a:xfrm>
          <a:prstGeom prst="roundRect">
            <a:avLst/>
          </a:prstGeom>
          <a:no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600" b="1" kern="0" dirty="0">
                <a:solidFill>
                  <a:prstClr val="black"/>
                </a:solidFill>
                <a:latin typeface="Calibri" panose="020F0502020204030204"/>
              </a:rPr>
              <a:t>Two 1-</a:t>
            </a:r>
            <a:r>
              <a:rPr kumimoji="0" lang="en-US" sz="1600" b="1" i="0" u="none" strike="noStrike" kern="0" cap="none" spc="0" normalizeH="0" baseline="0" noProof="0" dirty="0">
                <a:ln>
                  <a:noFill/>
                </a:ln>
                <a:solidFill>
                  <a:prstClr val="black"/>
                </a:solidFill>
                <a:effectLst/>
                <a:uLnTx/>
                <a:uFillTx/>
                <a:latin typeface="Calibri" panose="020F0502020204030204"/>
                <a:ea typeface="+mn-ea"/>
                <a:cs typeface="+mn-cs"/>
              </a:rPr>
              <a:t>hour trainings: </a:t>
            </a:r>
          </a:p>
          <a:p>
            <a:pPr marL="342900" lvl="0" indent="-342900" defTabSz="914400">
              <a:buFont typeface="+mj-lt"/>
              <a:buAutoNum type="arabicPeriod"/>
              <a:defRPr/>
            </a:pPr>
            <a:r>
              <a:rPr lang="en-US" sz="1600" kern="0" dirty="0">
                <a:solidFill>
                  <a:prstClr val="black"/>
                </a:solidFill>
              </a:rPr>
              <a:t>All PC staff and provider training</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lang="en-US" sz="1600" kern="0" dirty="0">
                <a:solidFill>
                  <a:prstClr val="black"/>
                </a:solidFill>
                <a:latin typeface="Calibri" panose="020F0502020204030204"/>
              </a:rPr>
              <a:t>Separately </a:t>
            </a:r>
            <a:r>
              <a:rPr kumimoji="0" lang="en-US" sz="1600" i="0" u="none" strike="noStrike" kern="0" cap="none" spc="0" normalizeH="0" baseline="0" noProof="0" dirty="0">
                <a:ln>
                  <a:noFill/>
                </a:ln>
                <a:solidFill>
                  <a:prstClr val="black"/>
                </a:solidFill>
                <a:effectLst/>
                <a:uLnTx/>
                <a:uFillTx/>
                <a:latin typeface="Calibri" panose="020F0502020204030204"/>
                <a:ea typeface="+mn-ea"/>
                <a:cs typeface="+mn-cs"/>
              </a:rPr>
              <a:t>PCP/RN and MA/check-in staff</a:t>
            </a:r>
          </a:p>
        </p:txBody>
      </p:sp>
      <p:cxnSp>
        <p:nvCxnSpPr>
          <p:cNvPr id="27" name="Straight Connector 26">
            <a:extLst>
              <a:ext uri="{FF2B5EF4-FFF2-40B4-BE49-F238E27FC236}">
                <a16:creationId xmlns:a16="http://schemas.microsoft.com/office/drawing/2014/main" id="{F65892E0-E2C0-49A3-BE18-A682994A6202}"/>
              </a:ext>
            </a:extLst>
          </p:cNvPr>
          <p:cNvCxnSpPr>
            <a:cxnSpLocks/>
          </p:cNvCxnSpPr>
          <p:nvPr/>
        </p:nvCxnSpPr>
        <p:spPr>
          <a:xfrm>
            <a:off x="3338529" y="3113155"/>
            <a:ext cx="0" cy="368097"/>
          </a:xfrm>
          <a:prstGeom prst="line">
            <a:avLst/>
          </a:prstGeom>
          <a:noFill/>
          <a:ln w="6350" cap="flat" cmpd="sng" algn="ctr">
            <a:solidFill>
              <a:sysClr val="windowText" lastClr="000000"/>
            </a:solidFill>
            <a:prstDash val="solid"/>
            <a:miter lim="800000"/>
          </a:ln>
          <a:effectLst/>
        </p:spPr>
      </p:cxnSp>
      <p:sp>
        <p:nvSpPr>
          <p:cNvPr id="28" name="Rectangle: Rounded Corners 27">
            <a:extLst>
              <a:ext uri="{FF2B5EF4-FFF2-40B4-BE49-F238E27FC236}">
                <a16:creationId xmlns:a16="http://schemas.microsoft.com/office/drawing/2014/main" id="{94E79C6A-066A-48C0-A4A0-146B66F0C816}"/>
              </a:ext>
            </a:extLst>
          </p:cNvPr>
          <p:cNvSpPr/>
          <p:nvPr/>
        </p:nvSpPr>
        <p:spPr>
          <a:xfrm>
            <a:off x="934429" y="1378925"/>
            <a:ext cx="4615220" cy="393192"/>
          </a:xfrm>
          <a:prstGeom prst="roundRect">
            <a:avLst/>
          </a:prstGeom>
          <a:no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panose="020F0502020204030204"/>
              </a:rPr>
              <a:t>Clinic leadership meeting </a:t>
            </a:r>
            <a:r>
              <a:rPr kumimoji="0" lang="en-US" sz="1600" b="0" i="0" u="none" strike="noStrike" kern="0" cap="none" spc="0" normalizeH="0" baseline="0" noProof="0" dirty="0">
                <a:ln>
                  <a:noFill/>
                </a:ln>
                <a:solidFill>
                  <a:prstClr val="black"/>
                </a:solidFill>
                <a:effectLst/>
                <a:uLnTx/>
                <a:uFillTx/>
                <a:latin typeface="Calibri" panose="020F0502020204030204"/>
              </a:rPr>
              <a:t>(3 months before kickoff)</a:t>
            </a:r>
          </a:p>
        </p:txBody>
      </p:sp>
      <p:sp>
        <p:nvSpPr>
          <p:cNvPr id="13" name="Rectangle: Rounded Corners 12">
            <a:extLst>
              <a:ext uri="{FF2B5EF4-FFF2-40B4-BE49-F238E27FC236}">
                <a16:creationId xmlns:a16="http://schemas.microsoft.com/office/drawing/2014/main" id="{D6B5ED8F-DBF2-44C3-B7EE-F36B8971A790}"/>
              </a:ext>
            </a:extLst>
          </p:cNvPr>
          <p:cNvSpPr/>
          <p:nvPr/>
        </p:nvSpPr>
        <p:spPr>
          <a:xfrm>
            <a:off x="1726784" y="1872910"/>
            <a:ext cx="6907764" cy="348937"/>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panose="020F0502020204030204"/>
                <a:ea typeface="+mn-ea"/>
                <a:cs typeface="+mn-cs"/>
              </a:rPr>
              <a:t>3-hour kickoff meeting </a:t>
            </a:r>
            <a:r>
              <a:rPr kumimoji="0" lang="en-US" sz="1600" i="0" u="none" strike="noStrike" kern="0" cap="none" spc="0" normalizeH="0" baseline="0" noProof="0" dirty="0">
                <a:ln>
                  <a:noFill/>
                </a:ln>
                <a:solidFill>
                  <a:prstClr val="black"/>
                </a:solidFill>
                <a:effectLst/>
                <a:uLnTx/>
                <a:uFillTx/>
                <a:latin typeface="Calibri" panose="020F0502020204030204"/>
                <a:ea typeface="+mn-ea"/>
                <a:cs typeface="+mn-cs"/>
              </a:rPr>
              <a:t>with local QIT, followed by weekly meetings</a:t>
            </a:r>
          </a:p>
        </p:txBody>
      </p:sp>
    </p:spTree>
    <p:extLst>
      <p:ext uri="{BB962C8B-B14F-4D97-AF65-F5344CB8AC3E}">
        <p14:creationId xmlns:p14="http://schemas.microsoft.com/office/powerpoint/2010/main" val="39899919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3927084-C663-4E44-A6B2-A8371F57659A}"/>
              </a:ext>
            </a:extLst>
          </p:cNvPr>
          <p:cNvSpPr>
            <a:spLocks noGrp="1"/>
          </p:cNvSpPr>
          <p:nvPr>
            <p:ph type="title"/>
          </p:nvPr>
        </p:nvSpPr>
        <p:spPr/>
        <p:txBody>
          <a:bodyPr>
            <a:normAutofit fontScale="90000"/>
          </a:bodyPr>
          <a:lstStyle/>
          <a:p>
            <a:r>
              <a:rPr lang="en-US" dirty="0"/>
              <a:t>Adaptation with Enhanced Practice Coaching Model</a:t>
            </a:r>
          </a:p>
        </p:txBody>
      </p:sp>
      <p:sp>
        <p:nvSpPr>
          <p:cNvPr id="24" name="TextBox 23">
            <a:extLst>
              <a:ext uri="{FF2B5EF4-FFF2-40B4-BE49-F238E27FC236}">
                <a16:creationId xmlns:a16="http://schemas.microsoft.com/office/drawing/2014/main" id="{EE9637F6-21A6-4874-82DD-FFD68CB6C836}"/>
              </a:ext>
            </a:extLst>
          </p:cNvPr>
          <p:cNvSpPr txBox="1"/>
          <p:nvPr/>
        </p:nvSpPr>
        <p:spPr>
          <a:xfrm>
            <a:off x="112231" y="1993091"/>
            <a:ext cx="2171844" cy="430887"/>
          </a:xfrm>
          <a:prstGeom prst="rect">
            <a:avLst/>
          </a:prstGeom>
          <a:noFill/>
        </p:spPr>
        <p:txBody>
          <a:bodyPr wrap="square" rtlCol="0">
            <a:spAutoFit/>
          </a:bodyPr>
          <a:lstStyle/>
          <a:p>
            <a:pPr marL="0" marR="0" lvl="0" indent="0" algn="ctr" defTabSz="457159"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Clinical Teams</a:t>
            </a:r>
          </a:p>
        </p:txBody>
      </p:sp>
      <p:pic>
        <p:nvPicPr>
          <p:cNvPr id="25" name="Picture 4" descr="https://static.thenounproject.com/png/50117-200.png">
            <a:extLst>
              <a:ext uri="{FF2B5EF4-FFF2-40B4-BE49-F238E27FC236}">
                <a16:creationId xmlns:a16="http://schemas.microsoft.com/office/drawing/2014/main" id="{458DC944-FE8A-4E8E-A9EA-8269EEFD02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03" y="2534843"/>
            <a:ext cx="1280160" cy="1280160"/>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Arrow Connector 25">
            <a:extLst>
              <a:ext uri="{FF2B5EF4-FFF2-40B4-BE49-F238E27FC236}">
                <a16:creationId xmlns:a16="http://schemas.microsoft.com/office/drawing/2014/main" id="{B53D9EEC-70F0-49CB-B0D1-F418B3E7BBCC}"/>
              </a:ext>
            </a:extLst>
          </p:cNvPr>
          <p:cNvCxnSpPr>
            <a:cxnSpLocks/>
          </p:cNvCxnSpPr>
          <p:nvPr/>
        </p:nvCxnSpPr>
        <p:spPr>
          <a:xfrm>
            <a:off x="1691263" y="3174923"/>
            <a:ext cx="1175556" cy="0"/>
          </a:xfrm>
          <a:prstGeom prst="straightConnector1">
            <a:avLst/>
          </a:prstGeom>
          <a:ln w="41275">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70488397-D239-476B-A9A6-8E7F683091CC}"/>
              </a:ext>
            </a:extLst>
          </p:cNvPr>
          <p:cNvSpPr txBox="1"/>
          <p:nvPr/>
        </p:nvSpPr>
        <p:spPr>
          <a:xfrm>
            <a:off x="2419127" y="2013375"/>
            <a:ext cx="2171844" cy="477054"/>
          </a:xfrm>
          <a:prstGeom prst="rect">
            <a:avLst/>
          </a:prstGeom>
          <a:noFill/>
        </p:spPr>
        <p:txBody>
          <a:bodyPr wrap="square" rtlCol="0">
            <a:spAutoFit/>
          </a:bodyPr>
          <a:lstStyle/>
          <a:p>
            <a:pPr marL="0" marR="0" lvl="0" indent="0" algn="ctr" defTabSz="457159"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Coaches</a:t>
            </a:r>
          </a:p>
        </p:txBody>
      </p:sp>
      <p:pic>
        <p:nvPicPr>
          <p:cNvPr id="29" name="Picture 6" descr="https://static.thenounproject.com/png/1050470-200.png">
            <a:extLst>
              <a:ext uri="{FF2B5EF4-FFF2-40B4-BE49-F238E27FC236}">
                <a16:creationId xmlns:a16="http://schemas.microsoft.com/office/drawing/2014/main" id="{9D09C407-9B70-4A75-9B13-5087106D3D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6819" y="2534843"/>
            <a:ext cx="1280160" cy="1280160"/>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Arrow Connector 29">
            <a:extLst>
              <a:ext uri="{FF2B5EF4-FFF2-40B4-BE49-F238E27FC236}">
                <a16:creationId xmlns:a16="http://schemas.microsoft.com/office/drawing/2014/main" id="{F2169B59-BA2E-49AD-8302-2E947D34F60D}"/>
              </a:ext>
            </a:extLst>
          </p:cNvPr>
          <p:cNvCxnSpPr>
            <a:cxnSpLocks/>
          </p:cNvCxnSpPr>
          <p:nvPr/>
        </p:nvCxnSpPr>
        <p:spPr>
          <a:xfrm flipV="1">
            <a:off x="4331680" y="2724611"/>
            <a:ext cx="1400609" cy="605886"/>
          </a:xfrm>
          <a:prstGeom prst="straightConnector1">
            <a:avLst/>
          </a:prstGeom>
          <a:ln w="41275">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BB7ED67E-3395-4733-8CF1-B94EA9B78805}"/>
              </a:ext>
            </a:extLst>
          </p:cNvPr>
          <p:cNvCxnSpPr>
            <a:cxnSpLocks/>
            <a:endCxn id="34" idx="1"/>
          </p:cNvCxnSpPr>
          <p:nvPr/>
        </p:nvCxnSpPr>
        <p:spPr>
          <a:xfrm>
            <a:off x="4254974" y="3766175"/>
            <a:ext cx="1477316" cy="586843"/>
          </a:xfrm>
          <a:prstGeom prst="straightConnector1">
            <a:avLst/>
          </a:prstGeom>
          <a:ln w="41275">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pic>
        <p:nvPicPr>
          <p:cNvPr id="32" name="Picture 2" descr="https://static.thenounproject.com/png/968732-200.png">
            <a:extLst>
              <a:ext uri="{FF2B5EF4-FFF2-40B4-BE49-F238E27FC236}">
                <a16:creationId xmlns:a16="http://schemas.microsoft.com/office/drawing/2014/main" id="{94C23418-A2D6-4789-99AB-E8B7628298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7396" y="1993091"/>
            <a:ext cx="731520" cy="73152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6FD61EAD-61CC-4ECB-943D-597E4E1BAE5D}"/>
              </a:ext>
            </a:extLst>
          </p:cNvPr>
          <p:cNvSpPr txBox="1"/>
          <p:nvPr/>
        </p:nvSpPr>
        <p:spPr>
          <a:xfrm>
            <a:off x="5633007" y="1187821"/>
            <a:ext cx="2941016" cy="1138773"/>
          </a:xfrm>
          <a:prstGeom prst="rect">
            <a:avLst/>
          </a:prstGeom>
          <a:noFill/>
        </p:spPr>
        <p:txBody>
          <a:bodyPr wrap="square" rtlCol="0">
            <a:spAutoFit/>
          </a:bodyPr>
          <a:lstStyle/>
          <a:p>
            <a:pPr marL="0" marR="0" lvl="0" indent="0" algn="ctr" defTabSz="457159"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EHR Tools Team</a:t>
            </a:r>
          </a:p>
          <a:p>
            <a:pPr marL="0" marR="0" lvl="0" indent="0" algn="ctr" defTabSz="45715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Programmer &amp; Operations</a:t>
            </a:r>
          </a:p>
          <a:p>
            <a:pPr marL="0" marR="0" lvl="0" indent="0" algn="ctr" defTabSz="457159" rtl="0" eaLnBrk="1" fontAlgn="auto" latinLnBrk="0" hangingPunct="1">
              <a:lnSpc>
                <a:spcPct val="100000"/>
              </a:lnSpc>
              <a:spcBef>
                <a:spcPts val="0"/>
              </a:spcBef>
              <a:spcAft>
                <a:spcPts val="0"/>
              </a:spcAft>
              <a:buClrTx/>
              <a:buSzTx/>
              <a:buFontTx/>
              <a:buNone/>
              <a:tabLst/>
              <a:defRPr/>
            </a:pPr>
            <a:endParaRPr kumimoji="0" lang="en-US" sz="2500" b="1"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TextBox 33">
            <a:extLst>
              <a:ext uri="{FF2B5EF4-FFF2-40B4-BE49-F238E27FC236}">
                <a16:creationId xmlns:a16="http://schemas.microsoft.com/office/drawing/2014/main" id="{5C5B5D3A-4B91-4D71-BB45-2E8D2E2FC580}"/>
              </a:ext>
            </a:extLst>
          </p:cNvPr>
          <p:cNvSpPr txBox="1"/>
          <p:nvPr/>
        </p:nvSpPr>
        <p:spPr>
          <a:xfrm>
            <a:off x="5732290" y="3922131"/>
            <a:ext cx="2841733" cy="861774"/>
          </a:xfrm>
          <a:prstGeom prst="rect">
            <a:avLst/>
          </a:prstGeom>
          <a:noFill/>
        </p:spPr>
        <p:txBody>
          <a:bodyPr wrap="square" rtlCol="0">
            <a:spAutoFit/>
          </a:bodyPr>
          <a:lstStyle/>
          <a:p>
            <a:pPr marL="0" marR="0" lvl="0" indent="0" algn="ctr" defTabSz="457159"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Research Data Team</a:t>
            </a:r>
          </a:p>
        </p:txBody>
      </p:sp>
      <p:pic>
        <p:nvPicPr>
          <p:cNvPr id="35" name="Picture 34" descr="https://static.thenounproject.com/png/1154996-200.png">
            <a:extLst>
              <a:ext uri="{FF2B5EF4-FFF2-40B4-BE49-F238E27FC236}">
                <a16:creationId xmlns:a16="http://schemas.microsoft.com/office/drawing/2014/main" id="{C886C057-847D-444C-852A-0F3AB28CFBF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87396" y="4880059"/>
            <a:ext cx="731520" cy="731520"/>
          </a:xfrm>
          <a:prstGeom prst="rect">
            <a:avLst/>
          </a:prstGeom>
          <a:noFill/>
          <a:ln>
            <a:noFill/>
          </a:ln>
        </p:spPr>
      </p:pic>
      <p:sp>
        <p:nvSpPr>
          <p:cNvPr id="36" name="TextBox 35">
            <a:extLst>
              <a:ext uri="{FF2B5EF4-FFF2-40B4-BE49-F238E27FC236}">
                <a16:creationId xmlns:a16="http://schemas.microsoft.com/office/drawing/2014/main" id="{873BE875-D586-4E92-9085-E40084D75255}"/>
              </a:ext>
            </a:extLst>
          </p:cNvPr>
          <p:cNvSpPr txBox="1"/>
          <p:nvPr/>
        </p:nvSpPr>
        <p:spPr>
          <a:xfrm>
            <a:off x="1625085" y="4450670"/>
            <a:ext cx="3776648" cy="861774"/>
          </a:xfrm>
          <a:prstGeom prst="rect">
            <a:avLst/>
          </a:prstGeom>
          <a:noFill/>
        </p:spPr>
        <p:txBody>
          <a:bodyPr wrap="square" rtlCol="0">
            <a:spAutoFit/>
          </a:bodyPr>
          <a:lstStyle/>
          <a:p>
            <a:pPr marL="0" marR="0" lvl="0" indent="0" algn="ctr" defTabSz="457159"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Health</a:t>
            </a:r>
            <a:r>
              <a:rPr kumimoji="0" lang="en-US" sz="2500" b="1"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System &amp; Research </a:t>
            </a:r>
            <a:r>
              <a:rPr kumimoji="0" lang="en-US" sz="25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Leaders</a:t>
            </a:r>
          </a:p>
        </p:txBody>
      </p:sp>
      <p:pic>
        <p:nvPicPr>
          <p:cNvPr id="37" name="Picture 4" descr="https://static.thenounproject.com/png/1074872-200.png">
            <a:extLst>
              <a:ext uri="{FF2B5EF4-FFF2-40B4-BE49-F238E27FC236}">
                <a16:creationId xmlns:a16="http://schemas.microsoft.com/office/drawing/2014/main" id="{6E5864C0-1FBA-435A-BB64-AA7FD19808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6819" y="5199049"/>
            <a:ext cx="1280160" cy="128016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a:extLst>
              <a:ext uri="{FF2B5EF4-FFF2-40B4-BE49-F238E27FC236}">
                <a16:creationId xmlns:a16="http://schemas.microsoft.com/office/drawing/2014/main" id="{A43278CF-E9F2-4853-892C-1DA2E570C886}"/>
              </a:ext>
            </a:extLst>
          </p:cNvPr>
          <p:cNvCxnSpPr>
            <a:cxnSpLocks/>
            <a:stCxn id="36" idx="0"/>
            <a:endCxn id="29" idx="2"/>
          </p:cNvCxnSpPr>
          <p:nvPr/>
        </p:nvCxnSpPr>
        <p:spPr>
          <a:xfrm flipH="1" flipV="1">
            <a:off x="3506899" y="3815003"/>
            <a:ext cx="6510" cy="635667"/>
          </a:xfrm>
          <a:prstGeom prst="straightConnector1">
            <a:avLst/>
          </a:prstGeom>
          <a:ln w="41275">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051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61441-2221-47BA-8645-63509AF7A1F5}"/>
              </a:ext>
            </a:extLst>
          </p:cNvPr>
          <p:cNvSpPr>
            <a:spLocks noGrp="1"/>
          </p:cNvSpPr>
          <p:nvPr>
            <p:ph type="title"/>
          </p:nvPr>
        </p:nvSpPr>
        <p:spPr/>
        <p:txBody>
          <a:bodyPr>
            <a:normAutofit/>
          </a:bodyPr>
          <a:lstStyle/>
          <a:p>
            <a:r>
              <a:rPr lang="en-US" sz="3200" dirty="0"/>
              <a:t>Background</a:t>
            </a:r>
          </a:p>
        </p:txBody>
      </p:sp>
      <p:sp>
        <p:nvSpPr>
          <p:cNvPr id="3" name="Content Placeholder 2">
            <a:extLst>
              <a:ext uri="{FF2B5EF4-FFF2-40B4-BE49-F238E27FC236}">
                <a16:creationId xmlns:a16="http://schemas.microsoft.com/office/drawing/2014/main" id="{33A7A864-8620-4B3F-91B1-896D2E4ECD90}"/>
              </a:ext>
            </a:extLst>
          </p:cNvPr>
          <p:cNvSpPr>
            <a:spLocks noGrp="1"/>
          </p:cNvSpPr>
          <p:nvPr>
            <p:ph idx="1"/>
          </p:nvPr>
        </p:nvSpPr>
        <p:spPr/>
        <p:txBody>
          <a:bodyPr>
            <a:normAutofit/>
          </a:bodyPr>
          <a:lstStyle/>
          <a:p>
            <a:pPr marL="342900" indent="-342900">
              <a:spcBef>
                <a:spcPts val="600"/>
              </a:spcBef>
              <a:spcAft>
                <a:spcPts val="600"/>
              </a:spcAft>
              <a:buClr>
                <a:srgbClr val="F57D20"/>
              </a:buClr>
              <a:buSzPct val="80000"/>
              <a:buFont typeface="Wingdings" panose="05000000000000000000" pitchFamily="2" charset="2"/>
              <a:buChar char="§"/>
            </a:pPr>
            <a:endParaRPr lang="en-US" dirty="0"/>
          </a:p>
          <a:p>
            <a:pPr marL="342900" indent="-342900">
              <a:spcBef>
                <a:spcPts val="600"/>
              </a:spcBef>
              <a:spcAft>
                <a:spcPts val="600"/>
              </a:spcAft>
              <a:buClr>
                <a:srgbClr val="F57D20"/>
              </a:buClr>
              <a:buSzPct val="80000"/>
              <a:buFont typeface="Wingdings" panose="05000000000000000000" pitchFamily="2" charset="2"/>
              <a:buChar char="§"/>
            </a:pPr>
            <a:r>
              <a:rPr lang="en-US" dirty="0"/>
              <a:t>Evidence-based prevention and treatment of unhealthy alcohol use in primary care</a:t>
            </a:r>
          </a:p>
          <a:p>
            <a:pPr marL="619125" lvl="1" indent="-220663">
              <a:spcBef>
                <a:spcPts val="600"/>
              </a:spcBef>
              <a:spcAft>
                <a:spcPts val="600"/>
              </a:spcAft>
              <a:buFont typeface="Wingdings" panose="05000000000000000000" pitchFamily="2" charset="2"/>
              <a:buChar char="ü"/>
            </a:pPr>
            <a:r>
              <a:rPr lang="en-US" dirty="0"/>
              <a:t>Screening and brief intervention (SBI)</a:t>
            </a:r>
          </a:p>
          <a:p>
            <a:pPr marL="619125" lvl="1" indent="-220663">
              <a:spcBef>
                <a:spcPts val="600"/>
              </a:spcBef>
              <a:spcAft>
                <a:spcPts val="600"/>
              </a:spcAft>
              <a:buFont typeface="Wingdings" panose="05000000000000000000" pitchFamily="2" charset="2"/>
              <a:buChar char="ü"/>
            </a:pPr>
            <a:r>
              <a:rPr lang="en-US" dirty="0"/>
              <a:t>Treatment for alcohol use disorders (AUDs)</a:t>
            </a:r>
          </a:p>
          <a:p>
            <a:pPr marL="398462" lvl="1" indent="0">
              <a:spcBef>
                <a:spcPts val="0"/>
              </a:spcBef>
              <a:spcAft>
                <a:spcPts val="0"/>
              </a:spcAft>
              <a:buNone/>
            </a:pPr>
            <a:endParaRPr lang="en-US"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r>
              <a:rPr lang="en-US" sz="1600" dirty="0"/>
              <a:t>USPSTF: Jonas Ann Intern Med 2012; Moyer Ann Intern Med 2013; </a:t>
            </a:r>
          </a:p>
          <a:p>
            <a:pPr lvl="1" indent="0" algn="r">
              <a:spcBef>
                <a:spcPts val="0"/>
              </a:spcBef>
              <a:spcAft>
                <a:spcPts val="0"/>
              </a:spcAft>
              <a:buNone/>
            </a:pPr>
            <a:r>
              <a:rPr lang="en-US" sz="1600" dirty="0"/>
              <a:t>(USPSTF 2018: O’Connor Ann Intern Med 2018)</a:t>
            </a:r>
          </a:p>
          <a:p>
            <a:pPr lvl="1" indent="0" algn="r">
              <a:spcBef>
                <a:spcPts val="0"/>
              </a:spcBef>
              <a:spcAft>
                <a:spcPts val="0"/>
              </a:spcAft>
              <a:buNone/>
            </a:pPr>
            <a:r>
              <a:rPr lang="en-US" sz="1600" dirty="0"/>
              <a:t>Anton JAMA 2006; Ernst Ann Fam Med 2008</a:t>
            </a:r>
          </a:p>
          <a:p>
            <a:pPr lvl="1" indent="0" algn="r">
              <a:spcBef>
                <a:spcPts val="0"/>
              </a:spcBef>
              <a:spcAft>
                <a:spcPts val="0"/>
              </a:spcAft>
              <a:buNone/>
            </a:pPr>
            <a:r>
              <a:rPr lang="en-US" sz="1600" dirty="0"/>
              <a:t>Jonas JAMA 2014; Bradley, </a:t>
            </a:r>
            <a:r>
              <a:rPr lang="en-US" sz="1600" dirty="0" err="1"/>
              <a:t>Kivlahan</a:t>
            </a:r>
            <a:r>
              <a:rPr lang="en-US" sz="1600" dirty="0"/>
              <a:t> JAMA 2014</a:t>
            </a:r>
          </a:p>
        </p:txBody>
      </p:sp>
      <p:sp>
        <p:nvSpPr>
          <p:cNvPr id="4" name="Slide Number Placeholder 3">
            <a:extLst>
              <a:ext uri="{FF2B5EF4-FFF2-40B4-BE49-F238E27FC236}">
                <a16:creationId xmlns:a16="http://schemas.microsoft.com/office/drawing/2014/main" id="{9420F499-B129-4638-B110-9F2154030EC4}"/>
              </a:ext>
            </a:extLst>
          </p:cNvPr>
          <p:cNvSpPr>
            <a:spLocks noGrp="1"/>
          </p:cNvSpPr>
          <p:nvPr>
            <p:ph type="sldNum" sz="quarter" idx="12"/>
          </p:nvPr>
        </p:nvSpPr>
        <p:spPr/>
        <p:txBody>
          <a:bodyPr/>
          <a:lstStyle/>
          <a:p>
            <a:fld id="{A0C21F26-985F-9D40-A811-D6DE90C3D8D1}" type="slidenum">
              <a:rPr lang="en-US" smtClean="0">
                <a:solidFill>
                  <a:prstClr val="white">
                    <a:lumMod val="50000"/>
                  </a:prstClr>
                </a:solidFill>
              </a:rPr>
              <a:pPr/>
              <a:t>5</a:t>
            </a:fld>
            <a:endParaRPr lang="en-US">
              <a:solidFill>
                <a:prstClr val="white">
                  <a:lumMod val="50000"/>
                </a:prstClr>
              </a:solidFill>
            </a:endParaRPr>
          </a:p>
        </p:txBody>
      </p:sp>
    </p:spTree>
    <p:extLst>
      <p:ext uri="{BB962C8B-B14F-4D97-AF65-F5344CB8AC3E}">
        <p14:creationId xmlns:p14="http://schemas.microsoft.com/office/powerpoint/2010/main" val="221435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3927084-C663-4E44-A6B2-A8371F57659A}"/>
              </a:ext>
            </a:extLst>
          </p:cNvPr>
          <p:cNvSpPr>
            <a:spLocks noGrp="1"/>
          </p:cNvSpPr>
          <p:nvPr>
            <p:ph type="title"/>
          </p:nvPr>
        </p:nvSpPr>
        <p:spPr/>
        <p:txBody>
          <a:bodyPr/>
          <a:lstStyle/>
          <a:p>
            <a:r>
              <a:rPr lang="en-US" dirty="0"/>
              <a:t>Clinical Teams &amp; Patient Care Stories</a:t>
            </a:r>
          </a:p>
        </p:txBody>
      </p:sp>
      <p:sp>
        <p:nvSpPr>
          <p:cNvPr id="9" name="Content Placeholder 8">
            <a:extLst>
              <a:ext uri="{FF2B5EF4-FFF2-40B4-BE49-F238E27FC236}">
                <a16:creationId xmlns:a16="http://schemas.microsoft.com/office/drawing/2014/main" id="{EDA1D8DA-C2D6-7244-8A40-B5C267051314}"/>
              </a:ext>
            </a:extLst>
          </p:cNvPr>
          <p:cNvSpPr>
            <a:spLocks noGrp="1"/>
          </p:cNvSpPr>
          <p:nvPr>
            <p:ph sz="half" idx="1"/>
          </p:nvPr>
        </p:nvSpPr>
        <p:spPr>
          <a:xfrm>
            <a:off x="2938571" y="1435680"/>
            <a:ext cx="6066884" cy="4351338"/>
          </a:xfrm>
        </p:spPr>
        <p:txBody>
          <a:bodyPr>
            <a:normAutofit/>
          </a:bodyPr>
          <a:lstStyle/>
          <a:p>
            <a:pPr marL="342900" indent="-342900">
              <a:spcAft>
                <a:spcPts val="600"/>
              </a:spcAft>
              <a:buClr>
                <a:srgbClr val="F57D20"/>
              </a:buClr>
              <a:buFont typeface="Wingdings" panose="05000000000000000000" pitchFamily="2" charset="2"/>
              <a:buChar char="§"/>
            </a:pPr>
            <a:endParaRPr lang="en-US" sz="2400" dirty="0"/>
          </a:p>
          <a:p>
            <a:pPr marL="342900" indent="-342900">
              <a:spcAft>
                <a:spcPts val="600"/>
              </a:spcAft>
              <a:buClr>
                <a:srgbClr val="F57D20"/>
              </a:buClr>
              <a:buFont typeface="Wingdings" panose="05000000000000000000" pitchFamily="2" charset="2"/>
              <a:buChar char="§"/>
            </a:pPr>
            <a:endParaRPr lang="en-US" sz="2400" dirty="0"/>
          </a:p>
          <a:p>
            <a:pPr marL="342900" indent="-342900">
              <a:spcAft>
                <a:spcPts val="600"/>
              </a:spcAft>
              <a:buClr>
                <a:srgbClr val="F57D20"/>
              </a:buClr>
              <a:buFont typeface="Wingdings" panose="05000000000000000000" pitchFamily="2" charset="2"/>
              <a:buChar char="§"/>
            </a:pPr>
            <a:r>
              <a:rPr lang="en-US" sz="2400" dirty="0"/>
              <a:t>Local stories important </a:t>
            </a:r>
          </a:p>
          <a:p>
            <a:pPr marL="342900" indent="-342900">
              <a:spcAft>
                <a:spcPts val="600"/>
              </a:spcAft>
              <a:buClr>
                <a:srgbClr val="F57D20"/>
              </a:buClr>
              <a:buFont typeface="Wingdings" panose="05000000000000000000" pitchFamily="2" charset="2"/>
              <a:buChar char="§"/>
            </a:pPr>
            <a:r>
              <a:rPr lang="en-US" sz="2400" dirty="0"/>
              <a:t>Used to start meetings</a:t>
            </a:r>
          </a:p>
          <a:p>
            <a:pPr marL="342900" indent="-342900">
              <a:spcAft>
                <a:spcPts val="600"/>
              </a:spcAft>
              <a:buClr>
                <a:srgbClr val="F57D20"/>
              </a:buClr>
              <a:buFont typeface="Wingdings" panose="05000000000000000000" pitchFamily="2" charset="2"/>
              <a:buChar char="§"/>
            </a:pPr>
            <a:r>
              <a:rPr lang="en-US" sz="2400" dirty="0"/>
              <a:t>Increased interest and motivation</a:t>
            </a:r>
          </a:p>
          <a:p>
            <a:pPr marL="342900" indent="-342900">
              <a:spcAft>
                <a:spcPts val="600"/>
              </a:spcAft>
              <a:buClr>
                <a:srgbClr val="F57D20"/>
              </a:buClr>
              <a:buFont typeface="Wingdings" panose="05000000000000000000" pitchFamily="2" charset="2"/>
              <a:buChar char="§"/>
            </a:pPr>
            <a:r>
              <a:rPr lang="en-US" sz="2400" dirty="0"/>
              <a:t>Identified gaps: knowledge/workflow</a:t>
            </a:r>
          </a:p>
          <a:p>
            <a:pPr marL="342900" indent="-342900">
              <a:spcAft>
                <a:spcPts val="600"/>
              </a:spcAft>
              <a:buClr>
                <a:srgbClr val="F57D20"/>
              </a:buClr>
              <a:buFont typeface="Wingdings" panose="05000000000000000000" pitchFamily="2" charset="2"/>
              <a:buChar char="§"/>
            </a:pPr>
            <a:r>
              <a:rPr lang="en-US" sz="2400" dirty="0"/>
              <a:t>Addressed stigma and stereotypes</a:t>
            </a:r>
          </a:p>
          <a:p>
            <a:endParaRPr lang="en-US" sz="2400" dirty="0"/>
          </a:p>
        </p:txBody>
      </p:sp>
      <p:grpSp>
        <p:nvGrpSpPr>
          <p:cNvPr id="4" name="Group 3">
            <a:extLst>
              <a:ext uri="{FF2B5EF4-FFF2-40B4-BE49-F238E27FC236}">
                <a16:creationId xmlns:a16="http://schemas.microsoft.com/office/drawing/2014/main" id="{6B25C43C-65A3-4DA5-8F28-B6B52954614C}"/>
              </a:ext>
            </a:extLst>
          </p:cNvPr>
          <p:cNvGrpSpPr/>
          <p:nvPr/>
        </p:nvGrpSpPr>
        <p:grpSpPr>
          <a:xfrm>
            <a:off x="112231" y="1528451"/>
            <a:ext cx="2841733" cy="2841222"/>
            <a:chOff x="2086032" y="2013375"/>
            <a:chExt cx="2841733" cy="2841222"/>
          </a:xfrm>
        </p:grpSpPr>
        <p:sp>
          <p:nvSpPr>
            <p:cNvPr id="5" name="TextBox 4">
              <a:extLst>
                <a:ext uri="{FF2B5EF4-FFF2-40B4-BE49-F238E27FC236}">
                  <a16:creationId xmlns:a16="http://schemas.microsoft.com/office/drawing/2014/main" id="{E1625D95-C1B6-49A6-8123-2D60A800F19E}"/>
                </a:ext>
              </a:extLst>
            </p:cNvPr>
            <p:cNvSpPr txBox="1"/>
            <p:nvPr/>
          </p:nvSpPr>
          <p:spPr>
            <a:xfrm>
              <a:off x="2086032" y="4377543"/>
              <a:ext cx="2841733" cy="477054"/>
            </a:xfrm>
            <a:prstGeom prst="rect">
              <a:avLst/>
            </a:prstGeom>
            <a:noFill/>
          </p:spPr>
          <p:txBody>
            <a:bodyPr wrap="square" rtlCol="0">
              <a:spAutoFit/>
            </a:bodyPr>
            <a:lstStyle/>
            <a:p>
              <a:pPr marL="0" marR="0" lvl="0" indent="0" algn="ctr" defTabSz="457159"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Clinical Teams</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9AB5FA49-123A-4534-84EF-311B6D677548}"/>
                </a:ext>
              </a:extLst>
            </p:cNvPr>
            <p:cNvGrpSpPr/>
            <p:nvPr/>
          </p:nvGrpSpPr>
          <p:grpSpPr>
            <a:xfrm>
              <a:off x="2419127" y="2013375"/>
              <a:ext cx="2171844" cy="2364168"/>
              <a:chOff x="2419127" y="2013375"/>
              <a:chExt cx="2171844" cy="2364168"/>
            </a:xfrm>
          </p:grpSpPr>
          <p:pic>
            <p:nvPicPr>
              <p:cNvPr id="7" name="Picture 6" descr="https://static.thenounproject.com/png/1050470-200.png">
                <a:extLst>
                  <a:ext uri="{FF2B5EF4-FFF2-40B4-BE49-F238E27FC236}">
                    <a16:creationId xmlns:a16="http://schemas.microsoft.com/office/drawing/2014/main" id="{58D6A1C3-BD11-4765-9172-6A7D942E57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6819" y="2534843"/>
                <a:ext cx="1280160" cy="128016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0D1E77A-CA83-437E-AEAD-CFAB313F389A}"/>
                  </a:ext>
                </a:extLst>
              </p:cNvPr>
              <p:cNvSpPr txBox="1"/>
              <p:nvPr/>
            </p:nvSpPr>
            <p:spPr>
              <a:xfrm>
                <a:off x="2419127" y="2013375"/>
                <a:ext cx="2171844" cy="477054"/>
              </a:xfrm>
              <a:prstGeom prst="rect">
                <a:avLst/>
              </a:prstGeom>
              <a:noFill/>
            </p:spPr>
            <p:txBody>
              <a:bodyPr wrap="square" rtlCol="0">
                <a:spAutoFit/>
              </a:bodyPr>
              <a:lstStyle/>
              <a:p>
                <a:pPr marL="0" marR="0" lvl="0" indent="0" algn="ctr" defTabSz="457159"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Coaches</a:t>
                </a:r>
              </a:p>
            </p:txBody>
          </p:sp>
          <p:cxnSp>
            <p:nvCxnSpPr>
              <p:cNvPr id="11" name="Straight Arrow Connector 10">
                <a:extLst>
                  <a:ext uri="{FF2B5EF4-FFF2-40B4-BE49-F238E27FC236}">
                    <a16:creationId xmlns:a16="http://schemas.microsoft.com/office/drawing/2014/main" id="{AD272734-FC08-4C05-B431-DE1B844BE1E5}"/>
                  </a:ext>
                </a:extLst>
              </p:cNvPr>
              <p:cNvCxnSpPr>
                <a:cxnSpLocks/>
                <a:stCxn id="7" idx="2"/>
                <a:endCxn id="5" idx="0"/>
              </p:cNvCxnSpPr>
              <p:nvPr/>
            </p:nvCxnSpPr>
            <p:spPr>
              <a:xfrm>
                <a:off x="3506899" y="3815003"/>
                <a:ext cx="0" cy="562540"/>
              </a:xfrm>
              <a:prstGeom prst="straightConnector1">
                <a:avLst/>
              </a:prstGeom>
              <a:ln w="41275">
                <a:solidFill>
                  <a:schemeClr val="accent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grpSp>
      </p:grpSp>
      <p:pic>
        <p:nvPicPr>
          <p:cNvPr id="12" name="Picture 4" descr="https://static.thenounproject.com/png/50117-200.png">
            <a:extLst>
              <a:ext uri="{FF2B5EF4-FFF2-40B4-BE49-F238E27FC236}">
                <a16:creationId xmlns:a16="http://schemas.microsoft.com/office/drawing/2014/main" id="{AA86DEC8-CE35-4826-8FEE-FD5E8F9F8B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108" y="4292133"/>
            <a:ext cx="1430383" cy="128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6364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3927084-C663-4E44-A6B2-A8371F57659A}"/>
              </a:ext>
            </a:extLst>
          </p:cNvPr>
          <p:cNvSpPr>
            <a:spLocks noGrp="1"/>
          </p:cNvSpPr>
          <p:nvPr>
            <p:ph type="title"/>
          </p:nvPr>
        </p:nvSpPr>
        <p:spPr/>
        <p:txBody>
          <a:bodyPr/>
          <a:lstStyle/>
          <a:p>
            <a:r>
              <a:rPr lang="en-US" dirty="0"/>
              <a:t>Addressing Stigma and Stereotypes</a:t>
            </a:r>
          </a:p>
        </p:txBody>
      </p:sp>
      <p:sp>
        <p:nvSpPr>
          <p:cNvPr id="9" name="Content Placeholder 8">
            <a:extLst>
              <a:ext uri="{FF2B5EF4-FFF2-40B4-BE49-F238E27FC236}">
                <a16:creationId xmlns:a16="http://schemas.microsoft.com/office/drawing/2014/main" id="{EDA1D8DA-C2D6-7244-8A40-B5C267051314}"/>
              </a:ext>
            </a:extLst>
          </p:cNvPr>
          <p:cNvSpPr>
            <a:spLocks noGrp="1"/>
          </p:cNvSpPr>
          <p:nvPr>
            <p:ph sz="half" idx="1"/>
          </p:nvPr>
        </p:nvSpPr>
        <p:spPr>
          <a:xfrm>
            <a:off x="2938571" y="1435680"/>
            <a:ext cx="5970294" cy="4351338"/>
          </a:xfrm>
        </p:spPr>
        <p:txBody>
          <a:bodyPr>
            <a:normAutofit/>
          </a:bodyPr>
          <a:lstStyle/>
          <a:p>
            <a:pPr marL="342900" indent="-342900">
              <a:spcAft>
                <a:spcPts val="600"/>
              </a:spcAft>
              <a:buClr>
                <a:srgbClr val="F57D20"/>
              </a:buClr>
              <a:buFont typeface="Wingdings" panose="05000000000000000000" pitchFamily="2" charset="2"/>
              <a:buChar char="§"/>
            </a:pPr>
            <a:endParaRPr lang="en-US" sz="2400" dirty="0"/>
          </a:p>
          <a:p>
            <a:pPr marL="342900" indent="-342900">
              <a:spcAft>
                <a:spcPts val="600"/>
              </a:spcAft>
              <a:buClr>
                <a:srgbClr val="F57D20"/>
              </a:buClr>
              <a:buFont typeface="Wingdings" panose="05000000000000000000" pitchFamily="2" charset="2"/>
              <a:buChar char="§"/>
            </a:pPr>
            <a:r>
              <a:rPr lang="en-US" sz="2400" dirty="0"/>
              <a:t>Knowledge </a:t>
            </a:r>
            <a:r>
              <a:rPr lang="en-US" sz="2400" dirty="0">
                <a:sym typeface="Wingdings" panose="05000000000000000000" pitchFamily="2" charset="2"/>
              </a:rPr>
              <a:t> </a:t>
            </a:r>
            <a:r>
              <a:rPr lang="en-US" sz="2400" dirty="0"/>
              <a:t>decreased stigma</a:t>
            </a:r>
          </a:p>
          <a:p>
            <a:pPr marL="342900" indent="-342900">
              <a:spcAft>
                <a:spcPts val="600"/>
              </a:spcAft>
              <a:buClr>
                <a:srgbClr val="F57D20"/>
              </a:buClr>
              <a:buFont typeface="Wingdings" panose="05000000000000000000" pitchFamily="2" charset="2"/>
              <a:buChar char="§"/>
            </a:pPr>
            <a:r>
              <a:rPr lang="en-US" sz="2400" dirty="0"/>
              <a:t>Creating safe, non-judgmental space for patients to disclose</a:t>
            </a:r>
          </a:p>
          <a:p>
            <a:pPr marL="688975" lvl="1" indent="-342900">
              <a:spcAft>
                <a:spcPts val="600"/>
              </a:spcAft>
              <a:buFont typeface="Wingdings" panose="05000000000000000000" pitchFamily="2" charset="2"/>
              <a:buChar char="ü"/>
            </a:pPr>
            <a:r>
              <a:rPr lang="en-US" sz="2400" dirty="0"/>
              <a:t>“Everyone’s responsibility”</a:t>
            </a:r>
          </a:p>
          <a:p>
            <a:pPr marL="688975" lvl="1" indent="-342900">
              <a:spcAft>
                <a:spcPts val="600"/>
              </a:spcAft>
              <a:buFont typeface="Wingdings" panose="05000000000000000000" pitchFamily="2" charset="2"/>
              <a:buChar char="ü"/>
            </a:pPr>
            <a:r>
              <a:rPr lang="en-US" sz="2400" dirty="0"/>
              <a:t>“No wrong door”</a:t>
            </a:r>
          </a:p>
          <a:p>
            <a:pPr marL="688975" lvl="1" indent="-342900">
              <a:spcAft>
                <a:spcPts val="600"/>
              </a:spcAft>
              <a:buFont typeface="Wingdings" panose="05000000000000000000" pitchFamily="2" charset="2"/>
              <a:buChar char="ü"/>
            </a:pPr>
            <a:r>
              <a:rPr lang="en-US" sz="2400" dirty="0"/>
              <a:t>Scripting, neutral language: “Once a year, all patients, whole health”</a:t>
            </a:r>
          </a:p>
          <a:p>
            <a:endParaRPr lang="en-US" sz="2400" dirty="0"/>
          </a:p>
        </p:txBody>
      </p:sp>
      <p:grpSp>
        <p:nvGrpSpPr>
          <p:cNvPr id="4" name="Group 3">
            <a:extLst>
              <a:ext uri="{FF2B5EF4-FFF2-40B4-BE49-F238E27FC236}">
                <a16:creationId xmlns:a16="http://schemas.microsoft.com/office/drawing/2014/main" id="{6B25C43C-65A3-4DA5-8F28-B6B52954614C}"/>
              </a:ext>
            </a:extLst>
          </p:cNvPr>
          <p:cNvGrpSpPr/>
          <p:nvPr/>
        </p:nvGrpSpPr>
        <p:grpSpPr>
          <a:xfrm>
            <a:off x="112231" y="1528451"/>
            <a:ext cx="2841733" cy="2841222"/>
            <a:chOff x="2086032" y="2013375"/>
            <a:chExt cx="2841733" cy="2841222"/>
          </a:xfrm>
        </p:grpSpPr>
        <p:sp>
          <p:nvSpPr>
            <p:cNvPr id="5" name="TextBox 4">
              <a:extLst>
                <a:ext uri="{FF2B5EF4-FFF2-40B4-BE49-F238E27FC236}">
                  <a16:creationId xmlns:a16="http://schemas.microsoft.com/office/drawing/2014/main" id="{E1625D95-C1B6-49A6-8123-2D60A800F19E}"/>
                </a:ext>
              </a:extLst>
            </p:cNvPr>
            <p:cNvSpPr txBox="1"/>
            <p:nvPr/>
          </p:nvSpPr>
          <p:spPr>
            <a:xfrm>
              <a:off x="2086032" y="4377543"/>
              <a:ext cx="2841733" cy="477054"/>
            </a:xfrm>
            <a:prstGeom prst="rect">
              <a:avLst/>
            </a:prstGeom>
            <a:noFill/>
          </p:spPr>
          <p:txBody>
            <a:bodyPr wrap="square" rtlCol="0">
              <a:spAutoFit/>
            </a:bodyPr>
            <a:lstStyle/>
            <a:p>
              <a:pPr marL="0" marR="0" lvl="0" indent="0" algn="ctr" defTabSz="457159"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Clinical Teams</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9AB5FA49-123A-4534-84EF-311B6D677548}"/>
                </a:ext>
              </a:extLst>
            </p:cNvPr>
            <p:cNvGrpSpPr/>
            <p:nvPr/>
          </p:nvGrpSpPr>
          <p:grpSpPr>
            <a:xfrm>
              <a:off x="2419127" y="2013375"/>
              <a:ext cx="2171844" cy="2364168"/>
              <a:chOff x="2419127" y="2013375"/>
              <a:chExt cx="2171844" cy="2364168"/>
            </a:xfrm>
          </p:grpSpPr>
          <p:pic>
            <p:nvPicPr>
              <p:cNvPr id="7" name="Picture 6" descr="https://static.thenounproject.com/png/1050470-200.png">
                <a:extLst>
                  <a:ext uri="{FF2B5EF4-FFF2-40B4-BE49-F238E27FC236}">
                    <a16:creationId xmlns:a16="http://schemas.microsoft.com/office/drawing/2014/main" id="{58D6A1C3-BD11-4765-9172-6A7D942E57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6819" y="2534843"/>
                <a:ext cx="1280160" cy="128016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0D1E77A-CA83-437E-AEAD-CFAB313F389A}"/>
                  </a:ext>
                </a:extLst>
              </p:cNvPr>
              <p:cNvSpPr txBox="1"/>
              <p:nvPr/>
            </p:nvSpPr>
            <p:spPr>
              <a:xfrm>
                <a:off x="2419127" y="2013375"/>
                <a:ext cx="2171844" cy="477054"/>
              </a:xfrm>
              <a:prstGeom prst="rect">
                <a:avLst/>
              </a:prstGeom>
              <a:noFill/>
            </p:spPr>
            <p:txBody>
              <a:bodyPr wrap="square" rtlCol="0">
                <a:spAutoFit/>
              </a:bodyPr>
              <a:lstStyle/>
              <a:p>
                <a:pPr marL="0" marR="0" lvl="0" indent="0" algn="ctr" defTabSz="457159"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Coaches</a:t>
                </a:r>
              </a:p>
            </p:txBody>
          </p:sp>
          <p:cxnSp>
            <p:nvCxnSpPr>
              <p:cNvPr id="11" name="Straight Arrow Connector 10">
                <a:extLst>
                  <a:ext uri="{FF2B5EF4-FFF2-40B4-BE49-F238E27FC236}">
                    <a16:creationId xmlns:a16="http://schemas.microsoft.com/office/drawing/2014/main" id="{AD272734-FC08-4C05-B431-DE1B844BE1E5}"/>
                  </a:ext>
                </a:extLst>
              </p:cNvPr>
              <p:cNvCxnSpPr>
                <a:cxnSpLocks/>
                <a:stCxn id="7" idx="2"/>
                <a:endCxn id="5" idx="0"/>
              </p:cNvCxnSpPr>
              <p:nvPr/>
            </p:nvCxnSpPr>
            <p:spPr>
              <a:xfrm>
                <a:off x="3506899" y="3815003"/>
                <a:ext cx="0" cy="562540"/>
              </a:xfrm>
              <a:prstGeom prst="straightConnector1">
                <a:avLst/>
              </a:prstGeom>
              <a:ln w="41275">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grpSp>
      </p:grpSp>
      <p:pic>
        <p:nvPicPr>
          <p:cNvPr id="12" name="Picture 4" descr="https://static.thenounproject.com/png/50117-200.png">
            <a:extLst>
              <a:ext uri="{FF2B5EF4-FFF2-40B4-BE49-F238E27FC236}">
                <a16:creationId xmlns:a16="http://schemas.microsoft.com/office/drawing/2014/main" id="{AA86DEC8-CE35-4826-8FEE-FD5E8F9F8B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108" y="4292133"/>
            <a:ext cx="1430383" cy="128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6367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90CFF223-687E-451A-958C-86A97A066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993775"/>
            <a:ext cx="785812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15326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DEB198-F080-4FF7-BB21-5FF059E67EBD}"/>
              </a:ext>
            </a:extLst>
          </p:cNvPr>
          <p:cNvPicPr>
            <a:picLocks noChangeAspect="1"/>
          </p:cNvPicPr>
          <p:nvPr/>
        </p:nvPicPr>
        <p:blipFill>
          <a:blip r:embed="rId3"/>
          <a:stretch>
            <a:fillRect/>
          </a:stretch>
        </p:blipFill>
        <p:spPr>
          <a:xfrm>
            <a:off x="38322" y="172037"/>
            <a:ext cx="9035562" cy="6217920"/>
          </a:xfrm>
          <a:prstGeom prst="rect">
            <a:avLst/>
          </a:prstGeom>
        </p:spPr>
      </p:pic>
      <p:sp>
        <p:nvSpPr>
          <p:cNvPr id="6" name="Rectangle 5">
            <a:extLst>
              <a:ext uri="{FF2B5EF4-FFF2-40B4-BE49-F238E27FC236}">
                <a16:creationId xmlns:a16="http://schemas.microsoft.com/office/drawing/2014/main" id="{62A4427D-1F74-4A4D-9DDE-B1A98AD6C1FA}"/>
              </a:ext>
            </a:extLst>
          </p:cNvPr>
          <p:cNvSpPr/>
          <p:nvPr/>
        </p:nvSpPr>
        <p:spPr>
          <a:xfrm>
            <a:off x="5967819" y="273423"/>
            <a:ext cx="3106065" cy="6217920"/>
          </a:xfrm>
          <a:prstGeom prst="rect">
            <a:avLst/>
          </a:prstGeom>
          <a:noFill/>
          <a:ln w="381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2B29BE9-77BF-4FD7-8658-D4DC943E1C5B}"/>
              </a:ext>
            </a:extLst>
          </p:cNvPr>
          <p:cNvSpPr txBox="1"/>
          <p:nvPr/>
        </p:nvSpPr>
        <p:spPr>
          <a:xfrm>
            <a:off x="4009897" y="576632"/>
            <a:ext cx="1957921" cy="400110"/>
          </a:xfrm>
          <a:prstGeom prst="rect">
            <a:avLst/>
          </a:prstGeom>
          <a:noFill/>
        </p:spPr>
        <p:txBody>
          <a:bodyPr wrap="square" rtlCol="0">
            <a:spAutoFit/>
          </a:bodyPr>
          <a:lstStyle/>
          <a:p>
            <a:pPr algn="ctr"/>
            <a:r>
              <a:rPr lang="en-US" sz="2000" b="1" dirty="0">
                <a:solidFill>
                  <a:schemeClr val="bg2"/>
                </a:solidFill>
                <a:latin typeface="Century Gothic" panose="020B0502020202020204" pitchFamily="34" charset="0"/>
              </a:rPr>
              <a:t>For BI</a:t>
            </a:r>
          </a:p>
        </p:txBody>
      </p:sp>
    </p:spTree>
    <p:extLst>
      <p:ext uri="{BB962C8B-B14F-4D97-AF65-F5344CB8AC3E}">
        <p14:creationId xmlns:p14="http://schemas.microsoft.com/office/powerpoint/2010/main" val="84454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DEB198-F080-4FF7-BB21-5FF059E67EBD}"/>
              </a:ext>
            </a:extLst>
          </p:cNvPr>
          <p:cNvPicPr>
            <a:picLocks noChangeAspect="1"/>
          </p:cNvPicPr>
          <p:nvPr/>
        </p:nvPicPr>
        <p:blipFill>
          <a:blip r:embed="rId3"/>
          <a:stretch>
            <a:fillRect/>
          </a:stretch>
        </p:blipFill>
        <p:spPr>
          <a:xfrm>
            <a:off x="38322" y="172037"/>
            <a:ext cx="9035562" cy="6217920"/>
          </a:xfrm>
          <a:prstGeom prst="rect">
            <a:avLst/>
          </a:prstGeom>
        </p:spPr>
      </p:pic>
      <p:sp>
        <p:nvSpPr>
          <p:cNvPr id="4" name="Rectangle 3">
            <a:extLst>
              <a:ext uri="{FF2B5EF4-FFF2-40B4-BE49-F238E27FC236}">
                <a16:creationId xmlns:a16="http://schemas.microsoft.com/office/drawing/2014/main" id="{34075E0C-CE06-42F2-8F34-6252DA1DF1A0}"/>
              </a:ext>
            </a:extLst>
          </p:cNvPr>
          <p:cNvSpPr/>
          <p:nvPr/>
        </p:nvSpPr>
        <p:spPr>
          <a:xfrm>
            <a:off x="70115" y="1089212"/>
            <a:ext cx="6142425" cy="914400"/>
          </a:xfrm>
          <a:prstGeom prst="rect">
            <a:avLst/>
          </a:prstGeom>
          <a:noFill/>
          <a:ln w="381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A0B73B9-6833-4219-949A-C15195562532}"/>
              </a:ext>
            </a:extLst>
          </p:cNvPr>
          <p:cNvSpPr txBox="1"/>
          <p:nvPr/>
        </p:nvSpPr>
        <p:spPr>
          <a:xfrm>
            <a:off x="4009898" y="418218"/>
            <a:ext cx="1957921" cy="707886"/>
          </a:xfrm>
          <a:prstGeom prst="rect">
            <a:avLst/>
          </a:prstGeom>
          <a:noFill/>
        </p:spPr>
        <p:txBody>
          <a:bodyPr wrap="square" rtlCol="0">
            <a:spAutoFit/>
          </a:bodyPr>
          <a:lstStyle/>
          <a:p>
            <a:pPr algn="ctr"/>
            <a:r>
              <a:rPr lang="en-US" sz="2000" b="1" dirty="0">
                <a:solidFill>
                  <a:schemeClr val="bg2"/>
                </a:solidFill>
                <a:latin typeface="Century Gothic" panose="020B0502020202020204" pitchFamily="34" charset="0"/>
              </a:rPr>
              <a:t>Stigma Reduction </a:t>
            </a:r>
          </a:p>
        </p:txBody>
      </p:sp>
    </p:spTree>
    <p:extLst>
      <p:ext uri="{BB962C8B-B14F-4D97-AF65-F5344CB8AC3E}">
        <p14:creationId xmlns:p14="http://schemas.microsoft.com/office/powerpoint/2010/main" val="12968569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3927084-C663-4E44-A6B2-A8371F57659A}"/>
              </a:ext>
            </a:extLst>
          </p:cNvPr>
          <p:cNvSpPr>
            <a:spLocks noGrp="1"/>
          </p:cNvSpPr>
          <p:nvPr>
            <p:ph type="title"/>
          </p:nvPr>
        </p:nvSpPr>
        <p:spPr/>
        <p:txBody>
          <a:bodyPr/>
          <a:lstStyle/>
          <a:p>
            <a:r>
              <a:rPr lang="en-US" dirty="0"/>
              <a:t>Integrating clinical knowledge</a:t>
            </a:r>
          </a:p>
        </p:txBody>
      </p:sp>
      <p:sp>
        <p:nvSpPr>
          <p:cNvPr id="9" name="Content Placeholder 8">
            <a:extLst>
              <a:ext uri="{FF2B5EF4-FFF2-40B4-BE49-F238E27FC236}">
                <a16:creationId xmlns:a16="http://schemas.microsoft.com/office/drawing/2014/main" id="{EDA1D8DA-C2D6-7244-8A40-B5C267051314}"/>
              </a:ext>
            </a:extLst>
          </p:cNvPr>
          <p:cNvSpPr>
            <a:spLocks noGrp="1"/>
          </p:cNvSpPr>
          <p:nvPr>
            <p:ph sz="half" idx="1"/>
          </p:nvPr>
        </p:nvSpPr>
        <p:spPr>
          <a:xfrm>
            <a:off x="2938571" y="1435680"/>
            <a:ext cx="6066884" cy="4351338"/>
          </a:xfrm>
        </p:spPr>
        <p:txBody>
          <a:bodyPr>
            <a:normAutofit/>
          </a:bodyPr>
          <a:lstStyle/>
          <a:p>
            <a:pPr marL="342900" indent="-342900">
              <a:spcAft>
                <a:spcPts val="600"/>
              </a:spcAft>
              <a:buClr>
                <a:srgbClr val="F57D20"/>
              </a:buClr>
              <a:buFont typeface="Wingdings" panose="05000000000000000000" pitchFamily="2" charset="2"/>
              <a:buChar char="§"/>
            </a:pPr>
            <a:r>
              <a:rPr lang="en-US" sz="2400" dirty="0"/>
              <a:t>Didactic and Workflow Content:</a:t>
            </a:r>
          </a:p>
          <a:p>
            <a:pPr marL="688975" lvl="1" indent="-342900">
              <a:spcAft>
                <a:spcPts val="600"/>
              </a:spcAft>
              <a:buFont typeface="Wingdings" panose="05000000000000000000" pitchFamily="2" charset="2"/>
              <a:buChar char="ü"/>
            </a:pPr>
            <a:r>
              <a:rPr lang="en-US" sz="2400" dirty="0"/>
              <a:t>Screening</a:t>
            </a:r>
          </a:p>
          <a:p>
            <a:pPr marL="688975" lvl="1" indent="-342900">
              <a:spcAft>
                <a:spcPts val="600"/>
              </a:spcAft>
              <a:buFont typeface="Wingdings" panose="05000000000000000000" pitchFamily="2" charset="2"/>
              <a:buChar char="ü"/>
            </a:pPr>
            <a:r>
              <a:rPr lang="en-US" sz="2400" dirty="0"/>
              <a:t>BI</a:t>
            </a:r>
          </a:p>
          <a:p>
            <a:pPr marL="688975" lvl="1" indent="-342900">
              <a:spcAft>
                <a:spcPts val="600"/>
              </a:spcAft>
              <a:buFont typeface="Wingdings" panose="05000000000000000000" pitchFamily="2" charset="2"/>
              <a:buChar char="ü"/>
            </a:pPr>
            <a:r>
              <a:rPr lang="en-US" sz="2400" dirty="0"/>
              <a:t>Diagnostic criteria for alcohol use disorders</a:t>
            </a:r>
          </a:p>
          <a:p>
            <a:pPr marL="688975" lvl="1" indent="-342900">
              <a:spcAft>
                <a:spcPts val="600"/>
              </a:spcAft>
              <a:buFont typeface="Wingdings" panose="05000000000000000000" pitchFamily="2" charset="2"/>
              <a:buChar char="ü"/>
            </a:pPr>
            <a:r>
              <a:rPr lang="en-US" sz="2400" dirty="0"/>
              <a:t>Treatment options</a:t>
            </a:r>
          </a:p>
          <a:p>
            <a:pPr marL="342900" indent="-342900">
              <a:spcAft>
                <a:spcPts val="600"/>
              </a:spcAft>
              <a:buClr>
                <a:srgbClr val="F57D20"/>
              </a:buClr>
              <a:buFont typeface="Wingdings" panose="05000000000000000000" pitchFamily="2" charset="2"/>
              <a:buChar char="§"/>
            </a:pPr>
            <a:r>
              <a:rPr lang="en-US" sz="2400" dirty="0"/>
              <a:t>Empowered team members to teach</a:t>
            </a:r>
          </a:p>
          <a:p>
            <a:pPr marL="342900" indent="-342900">
              <a:spcAft>
                <a:spcPts val="600"/>
              </a:spcAft>
              <a:buClr>
                <a:srgbClr val="F57D20"/>
              </a:buClr>
              <a:buFont typeface="Wingdings" panose="05000000000000000000" pitchFamily="2" charset="2"/>
              <a:buChar char="§"/>
            </a:pPr>
            <a:r>
              <a:rPr lang="en-US" sz="2400" dirty="0"/>
              <a:t>Additional trainings as requested</a:t>
            </a:r>
          </a:p>
          <a:p>
            <a:pPr marL="342900" indent="-342900">
              <a:spcAft>
                <a:spcPts val="600"/>
              </a:spcAft>
              <a:buClr>
                <a:srgbClr val="F57D20"/>
              </a:buClr>
              <a:buFont typeface="Wingdings" panose="05000000000000000000" pitchFamily="2" charset="2"/>
              <a:buChar char="§"/>
            </a:pPr>
            <a:r>
              <a:rPr lang="en-US" sz="2400" dirty="0"/>
              <a:t>Training materials</a:t>
            </a:r>
          </a:p>
          <a:p>
            <a:endParaRPr lang="en-US" sz="2400" dirty="0"/>
          </a:p>
        </p:txBody>
      </p:sp>
      <p:grpSp>
        <p:nvGrpSpPr>
          <p:cNvPr id="4" name="Group 3">
            <a:extLst>
              <a:ext uri="{FF2B5EF4-FFF2-40B4-BE49-F238E27FC236}">
                <a16:creationId xmlns:a16="http://schemas.microsoft.com/office/drawing/2014/main" id="{6B25C43C-65A3-4DA5-8F28-B6B52954614C}"/>
              </a:ext>
            </a:extLst>
          </p:cNvPr>
          <p:cNvGrpSpPr/>
          <p:nvPr/>
        </p:nvGrpSpPr>
        <p:grpSpPr>
          <a:xfrm>
            <a:off x="112231" y="1528451"/>
            <a:ext cx="2841733" cy="2841222"/>
            <a:chOff x="2086032" y="2013375"/>
            <a:chExt cx="2841733" cy="2841222"/>
          </a:xfrm>
        </p:grpSpPr>
        <p:sp>
          <p:nvSpPr>
            <p:cNvPr id="5" name="TextBox 4">
              <a:extLst>
                <a:ext uri="{FF2B5EF4-FFF2-40B4-BE49-F238E27FC236}">
                  <a16:creationId xmlns:a16="http://schemas.microsoft.com/office/drawing/2014/main" id="{E1625D95-C1B6-49A6-8123-2D60A800F19E}"/>
                </a:ext>
              </a:extLst>
            </p:cNvPr>
            <p:cNvSpPr txBox="1"/>
            <p:nvPr/>
          </p:nvSpPr>
          <p:spPr>
            <a:xfrm>
              <a:off x="2086032" y="4377543"/>
              <a:ext cx="2841733" cy="477054"/>
            </a:xfrm>
            <a:prstGeom prst="rect">
              <a:avLst/>
            </a:prstGeom>
            <a:noFill/>
          </p:spPr>
          <p:txBody>
            <a:bodyPr wrap="square" rtlCol="0">
              <a:spAutoFit/>
            </a:bodyPr>
            <a:lstStyle/>
            <a:p>
              <a:pPr marL="0" marR="0" lvl="0" indent="0" algn="ctr" defTabSz="457159"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Clinical Teams</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9AB5FA49-123A-4534-84EF-311B6D677548}"/>
                </a:ext>
              </a:extLst>
            </p:cNvPr>
            <p:cNvGrpSpPr/>
            <p:nvPr/>
          </p:nvGrpSpPr>
          <p:grpSpPr>
            <a:xfrm>
              <a:off x="2419127" y="2013375"/>
              <a:ext cx="2171844" cy="2364168"/>
              <a:chOff x="2419127" y="2013375"/>
              <a:chExt cx="2171844" cy="2364168"/>
            </a:xfrm>
          </p:grpSpPr>
          <p:pic>
            <p:nvPicPr>
              <p:cNvPr id="7" name="Picture 6" descr="https://static.thenounproject.com/png/1050470-200.png">
                <a:extLst>
                  <a:ext uri="{FF2B5EF4-FFF2-40B4-BE49-F238E27FC236}">
                    <a16:creationId xmlns:a16="http://schemas.microsoft.com/office/drawing/2014/main" id="{58D6A1C3-BD11-4765-9172-6A7D942E57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6819" y="2534843"/>
                <a:ext cx="1280160" cy="128016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0D1E77A-CA83-437E-AEAD-CFAB313F389A}"/>
                  </a:ext>
                </a:extLst>
              </p:cNvPr>
              <p:cNvSpPr txBox="1"/>
              <p:nvPr/>
            </p:nvSpPr>
            <p:spPr>
              <a:xfrm>
                <a:off x="2419127" y="2013375"/>
                <a:ext cx="2171844" cy="477054"/>
              </a:xfrm>
              <a:prstGeom prst="rect">
                <a:avLst/>
              </a:prstGeom>
              <a:noFill/>
            </p:spPr>
            <p:txBody>
              <a:bodyPr wrap="square" rtlCol="0">
                <a:spAutoFit/>
              </a:bodyPr>
              <a:lstStyle/>
              <a:p>
                <a:pPr marL="0" marR="0" lvl="0" indent="0" algn="ctr" defTabSz="457159"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Coaches</a:t>
                </a:r>
              </a:p>
            </p:txBody>
          </p:sp>
          <p:cxnSp>
            <p:nvCxnSpPr>
              <p:cNvPr id="11" name="Straight Arrow Connector 10">
                <a:extLst>
                  <a:ext uri="{FF2B5EF4-FFF2-40B4-BE49-F238E27FC236}">
                    <a16:creationId xmlns:a16="http://schemas.microsoft.com/office/drawing/2014/main" id="{AD272734-FC08-4C05-B431-DE1B844BE1E5}"/>
                  </a:ext>
                </a:extLst>
              </p:cNvPr>
              <p:cNvCxnSpPr>
                <a:cxnSpLocks/>
                <a:stCxn id="7" idx="2"/>
                <a:endCxn id="5" idx="0"/>
              </p:cNvCxnSpPr>
              <p:nvPr/>
            </p:nvCxnSpPr>
            <p:spPr>
              <a:xfrm>
                <a:off x="3506899" y="3815003"/>
                <a:ext cx="0" cy="562540"/>
              </a:xfrm>
              <a:prstGeom prst="straightConnector1">
                <a:avLst/>
              </a:prstGeom>
              <a:ln w="41275">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grpSp>
      </p:grpSp>
      <p:pic>
        <p:nvPicPr>
          <p:cNvPr id="12" name="Picture 4" descr="https://static.thenounproject.com/png/50117-200.png">
            <a:extLst>
              <a:ext uri="{FF2B5EF4-FFF2-40B4-BE49-F238E27FC236}">
                <a16:creationId xmlns:a16="http://schemas.microsoft.com/office/drawing/2014/main" id="{AA86DEC8-CE35-4826-8FEE-FD5E8F9F8B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108" y="4292133"/>
            <a:ext cx="1430383" cy="128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6647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74E5EC-18DF-4BB6-ABF4-128D573BF5EC}"/>
              </a:ext>
            </a:extLst>
          </p:cNvPr>
          <p:cNvPicPr>
            <a:picLocks noChangeAspect="1"/>
          </p:cNvPicPr>
          <p:nvPr/>
        </p:nvPicPr>
        <p:blipFill>
          <a:blip r:embed="rId3"/>
          <a:stretch>
            <a:fillRect/>
          </a:stretch>
        </p:blipFill>
        <p:spPr>
          <a:xfrm>
            <a:off x="112231" y="181106"/>
            <a:ext cx="8907587" cy="6562106"/>
          </a:xfrm>
          <a:prstGeom prst="rect">
            <a:avLst/>
          </a:prstGeom>
        </p:spPr>
      </p:pic>
      <p:sp>
        <p:nvSpPr>
          <p:cNvPr id="2" name="Rectangle 1">
            <a:extLst>
              <a:ext uri="{FF2B5EF4-FFF2-40B4-BE49-F238E27FC236}">
                <a16:creationId xmlns:a16="http://schemas.microsoft.com/office/drawing/2014/main" id="{A3853D04-692E-406C-9EC5-351B7C4125A2}"/>
              </a:ext>
            </a:extLst>
          </p:cNvPr>
          <p:cNvSpPr/>
          <p:nvPr/>
        </p:nvSpPr>
        <p:spPr>
          <a:xfrm>
            <a:off x="3048000" y="645459"/>
            <a:ext cx="3017520" cy="5776258"/>
          </a:xfrm>
          <a:prstGeom prst="rect">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922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3927084-C663-4E44-A6B2-A8371F57659A}"/>
              </a:ext>
            </a:extLst>
          </p:cNvPr>
          <p:cNvSpPr>
            <a:spLocks noGrp="1"/>
          </p:cNvSpPr>
          <p:nvPr>
            <p:ph type="title"/>
          </p:nvPr>
        </p:nvSpPr>
        <p:spPr/>
        <p:txBody>
          <a:bodyPr/>
          <a:lstStyle/>
          <a:p>
            <a:r>
              <a:rPr lang="en-US" dirty="0"/>
              <a:t>EHR decision support tools</a:t>
            </a:r>
          </a:p>
        </p:txBody>
      </p:sp>
      <p:sp>
        <p:nvSpPr>
          <p:cNvPr id="9" name="Content Placeholder 8">
            <a:extLst>
              <a:ext uri="{FF2B5EF4-FFF2-40B4-BE49-F238E27FC236}">
                <a16:creationId xmlns:a16="http://schemas.microsoft.com/office/drawing/2014/main" id="{EDA1D8DA-C2D6-7244-8A40-B5C267051314}"/>
              </a:ext>
            </a:extLst>
          </p:cNvPr>
          <p:cNvSpPr>
            <a:spLocks noGrp="1"/>
          </p:cNvSpPr>
          <p:nvPr>
            <p:ph sz="half" idx="1"/>
          </p:nvPr>
        </p:nvSpPr>
        <p:spPr>
          <a:xfrm>
            <a:off x="2938571" y="1435680"/>
            <a:ext cx="6066884" cy="4351338"/>
          </a:xfrm>
        </p:spPr>
        <p:txBody>
          <a:bodyPr>
            <a:normAutofit/>
          </a:bodyPr>
          <a:lstStyle/>
          <a:p>
            <a:pPr marL="342900" indent="-342900">
              <a:spcAft>
                <a:spcPts val="600"/>
              </a:spcAft>
              <a:buFont typeface="Wingdings" panose="05000000000000000000" pitchFamily="2" charset="2"/>
              <a:buChar char="§"/>
            </a:pPr>
            <a:endParaRPr lang="en-US" sz="2400" dirty="0"/>
          </a:p>
          <a:p>
            <a:pPr marL="342900" indent="-342900">
              <a:spcAft>
                <a:spcPts val="600"/>
              </a:spcAft>
              <a:buClr>
                <a:srgbClr val="F57D20"/>
              </a:buClr>
              <a:buFont typeface="Wingdings" panose="05000000000000000000" pitchFamily="2" charset="2"/>
              <a:buChar char="§"/>
            </a:pPr>
            <a:r>
              <a:rPr lang="en-US" sz="2400" dirty="0"/>
              <a:t>Weekly meetings: EHR team</a:t>
            </a:r>
          </a:p>
          <a:p>
            <a:pPr marL="688975" lvl="1" indent="-342900">
              <a:spcAft>
                <a:spcPts val="600"/>
              </a:spcAft>
              <a:buFont typeface="Wingdings" panose="05000000000000000000" pitchFamily="2" charset="2"/>
              <a:buChar char="ü"/>
            </a:pPr>
            <a:r>
              <a:rPr lang="en-US" sz="2400" dirty="0"/>
              <a:t>Improving &amp; building EHR tools </a:t>
            </a:r>
          </a:p>
          <a:p>
            <a:pPr marL="688975" lvl="1" indent="-342900">
              <a:spcAft>
                <a:spcPts val="600"/>
              </a:spcAft>
              <a:buFont typeface="Wingdings" panose="05000000000000000000" pitchFamily="2" charset="2"/>
              <a:buChar char="ü"/>
            </a:pPr>
            <a:r>
              <a:rPr lang="en-US" sz="2400" dirty="0"/>
              <a:t>Identify “breaks” in EHR prompts</a:t>
            </a:r>
          </a:p>
          <a:p>
            <a:pPr marL="688975" lvl="1" indent="-342900">
              <a:spcAft>
                <a:spcPts val="600"/>
              </a:spcAft>
              <a:buFont typeface="Wingdings" panose="05000000000000000000" pitchFamily="2" charset="2"/>
              <a:buChar char="ü"/>
            </a:pPr>
            <a:r>
              <a:rPr lang="en-US" sz="2400" dirty="0"/>
              <a:t>Align EHR tools with workflow</a:t>
            </a:r>
          </a:p>
          <a:p>
            <a:pPr marL="688975" lvl="1" indent="-342900">
              <a:spcAft>
                <a:spcPts val="600"/>
              </a:spcAft>
              <a:buFont typeface="Wingdings" panose="05000000000000000000" pitchFamily="2" charset="2"/>
              <a:buChar char="ü"/>
            </a:pPr>
            <a:r>
              <a:rPr lang="en-US" sz="2400" dirty="0"/>
              <a:t>Harmonize EHR tools across system: mental health and urgent care</a:t>
            </a:r>
          </a:p>
          <a:p>
            <a:endParaRPr lang="en-US" sz="2400" dirty="0"/>
          </a:p>
        </p:txBody>
      </p:sp>
      <p:grpSp>
        <p:nvGrpSpPr>
          <p:cNvPr id="6" name="Group 5">
            <a:extLst>
              <a:ext uri="{FF2B5EF4-FFF2-40B4-BE49-F238E27FC236}">
                <a16:creationId xmlns:a16="http://schemas.microsoft.com/office/drawing/2014/main" id="{9AB5FA49-123A-4534-84EF-311B6D677548}"/>
              </a:ext>
            </a:extLst>
          </p:cNvPr>
          <p:cNvGrpSpPr/>
          <p:nvPr/>
        </p:nvGrpSpPr>
        <p:grpSpPr>
          <a:xfrm>
            <a:off x="445326" y="1528451"/>
            <a:ext cx="2171844" cy="2364168"/>
            <a:chOff x="2419127" y="2013375"/>
            <a:chExt cx="2171844" cy="2364168"/>
          </a:xfrm>
        </p:grpSpPr>
        <p:pic>
          <p:nvPicPr>
            <p:cNvPr id="7" name="Picture 6" descr="https://static.thenounproject.com/png/1050470-200.png">
              <a:extLst>
                <a:ext uri="{FF2B5EF4-FFF2-40B4-BE49-F238E27FC236}">
                  <a16:creationId xmlns:a16="http://schemas.microsoft.com/office/drawing/2014/main" id="{58D6A1C3-BD11-4765-9172-6A7D942E57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6819" y="2534843"/>
              <a:ext cx="1280160" cy="128016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0D1E77A-CA83-437E-AEAD-CFAB313F389A}"/>
                </a:ext>
              </a:extLst>
            </p:cNvPr>
            <p:cNvSpPr txBox="1"/>
            <p:nvPr/>
          </p:nvSpPr>
          <p:spPr>
            <a:xfrm>
              <a:off x="2419127" y="2013375"/>
              <a:ext cx="2171844" cy="477054"/>
            </a:xfrm>
            <a:prstGeom prst="rect">
              <a:avLst/>
            </a:prstGeom>
            <a:noFill/>
          </p:spPr>
          <p:txBody>
            <a:bodyPr wrap="square" rtlCol="0">
              <a:spAutoFit/>
            </a:bodyPr>
            <a:lstStyle/>
            <a:p>
              <a:pPr marL="0" marR="0" lvl="0" indent="0" algn="ctr" defTabSz="457159"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Coaches</a:t>
              </a:r>
            </a:p>
          </p:txBody>
        </p:sp>
        <p:cxnSp>
          <p:nvCxnSpPr>
            <p:cNvPr id="11" name="Straight Arrow Connector 10">
              <a:extLst>
                <a:ext uri="{FF2B5EF4-FFF2-40B4-BE49-F238E27FC236}">
                  <a16:creationId xmlns:a16="http://schemas.microsoft.com/office/drawing/2014/main" id="{AD272734-FC08-4C05-B431-DE1B844BE1E5}"/>
                </a:ext>
              </a:extLst>
            </p:cNvPr>
            <p:cNvCxnSpPr>
              <a:cxnSpLocks/>
              <a:stCxn id="7" idx="2"/>
            </p:cNvCxnSpPr>
            <p:nvPr/>
          </p:nvCxnSpPr>
          <p:spPr>
            <a:xfrm>
              <a:off x="3506899" y="3815003"/>
              <a:ext cx="0" cy="562540"/>
            </a:xfrm>
            <a:prstGeom prst="straightConnector1">
              <a:avLst/>
            </a:prstGeom>
            <a:ln w="41275">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13" name="TextBox 12">
            <a:extLst>
              <a:ext uri="{FF2B5EF4-FFF2-40B4-BE49-F238E27FC236}">
                <a16:creationId xmlns:a16="http://schemas.microsoft.com/office/drawing/2014/main" id="{2CBBCD0D-A196-48D8-A89F-CD8C58ABCD01}"/>
              </a:ext>
            </a:extLst>
          </p:cNvPr>
          <p:cNvSpPr txBox="1"/>
          <p:nvPr/>
        </p:nvSpPr>
        <p:spPr>
          <a:xfrm>
            <a:off x="43877" y="3968369"/>
            <a:ext cx="2978441" cy="646331"/>
          </a:xfrm>
          <a:prstGeom prst="rect">
            <a:avLst/>
          </a:prstGeom>
          <a:noFill/>
        </p:spPr>
        <p:txBody>
          <a:bodyPr wrap="square" rtlCol="0">
            <a:spAutoFit/>
          </a:bodyPr>
          <a:lstStyle/>
          <a:p>
            <a:pPr marL="0" marR="0" lvl="0" indent="0" algn="ctr" defTabSz="457159"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Arial" panose="020B0604020202020204" pitchFamily="34" charset="0"/>
                <a:cs typeface="Arial" panose="020B0604020202020204" pitchFamily="34" charset="0"/>
              </a:rPr>
              <a:t>EHR Tools Team</a:t>
            </a:r>
          </a:p>
          <a:p>
            <a:pPr marL="0" marR="0" lvl="0" indent="0" algn="ctr" defTabSz="457159"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Programmer &amp; Operations</a:t>
            </a:r>
          </a:p>
        </p:txBody>
      </p:sp>
      <p:pic>
        <p:nvPicPr>
          <p:cNvPr id="14" name="Picture 2" descr="https://static.thenounproject.com/png/968732-200.png">
            <a:extLst>
              <a:ext uri="{FF2B5EF4-FFF2-40B4-BE49-F238E27FC236}">
                <a16:creationId xmlns:a16="http://schemas.microsoft.com/office/drawing/2014/main" id="{D068D94D-2158-460A-B02D-2E429AEDFF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165" y="4690450"/>
            <a:ext cx="1129866" cy="128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295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3927084-C663-4E44-A6B2-A8371F57659A}"/>
              </a:ext>
            </a:extLst>
          </p:cNvPr>
          <p:cNvSpPr>
            <a:spLocks noGrp="1"/>
          </p:cNvSpPr>
          <p:nvPr>
            <p:ph type="title"/>
          </p:nvPr>
        </p:nvSpPr>
        <p:spPr/>
        <p:txBody>
          <a:bodyPr/>
          <a:lstStyle/>
          <a:p>
            <a:r>
              <a:rPr lang="en-US" dirty="0"/>
              <a:t>Performance feedback</a:t>
            </a:r>
          </a:p>
        </p:txBody>
      </p:sp>
      <p:sp>
        <p:nvSpPr>
          <p:cNvPr id="9" name="Content Placeholder 8">
            <a:extLst>
              <a:ext uri="{FF2B5EF4-FFF2-40B4-BE49-F238E27FC236}">
                <a16:creationId xmlns:a16="http://schemas.microsoft.com/office/drawing/2014/main" id="{EDA1D8DA-C2D6-7244-8A40-B5C267051314}"/>
              </a:ext>
            </a:extLst>
          </p:cNvPr>
          <p:cNvSpPr>
            <a:spLocks noGrp="1"/>
          </p:cNvSpPr>
          <p:nvPr>
            <p:ph sz="half" idx="1"/>
          </p:nvPr>
        </p:nvSpPr>
        <p:spPr>
          <a:xfrm>
            <a:off x="3257250" y="1435680"/>
            <a:ext cx="5651620" cy="4351338"/>
          </a:xfrm>
        </p:spPr>
        <p:txBody>
          <a:bodyPr>
            <a:normAutofit/>
          </a:bodyPr>
          <a:lstStyle/>
          <a:p>
            <a:pPr marL="342900" indent="-342900">
              <a:spcBef>
                <a:spcPts val="600"/>
              </a:spcBef>
              <a:buFont typeface="Wingdings" panose="05000000000000000000" pitchFamily="2" charset="2"/>
              <a:buChar char="§"/>
            </a:pPr>
            <a:endParaRPr lang="en-US" sz="2400" dirty="0"/>
          </a:p>
          <a:p>
            <a:pPr marL="342900" indent="-342900">
              <a:spcBef>
                <a:spcPts val="600"/>
              </a:spcBef>
              <a:buClr>
                <a:srgbClr val="F57D20"/>
              </a:buClr>
              <a:buFont typeface="Wingdings" panose="05000000000000000000" pitchFamily="2" charset="2"/>
              <a:buChar char="§"/>
            </a:pPr>
            <a:endParaRPr lang="en-US" sz="2400" dirty="0"/>
          </a:p>
          <a:p>
            <a:pPr marL="342900" indent="-342900">
              <a:spcBef>
                <a:spcPts val="600"/>
              </a:spcBef>
              <a:buClr>
                <a:srgbClr val="F57D20"/>
              </a:buClr>
              <a:buFont typeface="Wingdings" panose="05000000000000000000" pitchFamily="2" charset="2"/>
              <a:buChar char="§"/>
            </a:pPr>
            <a:r>
              <a:rPr lang="en-US" sz="2400" dirty="0"/>
              <a:t>Meetings with the data team</a:t>
            </a:r>
          </a:p>
          <a:p>
            <a:pPr marL="796925" lvl="1" indent="-398463">
              <a:spcBef>
                <a:spcPts val="600"/>
              </a:spcBef>
              <a:buFont typeface="Wingdings" panose="05000000000000000000" pitchFamily="2" charset="2"/>
              <a:buChar char="ü"/>
            </a:pPr>
            <a:r>
              <a:rPr lang="en-US" sz="2400" dirty="0"/>
              <a:t>Provide data clinic teams need</a:t>
            </a:r>
          </a:p>
          <a:p>
            <a:pPr marL="796925" lvl="1" indent="-398463">
              <a:spcBef>
                <a:spcPts val="600"/>
              </a:spcBef>
              <a:buFont typeface="Wingdings" panose="05000000000000000000" pitchFamily="2" charset="2"/>
              <a:buChar char="ü"/>
            </a:pPr>
            <a:r>
              <a:rPr lang="en-US" sz="2400" dirty="0"/>
              <a:t>Identify erroneous data</a:t>
            </a:r>
          </a:p>
          <a:p>
            <a:pPr marL="796925" lvl="1" indent="-398463">
              <a:spcBef>
                <a:spcPts val="600"/>
              </a:spcBef>
              <a:buFont typeface="Wingdings" panose="05000000000000000000" pitchFamily="2" charset="2"/>
              <a:buChar char="ü"/>
            </a:pPr>
            <a:r>
              <a:rPr lang="en-US" sz="2400" dirty="0"/>
              <a:t>Design/formatting of data</a:t>
            </a:r>
          </a:p>
          <a:p>
            <a:endParaRPr lang="en-US" sz="2400" dirty="0"/>
          </a:p>
        </p:txBody>
      </p:sp>
      <p:grpSp>
        <p:nvGrpSpPr>
          <p:cNvPr id="6" name="Group 5">
            <a:extLst>
              <a:ext uri="{FF2B5EF4-FFF2-40B4-BE49-F238E27FC236}">
                <a16:creationId xmlns:a16="http://schemas.microsoft.com/office/drawing/2014/main" id="{9AB5FA49-123A-4534-84EF-311B6D677548}"/>
              </a:ext>
            </a:extLst>
          </p:cNvPr>
          <p:cNvGrpSpPr/>
          <p:nvPr/>
        </p:nvGrpSpPr>
        <p:grpSpPr>
          <a:xfrm>
            <a:off x="445326" y="1528451"/>
            <a:ext cx="2171844" cy="2364168"/>
            <a:chOff x="2419127" y="2013375"/>
            <a:chExt cx="2171844" cy="2364168"/>
          </a:xfrm>
        </p:grpSpPr>
        <p:pic>
          <p:nvPicPr>
            <p:cNvPr id="7" name="Picture 6" descr="https://static.thenounproject.com/png/1050470-200.png">
              <a:extLst>
                <a:ext uri="{FF2B5EF4-FFF2-40B4-BE49-F238E27FC236}">
                  <a16:creationId xmlns:a16="http://schemas.microsoft.com/office/drawing/2014/main" id="{58D6A1C3-BD11-4765-9172-6A7D942E57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6819" y="2534843"/>
              <a:ext cx="1280160" cy="128016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0D1E77A-CA83-437E-AEAD-CFAB313F389A}"/>
                </a:ext>
              </a:extLst>
            </p:cNvPr>
            <p:cNvSpPr txBox="1"/>
            <p:nvPr/>
          </p:nvSpPr>
          <p:spPr>
            <a:xfrm>
              <a:off x="2419127" y="2013375"/>
              <a:ext cx="2171844" cy="477054"/>
            </a:xfrm>
            <a:prstGeom prst="rect">
              <a:avLst/>
            </a:prstGeom>
            <a:noFill/>
          </p:spPr>
          <p:txBody>
            <a:bodyPr wrap="square" rtlCol="0">
              <a:spAutoFit/>
            </a:bodyPr>
            <a:lstStyle/>
            <a:p>
              <a:pPr marL="0" marR="0" lvl="0" indent="0" algn="ctr" defTabSz="457159"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Coaches</a:t>
              </a:r>
            </a:p>
          </p:txBody>
        </p:sp>
        <p:cxnSp>
          <p:nvCxnSpPr>
            <p:cNvPr id="11" name="Straight Arrow Connector 10">
              <a:extLst>
                <a:ext uri="{FF2B5EF4-FFF2-40B4-BE49-F238E27FC236}">
                  <a16:creationId xmlns:a16="http://schemas.microsoft.com/office/drawing/2014/main" id="{AD272734-FC08-4C05-B431-DE1B844BE1E5}"/>
                </a:ext>
              </a:extLst>
            </p:cNvPr>
            <p:cNvCxnSpPr>
              <a:cxnSpLocks/>
              <a:stCxn id="7" idx="2"/>
            </p:cNvCxnSpPr>
            <p:nvPr/>
          </p:nvCxnSpPr>
          <p:spPr>
            <a:xfrm>
              <a:off x="3506899" y="3815003"/>
              <a:ext cx="0" cy="562540"/>
            </a:xfrm>
            <a:prstGeom prst="straightConnector1">
              <a:avLst/>
            </a:prstGeom>
            <a:ln w="41275">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12" name="TextBox 11">
            <a:extLst>
              <a:ext uri="{FF2B5EF4-FFF2-40B4-BE49-F238E27FC236}">
                <a16:creationId xmlns:a16="http://schemas.microsoft.com/office/drawing/2014/main" id="{184D913B-FF50-48A2-A891-15DB32F43C3C}"/>
              </a:ext>
            </a:extLst>
          </p:cNvPr>
          <p:cNvSpPr txBox="1"/>
          <p:nvPr/>
        </p:nvSpPr>
        <p:spPr>
          <a:xfrm>
            <a:off x="112231" y="3892619"/>
            <a:ext cx="2841733" cy="861774"/>
          </a:xfrm>
          <a:prstGeom prst="rect">
            <a:avLst/>
          </a:prstGeom>
          <a:noFill/>
        </p:spPr>
        <p:txBody>
          <a:bodyPr wrap="square" rtlCol="0">
            <a:spAutoFit/>
          </a:bodyPr>
          <a:lstStyle/>
          <a:p>
            <a:pPr marL="0" marR="0" lvl="0" indent="0" algn="ctr" defTabSz="457159" rtl="0" eaLnBrk="1" fontAlgn="auto" latinLnBrk="0" hangingPunct="1">
              <a:lnSpc>
                <a:spcPct val="100000"/>
              </a:lnSpc>
              <a:spcBef>
                <a:spcPts val="0"/>
              </a:spcBef>
              <a:spcAft>
                <a:spcPts val="0"/>
              </a:spcAft>
              <a:buClrTx/>
              <a:buSzTx/>
              <a:buFontTx/>
              <a:buNone/>
              <a:tabLst/>
              <a:defRPr/>
            </a:pPr>
            <a:r>
              <a:rPr lang="en-US" sz="2500" b="1" dirty="0">
                <a:solidFill>
                  <a:prstClr val="black"/>
                </a:solidFill>
                <a:latin typeface="Arial" panose="020B0604020202020204" pitchFamily="34" charset="0"/>
                <a:cs typeface="Arial" panose="020B0604020202020204" pitchFamily="34" charset="0"/>
              </a:rPr>
              <a:t>Research Data Team</a:t>
            </a:r>
          </a:p>
        </p:txBody>
      </p:sp>
      <p:pic>
        <p:nvPicPr>
          <p:cNvPr id="15" name="Picture 14" descr="https://static.thenounproject.com/png/1154996-200.png">
            <a:extLst>
              <a:ext uri="{FF2B5EF4-FFF2-40B4-BE49-F238E27FC236}">
                <a16:creationId xmlns:a16="http://schemas.microsoft.com/office/drawing/2014/main" id="{6CE48370-94B3-4E84-BF1E-D456E8EE868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3018" y="4827009"/>
            <a:ext cx="1228909" cy="1280160"/>
          </a:xfrm>
          <a:prstGeom prst="rect">
            <a:avLst/>
          </a:prstGeom>
          <a:noFill/>
          <a:ln>
            <a:noFill/>
          </a:ln>
        </p:spPr>
      </p:pic>
    </p:spTree>
    <p:extLst>
      <p:ext uri="{BB962C8B-B14F-4D97-AF65-F5344CB8AC3E}">
        <p14:creationId xmlns:p14="http://schemas.microsoft.com/office/powerpoint/2010/main" val="6322474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3927084-C663-4E44-A6B2-A8371F57659A}"/>
              </a:ext>
            </a:extLst>
          </p:cNvPr>
          <p:cNvSpPr>
            <a:spLocks noGrp="1"/>
          </p:cNvSpPr>
          <p:nvPr>
            <p:ph type="title"/>
          </p:nvPr>
        </p:nvSpPr>
        <p:spPr/>
        <p:txBody>
          <a:bodyPr>
            <a:normAutofit/>
          </a:bodyPr>
          <a:lstStyle/>
          <a:p>
            <a:r>
              <a:rPr lang="en-US" dirty="0"/>
              <a:t>Connection with Leaders</a:t>
            </a:r>
          </a:p>
        </p:txBody>
      </p:sp>
      <p:sp>
        <p:nvSpPr>
          <p:cNvPr id="9" name="Content Placeholder 8">
            <a:extLst>
              <a:ext uri="{FF2B5EF4-FFF2-40B4-BE49-F238E27FC236}">
                <a16:creationId xmlns:a16="http://schemas.microsoft.com/office/drawing/2014/main" id="{EDA1D8DA-C2D6-7244-8A40-B5C267051314}"/>
              </a:ext>
            </a:extLst>
          </p:cNvPr>
          <p:cNvSpPr>
            <a:spLocks noGrp="1"/>
          </p:cNvSpPr>
          <p:nvPr>
            <p:ph sz="half" idx="1"/>
          </p:nvPr>
        </p:nvSpPr>
        <p:spPr>
          <a:xfrm>
            <a:off x="3397957" y="1435679"/>
            <a:ext cx="5607498" cy="4700715"/>
          </a:xfrm>
        </p:spPr>
        <p:txBody>
          <a:bodyPr>
            <a:noAutofit/>
          </a:bodyPr>
          <a:lstStyle/>
          <a:p>
            <a:pPr marL="342900" indent="-342900">
              <a:spcBef>
                <a:spcPts val="0"/>
              </a:spcBef>
              <a:spcAft>
                <a:spcPts val="600"/>
              </a:spcAft>
              <a:buClr>
                <a:srgbClr val="F57D20"/>
              </a:buClr>
              <a:buFont typeface="Wingdings" panose="05000000000000000000" pitchFamily="2" charset="2"/>
              <a:buChar char="§"/>
            </a:pPr>
            <a:endParaRPr lang="en-US" sz="2200" dirty="0"/>
          </a:p>
          <a:p>
            <a:pPr marL="342900" indent="-342900">
              <a:spcBef>
                <a:spcPts val="0"/>
              </a:spcBef>
              <a:spcAft>
                <a:spcPts val="600"/>
              </a:spcAft>
              <a:buClr>
                <a:srgbClr val="F57D20"/>
              </a:buClr>
              <a:buFont typeface="Wingdings" panose="05000000000000000000" pitchFamily="2" charset="2"/>
              <a:buChar char="§"/>
            </a:pPr>
            <a:endParaRPr lang="en-US" sz="2200" dirty="0"/>
          </a:p>
          <a:p>
            <a:pPr marL="342900" indent="-342900">
              <a:spcBef>
                <a:spcPts val="0"/>
              </a:spcBef>
              <a:spcAft>
                <a:spcPts val="600"/>
              </a:spcAft>
              <a:buClr>
                <a:srgbClr val="F57D20"/>
              </a:buClr>
              <a:buFont typeface="Wingdings" panose="05000000000000000000" pitchFamily="2" charset="2"/>
              <a:buChar char="§"/>
            </a:pPr>
            <a:r>
              <a:rPr lang="en-US" sz="2200" dirty="0"/>
              <a:t>Weekly all team meetings </a:t>
            </a:r>
          </a:p>
          <a:p>
            <a:pPr marL="342900" indent="-342900">
              <a:spcBef>
                <a:spcPts val="0"/>
              </a:spcBef>
              <a:spcAft>
                <a:spcPts val="600"/>
              </a:spcAft>
              <a:buClr>
                <a:srgbClr val="F57D20"/>
              </a:buClr>
              <a:buFont typeface="Wingdings" panose="05000000000000000000" pitchFamily="2" charset="2"/>
              <a:buChar char="§"/>
            </a:pPr>
            <a:r>
              <a:rPr lang="en-US" sz="2200" dirty="0"/>
              <a:t>BHI Leaders</a:t>
            </a:r>
          </a:p>
          <a:p>
            <a:pPr marL="619197" lvl="1" indent="-342900">
              <a:spcBef>
                <a:spcPts val="0"/>
              </a:spcBef>
              <a:spcAft>
                <a:spcPts val="600"/>
              </a:spcAft>
              <a:buFont typeface="Wingdings" panose="05000000000000000000" pitchFamily="2" charset="2"/>
              <a:buChar char="ü"/>
            </a:pPr>
            <a:r>
              <a:rPr lang="en-US" sz="2000" dirty="0"/>
              <a:t>Chief of addictions and consultative psychiatry</a:t>
            </a:r>
          </a:p>
          <a:p>
            <a:pPr marL="619197" lvl="1" indent="-342900">
              <a:spcBef>
                <a:spcPts val="0"/>
              </a:spcBef>
              <a:spcAft>
                <a:spcPts val="600"/>
              </a:spcAft>
              <a:buFont typeface="Wingdings" panose="05000000000000000000" pitchFamily="2" charset="2"/>
              <a:buChar char="ü"/>
            </a:pPr>
            <a:r>
              <a:rPr lang="en-US" sz="2000" dirty="0"/>
              <a:t>Director of social work</a:t>
            </a:r>
          </a:p>
          <a:p>
            <a:pPr marL="342900" indent="-342900">
              <a:spcBef>
                <a:spcPts val="0"/>
              </a:spcBef>
              <a:spcAft>
                <a:spcPts val="600"/>
              </a:spcAft>
              <a:buClr>
                <a:srgbClr val="F57D20"/>
              </a:buClr>
              <a:buFont typeface="Wingdings" panose="05000000000000000000" pitchFamily="2" charset="2"/>
              <a:buChar char="§"/>
            </a:pPr>
            <a:r>
              <a:rPr lang="en-US" sz="2200" dirty="0"/>
              <a:t>Helped engage clinics at the start</a:t>
            </a:r>
          </a:p>
          <a:p>
            <a:pPr marL="342900" indent="-342900">
              <a:spcBef>
                <a:spcPts val="0"/>
              </a:spcBef>
              <a:spcAft>
                <a:spcPts val="600"/>
              </a:spcAft>
              <a:buClr>
                <a:srgbClr val="F57D20"/>
              </a:buClr>
              <a:buFont typeface="Wingdings" panose="05000000000000000000" pitchFamily="2" charset="2"/>
              <a:buChar char="§"/>
            </a:pPr>
            <a:r>
              <a:rPr lang="en-US" sz="2200" dirty="0"/>
              <a:t>Gave credibility</a:t>
            </a:r>
          </a:p>
          <a:p>
            <a:endParaRPr lang="en-US" sz="2200" dirty="0"/>
          </a:p>
        </p:txBody>
      </p:sp>
      <p:grpSp>
        <p:nvGrpSpPr>
          <p:cNvPr id="6" name="Group 5">
            <a:extLst>
              <a:ext uri="{FF2B5EF4-FFF2-40B4-BE49-F238E27FC236}">
                <a16:creationId xmlns:a16="http://schemas.microsoft.com/office/drawing/2014/main" id="{9AB5FA49-123A-4534-84EF-311B6D677548}"/>
              </a:ext>
            </a:extLst>
          </p:cNvPr>
          <p:cNvGrpSpPr/>
          <p:nvPr/>
        </p:nvGrpSpPr>
        <p:grpSpPr>
          <a:xfrm>
            <a:off x="445326" y="1528451"/>
            <a:ext cx="2171844" cy="2364168"/>
            <a:chOff x="2419127" y="2013375"/>
            <a:chExt cx="2171844" cy="2364168"/>
          </a:xfrm>
        </p:grpSpPr>
        <p:pic>
          <p:nvPicPr>
            <p:cNvPr id="7" name="Picture 6" descr="https://static.thenounproject.com/png/1050470-200.png">
              <a:extLst>
                <a:ext uri="{FF2B5EF4-FFF2-40B4-BE49-F238E27FC236}">
                  <a16:creationId xmlns:a16="http://schemas.microsoft.com/office/drawing/2014/main" id="{58D6A1C3-BD11-4765-9172-6A7D942E57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6819" y="2534843"/>
              <a:ext cx="1280160" cy="128016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0D1E77A-CA83-437E-AEAD-CFAB313F389A}"/>
                </a:ext>
              </a:extLst>
            </p:cNvPr>
            <p:cNvSpPr txBox="1"/>
            <p:nvPr/>
          </p:nvSpPr>
          <p:spPr>
            <a:xfrm>
              <a:off x="2419127" y="2013375"/>
              <a:ext cx="2171844" cy="477054"/>
            </a:xfrm>
            <a:prstGeom prst="rect">
              <a:avLst/>
            </a:prstGeom>
            <a:noFill/>
          </p:spPr>
          <p:txBody>
            <a:bodyPr wrap="square" rtlCol="0">
              <a:spAutoFit/>
            </a:bodyPr>
            <a:lstStyle/>
            <a:p>
              <a:pPr marL="0" marR="0" lvl="0" indent="0" algn="ctr" defTabSz="457159"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Coaches</a:t>
              </a:r>
            </a:p>
          </p:txBody>
        </p:sp>
        <p:cxnSp>
          <p:nvCxnSpPr>
            <p:cNvPr id="11" name="Straight Arrow Connector 10">
              <a:extLst>
                <a:ext uri="{FF2B5EF4-FFF2-40B4-BE49-F238E27FC236}">
                  <a16:creationId xmlns:a16="http://schemas.microsoft.com/office/drawing/2014/main" id="{AD272734-FC08-4C05-B431-DE1B844BE1E5}"/>
                </a:ext>
              </a:extLst>
            </p:cNvPr>
            <p:cNvCxnSpPr>
              <a:cxnSpLocks/>
              <a:stCxn id="7" idx="2"/>
            </p:cNvCxnSpPr>
            <p:nvPr/>
          </p:nvCxnSpPr>
          <p:spPr>
            <a:xfrm>
              <a:off x="3506899" y="3815003"/>
              <a:ext cx="0" cy="562540"/>
            </a:xfrm>
            <a:prstGeom prst="straightConnector1">
              <a:avLst/>
            </a:prstGeom>
            <a:ln w="41275">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17" name="TextBox 16">
            <a:extLst>
              <a:ext uri="{FF2B5EF4-FFF2-40B4-BE49-F238E27FC236}">
                <a16:creationId xmlns:a16="http://schemas.microsoft.com/office/drawing/2014/main" id="{EF44E9E2-5D17-45E3-83FA-4B5123CE746E}"/>
              </a:ext>
            </a:extLst>
          </p:cNvPr>
          <p:cNvSpPr txBox="1"/>
          <p:nvPr/>
        </p:nvSpPr>
        <p:spPr>
          <a:xfrm>
            <a:off x="112231" y="4017415"/>
            <a:ext cx="2841733" cy="754053"/>
          </a:xfrm>
          <a:prstGeom prst="rect">
            <a:avLst/>
          </a:prstGeom>
          <a:noFill/>
        </p:spPr>
        <p:txBody>
          <a:bodyPr wrap="square" rtlCol="0">
            <a:spAutoFit/>
          </a:bodyPr>
          <a:lstStyle/>
          <a:p>
            <a:pPr marL="0" marR="0" lvl="0" indent="0" algn="ctr" defTabSz="457159"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BHI Leaders</a:t>
            </a:r>
          </a:p>
          <a:p>
            <a:pPr marL="0" marR="0" lvl="0" indent="0" algn="ctr" defTabSz="45715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Research &amp; Operations</a:t>
            </a:r>
          </a:p>
        </p:txBody>
      </p:sp>
      <p:pic>
        <p:nvPicPr>
          <p:cNvPr id="18" name="Picture 4" descr="https://static.thenounproject.com/png/1074872-200.png">
            <a:extLst>
              <a:ext uri="{FF2B5EF4-FFF2-40B4-BE49-F238E27FC236}">
                <a16:creationId xmlns:a16="http://schemas.microsoft.com/office/drawing/2014/main" id="{3BC54BE0-7942-47C3-9311-17DE6708A8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018" y="4701909"/>
            <a:ext cx="1280160" cy="128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477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SPARC Aims</a:t>
            </a:r>
          </a:p>
        </p:txBody>
      </p:sp>
      <p:sp>
        <p:nvSpPr>
          <p:cNvPr id="4" name="Content Placeholder 3"/>
          <p:cNvSpPr>
            <a:spLocks noGrp="1"/>
          </p:cNvSpPr>
          <p:nvPr>
            <p:ph idx="1"/>
          </p:nvPr>
        </p:nvSpPr>
        <p:spPr>
          <a:xfrm>
            <a:off x="692727" y="1739263"/>
            <a:ext cx="7777018" cy="4839284"/>
          </a:xfrm>
        </p:spPr>
        <p:txBody>
          <a:bodyPr>
            <a:noAutofit/>
          </a:bodyPr>
          <a:lstStyle/>
          <a:p>
            <a:pPr>
              <a:buClr>
                <a:srgbClr val="F57D20"/>
              </a:buClr>
              <a:buSzPct val="80000"/>
            </a:pPr>
            <a:r>
              <a:rPr lang="en-US" dirty="0"/>
              <a:t>Specific Aims</a:t>
            </a:r>
          </a:p>
          <a:p>
            <a:pPr marL="342900" indent="-342900">
              <a:buClr>
                <a:srgbClr val="F57D20"/>
              </a:buClr>
              <a:buSzPct val="80000"/>
              <a:buFont typeface="+mj-lt"/>
              <a:buAutoNum type="arabicPeriod"/>
            </a:pPr>
            <a:r>
              <a:rPr lang="en-US" dirty="0"/>
              <a:t>To increase the proportion of PC patients who have unhealthy alcohol use identified and brief intervention (BI) offered</a:t>
            </a:r>
          </a:p>
          <a:p>
            <a:pPr marL="342900" indent="-342900">
              <a:buClr>
                <a:srgbClr val="F57D20"/>
              </a:buClr>
              <a:buSzPct val="80000"/>
              <a:buFont typeface="+mj-lt"/>
              <a:buAutoNum type="arabicPeriod"/>
            </a:pPr>
            <a:r>
              <a:rPr lang="en-US" dirty="0"/>
              <a:t>To increase the proportion of PC patients who have an AUD recognized and are engaged in alcohol-related treatment.</a:t>
            </a:r>
          </a:p>
          <a:p>
            <a:pPr marL="342900" indent="-342900">
              <a:buClr>
                <a:srgbClr val="F57D20"/>
              </a:buClr>
              <a:buSzPct val="80000"/>
              <a:buFont typeface="Wingdings" panose="05000000000000000000" pitchFamily="2" charset="2"/>
              <a:buChar char="§"/>
            </a:pPr>
            <a:endParaRPr lang="en-US" sz="1600" dirty="0"/>
          </a:p>
        </p:txBody>
      </p:sp>
      <p:sp>
        <p:nvSpPr>
          <p:cNvPr id="5" name="Slide Number Placeholder 4"/>
          <p:cNvSpPr>
            <a:spLocks noGrp="1"/>
          </p:cNvSpPr>
          <p:nvPr>
            <p:ph type="sldNum" sz="quarter" idx="12"/>
          </p:nvPr>
        </p:nvSpPr>
        <p:spPr/>
        <p:txBody>
          <a:bodyPr/>
          <a:lstStyle/>
          <a:p>
            <a:fld id="{A0C21F26-985F-9D40-A811-D6DE90C3D8D1}" type="slidenum">
              <a:rPr lang="en-US" smtClean="0"/>
              <a:t>6</a:t>
            </a:fld>
            <a:endParaRPr lang="en-US"/>
          </a:p>
        </p:txBody>
      </p:sp>
    </p:spTree>
    <p:extLst>
      <p:ext uri="{BB962C8B-B14F-4D97-AF65-F5344CB8AC3E}">
        <p14:creationId xmlns:p14="http://schemas.microsoft.com/office/powerpoint/2010/main" val="5547019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3927084-C663-4E44-A6B2-A8371F57659A}"/>
              </a:ext>
            </a:extLst>
          </p:cNvPr>
          <p:cNvSpPr>
            <a:spLocks noGrp="1"/>
          </p:cNvSpPr>
          <p:nvPr>
            <p:ph type="title"/>
          </p:nvPr>
        </p:nvSpPr>
        <p:spPr/>
        <p:txBody>
          <a:bodyPr/>
          <a:lstStyle/>
          <a:p>
            <a:r>
              <a:rPr lang="en-US" dirty="0"/>
              <a:t>Connection with Leaders</a:t>
            </a:r>
          </a:p>
        </p:txBody>
      </p:sp>
      <p:sp>
        <p:nvSpPr>
          <p:cNvPr id="9" name="Content Placeholder 8">
            <a:extLst>
              <a:ext uri="{FF2B5EF4-FFF2-40B4-BE49-F238E27FC236}">
                <a16:creationId xmlns:a16="http://schemas.microsoft.com/office/drawing/2014/main" id="{EDA1D8DA-C2D6-7244-8A40-B5C267051314}"/>
              </a:ext>
            </a:extLst>
          </p:cNvPr>
          <p:cNvSpPr>
            <a:spLocks noGrp="1"/>
          </p:cNvSpPr>
          <p:nvPr>
            <p:ph sz="half" idx="1"/>
          </p:nvPr>
        </p:nvSpPr>
        <p:spPr>
          <a:xfrm>
            <a:off x="2938571" y="1435679"/>
            <a:ext cx="6066884" cy="4700715"/>
          </a:xfrm>
        </p:spPr>
        <p:txBody>
          <a:bodyPr>
            <a:noAutofit/>
          </a:bodyPr>
          <a:lstStyle/>
          <a:p>
            <a:pPr marL="342900" indent="-342900">
              <a:spcBef>
                <a:spcPts val="0"/>
              </a:spcBef>
              <a:spcAft>
                <a:spcPts val="600"/>
              </a:spcAft>
              <a:buClr>
                <a:srgbClr val="F57D20"/>
              </a:buClr>
              <a:buFont typeface="Wingdings" panose="05000000000000000000" pitchFamily="2" charset="2"/>
              <a:buChar char="§"/>
            </a:pPr>
            <a:endParaRPr lang="en-US" sz="2200" dirty="0"/>
          </a:p>
          <a:p>
            <a:pPr marL="342900" indent="-342900">
              <a:spcBef>
                <a:spcPts val="0"/>
              </a:spcBef>
              <a:spcAft>
                <a:spcPts val="600"/>
              </a:spcAft>
              <a:buClr>
                <a:srgbClr val="F57D20"/>
              </a:buClr>
              <a:buFont typeface="Wingdings" panose="05000000000000000000" pitchFamily="2" charset="2"/>
              <a:buChar char="§"/>
            </a:pPr>
            <a:r>
              <a:rPr lang="en-US" sz="2200" dirty="0"/>
              <a:t>Sustainment by handing off</a:t>
            </a:r>
          </a:p>
          <a:p>
            <a:pPr marL="688975" lvl="1" indent="-342900">
              <a:spcBef>
                <a:spcPts val="0"/>
              </a:spcBef>
              <a:spcAft>
                <a:spcPts val="600"/>
              </a:spcAft>
              <a:buFont typeface="Wingdings" panose="05000000000000000000" pitchFamily="2" charset="2"/>
              <a:buChar char="ü"/>
            </a:pPr>
            <a:r>
              <a:rPr lang="en-US" sz="2200" dirty="0"/>
              <a:t>PDCA to leaders, quarterly</a:t>
            </a:r>
          </a:p>
          <a:p>
            <a:pPr marL="688975" lvl="1" indent="-342900">
              <a:spcBef>
                <a:spcPts val="0"/>
              </a:spcBef>
              <a:spcAft>
                <a:spcPts val="600"/>
              </a:spcAft>
              <a:buFont typeface="Wingdings" panose="05000000000000000000" pitchFamily="2" charset="2"/>
              <a:buChar char="ü"/>
            </a:pPr>
            <a:r>
              <a:rPr lang="en-US" sz="2200" dirty="0"/>
              <a:t>Performance metrics</a:t>
            </a:r>
          </a:p>
          <a:p>
            <a:pPr marL="688975" lvl="1" indent="-342900">
              <a:spcBef>
                <a:spcPts val="0"/>
              </a:spcBef>
              <a:spcAft>
                <a:spcPts val="600"/>
              </a:spcAft>
              <a:buFont typeface="Wingdings" panose="05000000000000000000" pitchFamily="2" charset="2"/>
              <a:buChar char="ü"/>
            </a:pPr>
            <a:r>
              <a:rPr lang="en-US" sz="2200" dirty="0"/>
              <a:t>Integration with new employee onboarding</a:t>
            </a:r>
          </a:p>
          <a:p>
            <a:pPr marL="688975" lvl="1" indent="-342900">
              <a:spcBef>
                <a:spcPts val="0"/>
              </a:spcBef>
              <a:spcAft>
                <a:spcPts val="600"/>
              </a:spcAft>
              <a:buFont typeface="Wingdings" panose="05000000000000000000" pitchFamily="2" charset="2"/>
              <a:buChar char="ü"/>
            </a:pPr>
            <a:r>
              <a:rPr lang="en-US" sz="2200" dirty="0"/>
              <a:t>Rolling out to 5 new PC clinics</a:t>
            </a:r>
          </a:p>
          <a:p>
            <a:pPr marL="342900" indent="-342900">
              <a:spcBef>
                <a:spcPts val="0"/>
              </a:spcBef>
              <a:spcAft>
                <a:spcPts val="600"/>
              </a:spcAft>
              <a:buClr>
                <a:srgbClr val="F57D20"/>
              </a:buClr>
              <a:buFont typeface="Wingdings" panose="05000000000000000000" pitchFamily="2" charset="2"/>
              <a:buChar char="§"/>
            </a:pPr>
            <a:r>
              <a:rPr lang="en-US" sz="2200" dirty="0"/>
              <a:t>Led to system-level changes:</a:t>
            </a:r>
          </a:p>
          <a:p>
            <a:pPr marL="688975" lvl="1" indent="-342900">
              <a:spcBef>
                <a:spcPts val="0"/>
              </a:spcBef>
              <a:spcAft>
                <a:spcPts val="600"/>
              </a:spcAft>
              <a:buFont typeface="Wingdings" panose="05000000000000000000" pitchFamily="2" charset="2"/>
              <a:buChar char="ü"/>
            </a:pPr>
            <a:r>
              <a:rPr lang="en-US" sz="2200" dirty="0"/>
              <a:t>Increased social work resources</a:t>
            </a:r>
          </a:p>
          <a:p>
            <a:pPr marL="688975" lvl="1" indent="-342900">
              <a:spcBef>
                <a:spcPts val="0"/>
              </a:spcBef>
              <a:spcAft>
                <a:spcPts val="600"/>
              </a:spcAft>
              <a:buFont typeface="Wingdings" panose="05000000000000000000" pitchFamily="2" charset="2"/>
              <a:buChar char="ü"/>
            </a:pPr>
            <a:r>
              <a:rPr lang="en-US" sz="2200" dirty="0"/>
              <a:t>Tools translated to 16 languages</a:t>
            </a:r>
          </a:p>
          <a:p>
            <a:endParaRPr lang="en-US" sz="2200" dirty="0"/>
          </a:p>
        </p:txBody>
      </p:sp>
      <p:grpSp>
        <p:nvGrpSpPr>
          <p:cNvPr id="6" name="Group 5">
            <a:extLst>
              <a:ext uri="{FF2B5EF4-FFF2-40B4-BE49-F238E27FC236}">
                <a16:creationId xmlns:a16="http://schemas.microsoft.com/office/drawing/2014/main" id="{9AB5FA49-123A-4534-84EF-311B6D677548}"/>
              </a:ext>
            </a:extLst>
          </p:cNvPr>
          <p:cNvGrpSpPr/>
          <p:nvPr/>
        </p:nvGrpSpPr>
        <p:grpSpPr>
          <a:xfrm>
            <a:off x="445326" y="1528451"/>
            <a:ext cx="2171844" cy="2364168"/>
            <a:chOff x="2419127" y="2013375"/>
            <a:chExt cx="2171844" cy="2364168"/>
          </a:xfrm>
        </p:grpSpPr>
        <p:pic>
          <p:nvPicPr>
            <p:cNvPr id="7" name="Picture 6" descr="https://static.thenounproject.com/png/1050470-200.png">
              <a:extLst>
                <a:ext uri="{FF2B5EF4-FFF2-40B4-BE49-F238E27FC236}">
                  <a16:creationId xmlns:a16="http://schemas.microsoft.com/office/drawing/2014/main" id="{58D6A1C3-BD11-4765-9172-6A7D942E57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6819" y="2534843"/>
              <a:ext cx="1280160" cy="128016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0D1E77A-CA83-437E-AEAD-CFAB313F389A}"/>
                </a:ext>
              </a:extLst>
            </p:cNvPr>
            <p:cNvSpPr txBox="1"/>
            <p:nvPr/>
          </p:nvSpPr>
          <p:spPr>
            <a:xfrm>
              <a:off x="2419127" y="2013375"/>
              <a:ext cx="2171844" cy="477054"/>
            </a:xfrm>
            <a:prstGeom prst="rect">
              <a:avLst/>
            </a:prstGeom>
            <a:noFill/>
          </p:spPr>
          <p:txBody>
            <a:bodyPr wrap="square" rtlCol="0">
              <a:spAutoFit/>
            </a:bodyPr>
            <a:lstStyle/>
            <a:p>
              <a:pPr marL="0" marR="0" lvl="0" indent="0" algn="ctr" defTabSz="457159"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Coaches</a:t>
              </a:r>
            </a:p>
          </p:txBody>
        </p:sp>
        <p:cxnSp>
          <p:nvCxnSpPr>
            <p:cNvPr id="11" name="Straight Arrow Connector 10">
              <a:extLst>
                <a:ext uri="{FF2B5EF4-FFF2-40B4-BE49-F238E27FC236}">
                  <a16:creationId xmlns:a16="http://schemas.microsoft.com/office/drawing/2014/main" id="{AD272734-FC08-4C05-B431-DE1B844BE1E5}"/>
                </a:ext>
              </a:extLst>
            </p:cNvPr>
            <p:cNvCxnSpPr>
              <a:cxnSpLocks/>
              <a:stCxn id="7" idx="2"/>
            </p:cNvCxnSpPr>
            <p:nvPr/>
          </p:nvCxnSpPr>
          <p:spPr>
            <a:xfrm>
              <a:off x="3506899" y="3815003"/>
              <a:ext cx="0" cy="562540"/>
            </a:xfrm>
            <a:prstGeom prst="straightConnector1">
              <a:avLst/>
            </a:prstGeom>
            <a:ln w="41275">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17" name="TextBox 16">
            <a:extLst>
              <a:ext uri="{FF2B5EF4-FFF2-40B4-BE49-F238E27FC236}">
                <a16:creationId xmlns:a16="http://schemas.microsoft.com/office/drawing/2014/main" id="{EF44E9E2-5D17-45E3-83FA-4B5123CE746E}"/>
              </a:ext>
            </a:extLst>
          </p:cNvPr>
          <p:cNvSpPr txBox="1"/>
          <p:nvPr/>
        </p:nvSpPr>
        <p:spPr>
          <a:xfrm>
            <a:off x="112231" y="4017415"/>
            <a:ext cx="2841733" cy="754053"/>
          </a:xfrm>
          <a:prstGeom prst="rect">
            <a:avLst/>
          </a:prstGeom>
          <a:noFill/>
        </p:spPr>
        <p:txBody>
          <a:bodyPr wrap="square" rtlCol="0">
            <a:spAutoFit/>
          </a:bodyPr>
          <a:lstStyle/>
          <a:p>
            <a:pPr marL="0" marR="0" lvl="0" indent="0" algn="ctr" defTabSz="457159"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BHI Leaders</a:t>
            </a:r>
          </a:p>
          <a:p>
            <a:pPr marL="0" marR="0" lvl="0" indent="0" algn="ctr" defTabSz="45715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Research &amp; Operations</a:t>
            </a:r>
          </a:p>
        </p:txBody>
      </p:sp>
      <p:pic>
        <p:nvPicPr>
          <p:cNvPr id="18" name="Picture 4" descr="https://static.thenounproject.com/png/1074872-200.png">
            <a:extLst>
              <a:ext uri="{FF2B5EF4-FFF2-40B4-BE49-F238E27FC236}">
                <a16:creationId xmlns:a16="http://schemas.microsoft.com/office/drawing/2014/main" id="{3BC54BE0-7942-47C3-9311-17DE6708A8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018" y="4701909"/>
            <a:ext cx="1280160" cy="128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1009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Achievements</a:t>
            </a:r>
          </a:p>
        </p:txBody>
      </p:sp>
      <p:sp>
        <p:nvSpPr>
          <p:cNvPr id="4" name="Content Placeholder 3"/>
          <p:cNvSpPr>
            <a:spLocks noGrp="1"/>
          </p:cNvSpPr>
          <p:nvPr>
            <p:ph idx="1"/>
          </p:nvPr>
        </p:nvSpPr>
        <p:spPr>
          <a:xfrm>
            <a:off x="679269" y="1111895"/>
            <a:ext cx="8007531" cy="5288905"/>
          </a:xfrm>
        </p:spPr>
        <p:txBody>
          <a:bodyPr>
            <a:noAutofit/>
          </a:bodyPr>
          <a:lstStyle/>
          <a:p>
            <a:pPr marL="342900" indent="-342900">
              <a:buFont typeface="Arial" panose="020B0604020202020204" pitchFamily="34" charset="0"/>
              <a:buChar char="•"/>
            </a:pPr>
            <a:endParaRPr lang="en-US" dirty="0"/>
          </a:p>
          <a:p>
            <a:pPr marL="342900" indent="-342900">
              <a:buClr>
                <a:srgbClr val="F57D20"/>
              </a:buClr>
              <a:buFont typeface="Wingdings" panose="05000000000000000000" pitchFamily="2" charset="2"/>
              <a:buChar char="§"/>
            </a:pPr>
            <a:r>
              <a:rPr lang="en-US" dirty="0"/>
              <a:t>When PCPs were surveyed about 21 recent PC enhancements in 2018, BHI was ranked in top 5 for all elements of the quadruple aim:</a:t>
            </a:r>
          </a:p>
          <a:p>
            <a:pPr marL="619125" lvl="1" indent="-214313">
              <a:buFont typeface="Wingdings" panose="05000000000000000000" pitchFamily="2" charset="2"/>
              <a:buChar char="ü"/>
            </a:pPr>
            <a:r>
              <a:rPr lang="en-US" dirty="0"/>
              <a:t>Patient experience </a:t>
            </a:r>
          </a:p>
          <a:p>
            <a:pPr marL="619125" lvl="1" indent="-214313">
              <a:buFont typeface="Wingdings" panose="05000000000000000000" pitchFamily="2" charset="2"/>
              <a:buChar char="ü"/>
            </a:pPr>
            <a:r>
              <a:rPr lang="en-US" dirty="0"/>
              <a:t>Quality of care </a:t>
            </a:r>
          </a:p>
          <a:p>
            <a:pPr marL="619125" lvl="1" indent="-214313">
              <a:buFont typeface="Wingdings" panose="05000000000000000000" pitchFamily="2" charset="2"/>
              <a:buChar char="ü"/>
            </a:pPr>
            <a:r>
              <a:rPr lang="en-US" dirty="0"/>
              <a:t>Decreasing costs</a:t>
            </a:r>
          </a:p>
          <a:p>
            <a:pPr marL="619125" lvl="1" indent="-214313">
              <a:buFont typeface="Wingdings" panose="05000000000000000000" pitchFamily="2" charset="2"/>
              <a:buChar char="ü"/>
            </a:pPr>
            <a:r>
              <a:rPr lang="en-US" dirty="0"/>
              <a:t>Provider experience</a:t>
            </a:r>
          </a:p>
        </p:txBody>
      </p:sp>
      <p:sp>
        <p:nvSpPr>
          <p:cNvPr id="5" name="Slide Number Placeholder 4"/>
          <p:cNvSpPr>
            <a:spLocks noGrp="1"/>
          </p:cNvSpPr>
          <p:nvPr>
            <p:ph type="sldNum" sz="quarter" idx="12"/>
          </p:nvPr>
        </p:nvSpPr>
        <p:spPr/>
        <p:txBody>
          <a:bodyPr/>
          <a:lstStyle/>
          <a:p>
            <a:pPr marL="0" marR="0" lvl="0" indent="0" algn="r" defTabSz="457159" rtl="0" eaLnBrk="1" fontAlgn="auto" latinLnBrk="0" hangingPunct="1">
              <a:lnSpc>
                <a:spcPct val="100000"/>
              </a:lnSpc>
              <a:spcBef>
                <a:spcPts val="0"/>
              </a:spcBef>
              <a:spcAft>
                <a:spcPts val="0"/>
              </a:spcAft>
              <a:buClrTx/>
              <a:buSzTx/>
              <a:buFontTx/>
              <a:buNone/>
              <a:tabLst/>
              <a:defRPr/>
            </a:pPr>
            <a:fld id="{A0C21F26-985F-9D40-A811-D6DE90C3D8D1}" type="slidenum">
              <a:rPr kumimoji="0" lang="en-US" sz="900" b="0" i="0" u="none" strike="noStrike" kern="1200" cap="none" spc="0" normalizeH="0" baseline="0" noProof="0" smtClean="0">
                <a:ln>
                  <a:noFill/>
                </a:ln>
                <a:solidFill>
                  <a:prstClr val="white">
                    <a:lumMod val="50000"/>
                  </a:prstClr>
                </a:solidFill>
                <a:effectLst/>
                <a:uLnTx/>
                <a:uFillTx/>
                <a:latin typeface="Calibri"/>
                <a:ea typeface="+mn-ea"/>
                <a:cs typeface="+mn-cs"/>
              </a:rPr>
              <a:pPr marL="0" marR="0" lvl="0" indent="0" algn="r" defTabSz="457159" rtl="0" eaLnBrk="1" fontAlgn="auto" latinLnBrk="0" hangingPunct="1">
                <a:lnSpc>
                  <a:spcPct val="100000"/>
                </a:lnSpc>
                <a:spcBef>
                  <a:spcPts val="0"/>
                </a:spcBef>
                <a:spcAft>
                  <a:spcPts val="0"/>
                </a:spcAft>
                <a:buClrTx/>
                <a:buSzTx/>
                <a:buFontTx/>
                <a:buNone/>
                <a:tabLst/>
                <a:defRPr/>
              </a:pPr>
              <a:t>61</a:t>
            </a:fld>
            <a:endParaRPr kumimoji="0" lang="en-US" sz="900" b="0" i="0" u="none" strike="noStrike" kern="1200" cap="none" spc="0" normalizeH="0" baseline="0" noProof="0">
              <a:ln>
                <a:noFill/>
              </a:ln>
              <a:solidFill>
                <a:prstClr val="white">
                  <a:lumMod val="50000"/>
                </a:prstClr>
              </a:solidFill>
              <a:effectLst/>
              <a:uLnTx/>
              <a:uFillTx/>
              <a:latin typeface="Calibri"/>
              <a:ea typeface="+mn-ea"/>
              <a:cs typeface="+mn-cs"/>
            </a:endParaRPr>
          </a:p>
        </p:txBody>
      </p:sp>
    </p:spTree>
    <p:extLst>
      <p:ext uri="{BB962C8B-B14F-4D97-AF65-F5344CB8AC3E}">
        <p14:creationId xmlns:p14="http://schemas.microsoft.com/office/powerpoint/2010/main" val="12007073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System Response</a:t>
            </a:r>
          </a:p>
        </p:txBody>
      </p:sp>
      <p:sp>
        <p:nvSpPr>
          <p:cNvPr id="3" name="Slide Number Placeholder 2"/>
          <p:cNvSpPr>
            <a:spLocks noGrp="1"/>
          </p:cNvSpPr>
          <p:nvPr>
            <p:ph type="sldNum" sz="quarter" idx="12"/>
          </p:nvPr>
        </p:nvSpPr>
        <p:spPr/>
        <p:txBody>
          <a:bodyPr/>
          <a:lstStyle/>
          <a:p>
            <a:pPr marL="0" marR="0" lvl="0" indent="0" algn="r" defTabSz="457159" rtl="0" eaLnBrk="1" fontAlgn="auto" latinLnBrk="0" hangingPunct="1">
              <a:lnSpc>
                <a:spcPct val="100000"/>
              </a:lnSpc>
              <a:spcBef>
                <a:spcPts val="0"/>
              </a:spcBef>
              <a:spcAft>
                <a:spcPts val="0"/>
              </a:spcAft>
              <a:buClrTx/>
              <a:buSzTx/>
              <a:buFontTx/>
              <a:buNone/>
              <a:tabLst/>
              <a:defRPr/>
            </a:pPr>
            <a:fld id="{A0C21F26-985F-9D40-A811-D6DE90C3D8D1}" type="slidenum">
              <a:rPr kumimoji="0" lang="en-US" sz="900" b="0" i="0" u="none" strike="noStrike" kern="1200" cap="none" spc="0" normalizeH="0" baseline="0" noProof="0" smtClean="0">
                <a:ln>
                  <a:noFill/>
                </a:ln>
                <a:solidFill>
                  <a:prstClr val="white">
                    <a:lumMod val="50000"/>
                  </a:prstClr>
                </a:solidFill>
                <a:effectLst/>
                <a:uLnTx/>
                <a:uFillTx/>
                <a:latin typeface="Calibri"/>
                <a:ea typeface="+mn-ea"/>
                <a:cs typeface="+mn-cs"/>
              </a:rPr>
              <a:pPr marL="0" marR="0" lvl="0" indent="0" algn="r" defTabSz="457159" rtl="0" eaLnBrk="1" fontAlgn="auto" latinLnBrk="0" hangingPunct="1">
                <a:lnSpc>
                  <a:spcPct val="100000"/>
                </a:lnSpc>
                <a:spcBef>
                  <a:spcPts val="0"/>
                </a:spcBef>
                <a:spcAft>
                  <a:spcPts val="0"/>
                </a:spcAft>
                <a:buClrTx/>
                <a:buSzTx/>
                <a:buFontTx/>
                <a:buNone/>
                <a:tabLst/>
                <a:defRPr/>
              </a:pPr>
              <a:t>62</a:t>
            </a:fld>
            <a:endParaRPr kumimoji="0" lang="en-US" sz="900" b="0" i="0" u="none" strike="noStrike" kern="1200" cap="none" spc="0" normalizeH="0" baseline="0" noProof="0">
              <a:ln>
                <a:noFill/>
              </a:ln>
              <a:solidFill>
                <a:prstClr val="white">
                  <a:lumMod val="50000"/>
                </a:prstClr>
              </a:solidFill>
              <a:effectLst/>
              <a:uLnTx/>
              <a:uFillTx/>
              <a:latin typeface="Calibri"/>
              <a:ea typeface="+mn-ea"/>
              <a:cs typeface="+mn-cs"/>
            </a:endParaRPr>
          </a:p>
        </p:txBody>
      </p:sp>
      <p:sp>
        <p:nvSpPr>
          <p:cNvPr id="2" name="Speech Bubble: Rectangle 1">
            <a:extLst>
              <a:ext uri="{FF2B5EF4-FFF2-40B4-BE49-F238E27FC236}">
                <a16:creationId xmlns:a16="http://schemas.microsoft.com/office/drawing/2014/main" id="{5804F1E9-180C-4BDD-98E1-E3DF07B35FBB}"/>
              </a:ext>
            </a:extLst>
          </p:cNvPr>
          <p:cNvSpPr/>
          <p:nvPr/>
        </p:nvSpPr>
        <p:spPr>
          <a:xfrm>
            <a:off x="3975100" y="1228132"/>
            <a:ext cx="3545660" cy="1053074"/>
          </a:xfrm>
          <a:prstGeom prst="wedgeRectCallout">
            <a:avLst>
              <a:gd name="adj1" fmla="val 72705"/>
              <a:gd name="adj2" fmla="val 45995"/>
            </a:avLst>
          </a:prstGeom>
          <a:noFill/>
          <a:ln w="444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5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 wouldn’t go back to providing care the way I used to if they asked me to.</a:t>
            </a:r>
          </a:p>
        </p:txBody>
      </p:sp>
      <p:sp>
        <p:nvSpPr>
          <p:cNvPr id="12" name="Speech Bubble: Rectangle 11">
            <a:extLst>
              <a:ext uri="{FF2B5EF4-FFF2-40B4-BE49-F238E27FC236}">
                <a16:creationId xmlns:a16="http://schemas.microsoft.com/office/drawing/2014/main" id="{9A4C7696-45E3-4E15-9BB2-17802771AB84}"/>
              </a:ext>
            </a:extLst>
          </p:cNvPr>
          <p:cNvSpPr/>
          <p:nvPr/>
        </p:nvSpPr>
        <p:spPr>
          <a:xfrm flipH="1">
            <a:off x="1225780" y="2498894"/>
            <a:ext cx="3547872" cy="1051560"/>
          </a:xfrm>
          <a:prstGeom prst="wedgeRectCallout">
            <a:avLst>
              <a:gd name="adj1" fmla="val 72705"/>
              <a:gd name="adj2" fmla="val 45995"/>
            </a:avLst>
          </a:prstGeom>
          <a:noFill/>
          <a:ln w="444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5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best roll-out of any program I’ve experienced.</a:t>
            </a:r>
          </a:p>
        </p:txBody>
      </p:sp>
      <p:sp>
        <p:nvSpPr>
          <p:cNvPr id="15" name="Speech Bubble: Rectangle 14">
            <a:extLst>
              <a:ext uri="{FF2B5EF4-FFF2-40B4-BE49-F238E27FC236}">
                <a16:creationId xmlns:a16="http://schemas.microsoft.com/office/drawing/2014/main" id="{AA285679-7D7B-4661-8F87-FC78B651FF60}"/>
              </a:ext>
            </a:extLst>
          </p:cNvPr>
          <p:cNvSpPr/>
          <p:nvPr/>
        </p:nvSpPr>
        <p:spPr>
          <a:xfrm>
            <a:off x="3972888" y="3768142"/>
            <a:ext cx="3547872" cy="1051560"/>
          </a:xfrm>
          <a:prstGeom prst="wedgeRectCallout">
            <a:avLst>
              <a:gd name="adj1" fmla="val 72705"/>
              <a:gd name="adj2" fmla="val 45995"/>
            </a:avLst>
          </a:prstGeom>
          <a:noFill/>
          <a:ln w="444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5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I felt empowered to help this patient when she was in need.</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Speech Bubble: Rectangle 15">
            <a:extLst>
              <a:ext uri="{FF2B5EF4-FFF2-40B4-BE49-F238E27FC236}">
                <a16:creationId xmlns:a16="http://schemas.microsoft.com/office/drawing/2014/main" id="{B26622A3-9316-49A4-AA8C-32166EC3A2A7}"/>
              </a:ext>
            </a:extLst>
          </p:cNvPr>
          <p:cNvSpPr/>
          <p:nvPr/>
        </p:nvSpPr>
        <p:spPr>
          <a:xfrm flipH="1">
            <a:off x="1225780" y="5037390"/>
            <a:ext cx="3547872" cy="1267976"/>
          </a:xfrm>
          <a:prstGeom prst="wedgeRectCallout">
            <a:avLst>
              <a:gd name="adj1" fmla="val 71058"/>
              <a:gd name="adj2" fmla="val 40752"/>
            </a:avLst>
          </a:prstGeom>
          <a:noFill/>
          <a:ln w="444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5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One of the best things that has happened to my primary care practice…this is just how we do primary care now.</a:t>
            </a:r>
          </a:p>
        </p:txBody>
      </p:sp>
    </p:spTree>
    <p:extLst>
      <p:ext uri="{BB962C8B-B14F-4D97-AF65-F5344CB8AC3E}">
        <p14:creationId xmlns:p14="http://schemas.microsoft.com/office/powerpoint/2010/main" val="4838205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87079" y="2483557"/>
            <a:ext cx="8484781" cy="2114070"/>
          </a:xfrm>
        </p:spPr>
        <p:txBody>
          <a:bodyPr>
            <a:noAutofit/>
          </a:bodyPr>
          <a:lstStyle/>
          <a:p>
            <a:pPr algn="ctr">
              <a:lnSpc>
                <a:spcPct val="100000"/>
              </a:lnSpc>
            </a:pPr>
            <a:br>
              <a:rPr lang="en-US" altLang="en-US" sz="4800" dirty="0">
                <a:latin typeface="Palatino Linotype" panose="02040502050505030304" pitchFamily="18" charset="0"/>
              </a:rPr>
            </a:br>
            <a:r>
              <a:rPr lang="en-US" altLang="en-US" sz="4800" dirty="0">
                <a:latin typeface="Palatino Linotype" panose="02040502050505030304" pitchFamily="18" charset="0"/>
              </a:rPr>
              <a:t>Main SPARC Trial </a:t>
            </a:r>
            <a:r>
              <a:rPr lang="en-US" altLang="en-US" sz="4800" dirty="0"/>
              <a:t>Results</a:t>
            </a:r>
            <a:endParaRPr lang="en-US" sz="4800" dirty="0">
              <a:latin typeface="Palatino Linotype" panose="02040502050505030304" pitchFamily="18" charset="0"/>
            </a:endParaRPr>
          </a:p>
        </p:txBody>
      </p:sp>
      <p:sp>
        <p:nvSpPr>
          <p:cNvPr id="5" name="Slide Number Placeholder 4"/>
          <p:cNvSpPr>
            <a:spLocks noGrp="1"/>
          </p:cNvSpPr>
          <p:nvPr>
            <p:ph type="sldNum" sz="quarter" idx="4294967295"/>
          </p:nvPr>
        </p:nvSpPr>
        <p:spPr>
          <a:xfrm>
            <a:off x="7010400" y="6553200"/>
            <a:ext cx="2133600" cy="242888"/>
          </a:xfrm>
        </p:spPr>
        <p:txBody>
          <a:bodyPr/>
          <a:lstStyle/>
          <a:p>
            <a:pPr marL="0" marR="0" lvl="0" indent="0" algn="r" defTabSz="457159" rtl="0" eaLnBrk="1" fontAlgn="auto" latinLnBrk="0" hangingPunct="1">
              <a:lnSpc>
                <a:spcPct val="100000"/>
              </a:lnSpc>
              <a:spcBef>
                <a:spcPts val="0"/>
              </a:spcBef>
              <a:spcAft>
                <a:spcPts val="0"/>
              </a:spcAft>
              <a:buClrTx/>
              <a:buSzTx/>
              <a:buFontTx/>
              <a:buNone/>
              <a:tabLst/>
              <a:defRPr/>
            </a:pPr>
            <a:fld id="{59688B50-F209-5A45-8DA6-A40598A1B2D3}" type="slidenum">
              <a:rPr kumimoji="0" lang="en-US" sz="900" b="0" i="0" u="none" strike="noStrike" kern="1200" cap="none" spc="0" normalizeH="0" baseline="0" noProof="0" smtClean="0">
                <a:ln>
                  <a:noFill/>
                </a:ln>
                <a:solidFill>
                  <a:prstClr val="white">
                    <a:lumMod val="50000"/>
                  </a:prstClr>
                </a:solidFill>
                <a:effectLst/>
                <a:uLnTx/>
                <a:uFillTx/>
                <a:latin typeface="Calibri"/>
                <a:ea typeface="+mn-ea"/>
                <a:cs typeface="+mn-cs"/>
              </a:rPr>
              <a:pPr marL="0" marR="0" lvl="0" indent="0" algn="r" defTabSz="457159" rtl="0" eaLnBrk="1" fontAlgn="auto" latinLnBrk="0" hangingPunct="1">
                <a:lnSpc>
                  <a:spcPct val="100000"/>
                </a:lnSpc>
                <a:spcBef>
                  <a:spcPts val="0"/>
                </a:spcBef>
                <a:spcAft>
                  <a:spcPts val="0"/>
                </a:spcAft>
                <a:buClrTx/>
                <a:buSzTx/>
                <a:buFontTx/>
                <a:buNone/>
                <a:tabLst/>
                <a:defRPr/>
              </a:pPr>
              <a:t>63</a:t>
            </a:fld>
            <a:endParaRPr kumimoji="0" lang="en-US" sz="9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Tree>
    <p:extLst>
      <p:ext uri="{BB962C8B-B14F-4D97-AF65-F5344CB8AC3E}">
        <p14:creationId xmlns:p14="http://schemas.microsoft.com/office/powerpoint/2010/main" val="34266583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Sustained Patient-centered Alcohol Related Care  (SPARC) Trial</a:t>
            </a:r>
          </a:p>
        </p:txBody>
      </p:sp>
      <p:sp>
        <p:nvSpPr>
          <p:cNvPr id="4" name="Content Placeholder 3"/>
          <p:cNvSpPr>
            <a:spLocks noGrp="1"/>
          </p:cNvSpPr>
          <p:nvPr>
            <p:ph idx="1"/>
          </p:nvPr>
        </p:nvSpPr>
        <p:spPr>
          <a:xfrm>
            <a:off x="692727" y="1739263"/>
            <a:ext cx="7777018" cy="4839284"/>
          </a:xfrm>
        </p:spPr>
        <p:txBody>
          <a:bodyPr>
            <a:noAutofit/>
          </a:bodyPr>
          <a:lstStyle/>
          <a:p>
            <a:pPr>
              <a:buClr>
                <a:srgbClr val="F57D20"/>
              </a:buClr>
              <a:buSzPct val="80000"/>
            </a:pPr>
            <a:r>
              <a:rPr lang="en-US" sz="2400" dirty="0"/>
              <a:t>Specific Aims</a:t>
            </a:r>
          </a:p>
          <a:p>
            <a:pPr marL="342900" indent="-342900">
              <a:buClr>
                <a:srgbClr val="F57D20"/>
              </a:buClr>
              <a:buSzPct val="80000"/>
              <a:buFont typeface="+mj-lt"/>
              <a:buAutoNum type="arabicPeriod"/>
            </a:pPr>
            <a:r>
              <a:rPr lang="en-US" sz="2400" dirty="0"/>
              <a:t>To increase the proportion of PC patients who have unhealthy alcohol use identified </a:t>
            </a:r>
            <a:r>
              <a:rPr lang="en-US" sz="2400" u="sng" dirty="0"/>
              <a:t>and</a:t>
            </a:r>
            <a:r>
              <a:rPr lang="en-US" sz="2400" dirty="0"/>
              <a:t> who are offered brief intervention</a:t>
            </a:r>
          </a:p>
          <a:p>
            <a:pPr marL="342900" indent="-342900">
              <a:buClr>
                <a:srgbClr val="F57D20"/>
              </a:buClr>
              <a:buSzPct val="80000"/>
              <a:buFont typeface="+mj-lt"/>
              <a:buAutoNum type="arabicPeriod"/>
            </a:pPr>
            <a:r>
              <a:rPr lang="en-US" sz="2400" dirty="0"/>
              <a:t>To increase the proportion of PC patients who have an AUD recognized </a:t>
            </a:r>
            <a:r>
              <a:rPr lang="en-US" sz="2400" u="sng" dirty="0"/>
              <a:t>and</a:t>
            </a:r>
            <a:r>
              <a:rPr lang="en-US" sz="2400" dirty="0"/>
              <a:t> were engaged in alcohol-related treatment </a:t>
            </a:r>
          </a:p>
          <a:p>
            <a:pPr marL="344487" lvl="1" indent="0">
              <a:buNone/>
            </a:pPr>
            <a:endParaRPr lang="en-US" dirty="0"/>
          </a:p>
          <a:p>
            <a:pPr marL="344487" lvl="1" indent="0">
              <a:buNone/>
            </a:pPr>
            <a:endParaRPr lang="en-US" dirty="0"/>
          </a:p>
          <a:p>
            <a:pPr marL="344487" lvl="1" indent="0" algn="r">
              <a:buNone/>
            </a:pPr>
            <a:r>
              <a:rPr lang="en-US" sz="1600" dirty="0"/>
              <a:t>Bobb IJERPH 2017; Glass Implementation Science 2018</a:t>
            </a:r>
          </a:p>
          <a:p>
            <a:pPr lvl="1" indent="0" algn="r">
              <a:spcBef>
                <a:spcPts val="0"/>
              </a:spcBef>
              <a:spcAft>
                <a:spcPts val="0"/>
              </a:spcAft>
              <a:buNone/>
            </a:pPr>
            <a:r>
              <a:rPr lang="en-US" sz="1600" dirty="0"/>
              <a:t>USPSTF: Jonas Ann Intern Med 2012; Moyer Ann Intern Med 2013</a:t>
            </a:r>
          </a:p>
          <a:p>
            <a:pPr lvl="1" indent="0" algn="r">
              <a:spcBef>
                <a:spcPts val="0"/>
              </a:spcBef>
              <a:spcAft>
                <a:spcPts val="0"/>
              </a:spcAft>
              <a:buNone/>
            </a:pPr>
            <a:r>
              <a:rPr lang="en-US" sz="1600" dirty="0"/>
              <a:t>Jonas JAMA 2014; Bradley &amp; Kivlahan JAMA 2014</a:t>
            </a:r>
          </a:p>
          <a:p>
            <a:pPr>
              <a:buClr>
                <a:srgbClr val="F57D20"/>
              </a:buClr>
              <a:buSzPct val="80000"/>
            </a:pPr>
            <a:endParaRPr lang="en-US" sz="1800" dirty="0"/>
          </a:p>
          <a:p>
            <a:pPr marL="342900" indent="-342900">
              <a:buClr>
                <a:srgbClr val="F57D20"/>
              </a:buClr>
              <a:buSzPct val="80000"/>
              <a:buFont typeface="Wingdings" panose="05000000000000000000" pitchFamily="2" charset="2"/>
              <a:buChar char="§"/>
            </a:pPr>
            <a:endParaRPr lang="en-US" sz="1600" dirty="0"/>
          </a:p>
        </p:txBody>
      </p:sp>
      <p:sp>
        <p:nvSpPr>
          <p:cNvPr id="5" name="Slide Number Placeholder 4"/>
          <p:cNvSpPr>
            <a:spLocks noGrp="1"/>
          </p:cNvSpPr>
          <p:nvPr>
            <p:ph type="sldNum" sz="quarter" idx="12"/>
          </p:nvPr>
        </p:nvSpPr>
        <p:spPr/>
        <p:txBody>
          <a:bodyPr/>
          <a:lstStyle/>
          <a:p>
            <a:fld id="{A0C21F26-985F-9D40-A811-D6DE90C3D8D1}" type="slidenum">
              <a:rPr lang="en-US" smtClean="0"/>
              <a:t>64</a:t>
            </a:fld>
            <a:endParaRPr lang="en-US"/>
          </a:p>
        </p:txBody>
      </p:sp>
    </p:spTree>
    <p:extLst>
      <p:ext uri="{BB962C8B-B14F-4D97-AF65-F5344CB8AC3E}">
        <p14:creationId xmlns:p14="http://schemas.microsoft.com/office/powerpoint/2010/main" val="34004071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Trial - Methods</a:t>
            </a:r>
          </a:p>
        </p:txBody>
      </p:sp>
      <p:sp>
        <p:nvSpPr>
          <p:cNvPr id="4" name="Content Placeholder 3"/>
          <p:cNvSpPr>
            <a:spLocks noGrp="1"/>
          </p:cNvSpPr>
          <p:nvPr>
            <p:ph idx="1"/>
          </p:nvPr>
        </p:nvSpPr>
        <p:spPr>
          <a:xfrm>
            <a:off x="692726" y="1743549"/>
            <a:ext cx="8085513" cy="4839284"/>
          </a:xfrm>
        </p:spPr>
        <p:txBody>
          <a:bodyPr>
            <a:noAutofit/>
          </a:bodyPr>
          <a:lstStyle/>
          <a:p>
            <a:pPr>
              <a:spcBef>
                <a:spcPts val="600"/>
              </a:spcBef>
              <a:spcAft>
                <a:spcPts val="600"/>
              </a:spcAft>
              <a:buClr>
                <a:srgbClr val="F57D20"/>
              </a:buClr>
              <a:buSzPct val="80000"/>
            </a:pPr>
            <a:r>
              <a:rPr lang="en-US" sz="2400" dirty="0"/>
              <a:t>Sample: </a:t>
            </a:r>
          </a:p>
          <a:p>
            <a:pPr marL="342900" indent="-342900">
              <a:spcBef>
                <a:spcPts val="600"/>
              </a:spcBef>
              <a:spcAft>
                <a:spcPts val="600"/>
              </a:spcAft>
              <a:buClr>
                <a:srgbClr val="F57D20"/>
              </a:buClr>
              <a:buSzPct val="80000"/>
              <a:buFont typeface="Wingdings" panose="05000000000000000000" pitchFamily="2" charset="2"/>
              <a:buChar char="§"/>
            </a:pPr>
            <a:r>
              <a:rPr lang="en-US" sz="2400" dirty="0"/>
              <a:t>All patients seen in 22 primary care sites</a:t>
            </a:r>
          </a:p>
          <a:p>
            <a:pPr marL="342900" indent="-342900">
              <a:spcBef>
                <a:spcPts val="600"/>
              </a:spcBef>
              <a:spcAft>
                <a:spcPts val="600"/>
              </a:spcAft>
              <a:buClr>
                <a:srgbClr val="F57D20"/>
              </a:buClr>
              <a:buSzPct val="80000"/>
              <a:buFont typeface="Wingdings" panose="05000000000000000000" pitchFamily="2" charset="2"/>
              <a:buChar char="§"/>
            </a:pPr>
            <a:r>
              <a:rPr lang="en-US" sz="2400" dirty="0"/>
              <a:t>2 groups: patients seen during</a:t>
            </a:r>
          </a:p>
          <a:p>
            <a:pPr marL="619197" lvl="1" indent="-342900">
              <a:spcBef>
                <a:spcPts val="600"/>
              </a:spcBef>
              <a:spcAft>
                <a:spcPts val="600"/>
              </a:spcAft>
              <a:buClr>
                <a:srgbClr val="F57D20"/>
              </a:buClr>
              <a:buFont typeface="Wingdings" panose="05000000000000000000" pitchFamily="2" charset="2"/>
              <a:buChar char="ü"/>
            </a:pPr>
            <a:r>
              <a:rPr lang="en-US" sz="2400" dirty="0"/>
              <a:t>Usual care period</a:t>
            </a:r>
          </a:p>
          <a:p>
            <a:pPr marL="619197" lvl="1" indent="-342900">
              <a:spcBef>
                <a:spcPts val="600"/>
              </a:spcBef>
              <a:spcAft>
                <a:spcPts val="600"/>
              </a:spcAft>
              <a:buClr>
                <a:srgbClr val="F57D20"/>
              </a:buClr>
              <a:buFont typeface="Wingdings" panose="05000000000000000000" pitchFamily="2" charset="2"/>
              <a:buChar char="ü"/>
            </a:pPr>
            <a:r>
              <a:rPr lang="en-US" sz="2400" dirty="0"/>
              <a:t>Intervention period</a:t>
            </a:r>
          </a:p>
          <a:p>
            <a:pPr marL="342900" lvl="1" indent="-342900">
              <a:spcBef>
                <a:spcPts val="600"/>
              </a:spcBef>
              <a:spcAft>
                <a:spcPts val="600"/>
              </a:spcAft>
              <a:buClr>
                <a:srgbClr val="F57D20"/>
              </a:buClr>
              <a:buFont typeface="Wingdings" panose="05000000000000000000" pitchFamily="2" charset="2"/>
              <a:buChar char="§"/>
            </a:pPr>
            <a:r>
              <a:rPr lang="en-US" sz="2400" dirty="0"/>
              <a:t>Each site randomly assigned to a wave </a:t>
            </a:r>
          </a:p>
          <a:p>
            <a:pPr marL="0" lvl="1" indent="0">
              <a:spcBef>
                <a:spcPts val="600"/>
              </a:spcBef>
              <a:spcAft>
                <a:spcPts val="600"/>
              </a:spcAft>
              <a:buClr>
                <a:srgbClr val="F57D20"/>
              </a:buClr>
              <a:buNone/>
            </a:pPr>
            <a:r>
              <a:rPr lang="en-US" sz="2400" dirty="0"/>
              <a:t>	(and its associate start date)</a:t>
            </a:r>
          </a:p>
          <a:p>
            <a:pPr marL="342900" lvl="1" indent="0">
              <a:spcBef>
                <a:spcPts val="0"/>
              </a:spcBef>
              <a:spcAft>
                <a:spcPts val="0"/>
              </a:spcAft>
              <a:buNone/>
            </a:pPr>
            <a:endParaRPr lang="en-US" dirty="0"/>
          </a:p>
          <a:p>
            <a:pPr marL="883482" lvl="2" indent="-342900">
              <a:buFont typeface="Wingdings" panose="05000000000000000000" pitchFamily="2" charset="2"/>
              <a:buChar char="§"/>
            </a:pPr>
            <a:endParaRPr lang="en-US" dirty="0"/>
          </a:p>
          <a:p>
            <a:pPr marL="342900" indent="-342900">
              <a:buClr>
                <a:srgbClr val="F57D20"/>
              </a:buClr>
              <a:buSzPct val="80000"/>
              <a:buFont typeface="Wingdings" panose="05000000000000000000" pitchFamily="2" charset="2"/>
              <a:buChar char="§"/>
            </a:pPr>
            <a:endParaRPr lang="en-US"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r>
              <a:rPr lang="en-US" sz="1600" dirty="0"/>
              <a:t>Bobb IJERPH 2017; Glass Implementation Science 2018</a:t>
            </a:r>
          </a:p>
          <a:p>
            <a:pPr marL="396875">
              <a:buClr>
                <a:srgbClr val="F57D20"/>
              </a:buClr>
              <a:buSzPct val="80000"/>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65</a:t>
            </a:fld>
            <a:endParaRPr lang="en-US"/>
          </a:p>
        </p:txBody>
      </p:sp>
    </p:spTree>
    <p:extLst>
      <p:ext uri="{BB962C8B-B14F-4D97-AF65-F5344CB8AC3E}">
        <p14:creationId xmlns:p14="http://schemas.microsoft.com/office/powerpoint/2010/main" val="27173599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Implementation: 4 Phases Each Site</a:t>
            </a:r>
          </a:p>
        </p:txBody>
      </p:sp>
      <p:sp>
        <p:nvSpPr>
          <p:cNvPr id="5" name="Slide Number Placeholder 4"/>
          <p:cNvSpPr>
            <a:spLocks noGrp="1"/>
          </p:cNvSpPr>
          <p:nvPr>
            <p:ph type="sldNum" sz="quarter" idx="12"/>
          </p:nvPr>
        </p:nvSpPr>
        <p:spPr/>
        <p:txBody>
          <a:bodyPr/>
          <a:lstStyle/>
          <a:p>
            <a:fld id="{A0C21F26-985F-9D40-A811-D6DE90C3D8D1}" type="slidenum">
              <a:rPr lang="en-US" smtClean="0"/>
              <a:t>66</a:t>
            </a:fld>
            <a:endParaRPr lang="en-US"/>
          </a:p>
        </p:txBody>
      </p:sp>
      <p:sp>
        <p:nvSpPr>
          <p:cNvPr id="12" name="Text Box 2">
            <a:extLst>
              <a:ext uri="{FF2B5EF4-FFF2-40B4-BE49-F238E27FC236}">
                <a16:creationId xmlns:a16="http://schemas.microsoft.com/office/drawing/2014/main" id="{90F8E8F2-930D-4FBB-BB45-B571A5BE6D4D}"/>
              </a:ext>
            </a:extLst>
          </p:cNvPr>
          <p:cNvSpPr txBox="1">
            <a:spLocks noChangeArrowheads="1"/>
          </p:cNvSpPr>
          <p:nvPr/>
        </p:nvSpPr>
        <p:spPr bwMode="auto">
          <a:xfrm>
            <a:off x="4089179" y="5523230"/>
            <a:ext cx="4905488" cy="1022786"/>
          </a:xfrm>
          <a:prstGeom prst="rect">
            <a:avLst/>
          </a:prstGeom>
          <a:solidFill>
            <a:srgbClr val="FFFFFF"/>
          </a:solidFill>
          <a:ln w="9525">
            <a:solidFill>
              <a:schemeClr val="tx1"/>
            </a:solidFill>
            <a:miter lim="800000"/>
            <a:headEnd/>
            <a:tailEnd/>
          </a:ln>
        </p:spPr>
        <p:txBody>
          <a:bodyPr rot="0" vert="horz" wrap="square" lIns="45720" tIns="45720" rIns="45720" bIns="45720" anchor="t" anchorCtr="0">
            <a:noAutofit/>
          </a:bodyPr>
          <a:lstStyle/>
          <a:p>
            <a:pPr>
              <a:lnSpc>
                <a:spcPct val="115000"/>
              </a:lnSpc>
              <a:spcAft>
                <a:spcPts val="600"/>
              </a:spcAft>
            </a:pPr>
            <a:r>
              <a:rPr lang="en-US" sz="2000" i="1" dirty="0">
                <a:latin typeface="Century Gothic" panose="020B0502020202020204" pitchFamily="34" charset="0"/>
                <a:ea typeface="Times New Roman" panose="02020603050405020304" pitchFamily="18" charset="0"/>
                <a:cs typeface="Times New Roman" panose="02020603050405020304" pitchFamily="18" charset="0"/>
              </a:rPr>
              <a:t>Randomly assigned l</a:t>
            </a:r>
            <a:r>
              <a:rPr lang="en-US" sz="2000" i="1" dirty="0">
                <a:effectLst/>
                <a:latin typeface="Century Gothic" panose="020B0502020202020204" pitchFamily="34" charset="0"/>
                <a:ea typeface="Times New Roman" panose="02020603050405020304" pitchFamily="18" charset="0"/>
                <a:cs typeface="Times New Roman" panose="02020603050405020304" pitchFamily="18" charset="0"/>
              </a:rPr>
              <a:t>aunch date</a:t>
            </a:r>
          </a:p>
          <a:p>
            <a:pPr>
              <a:lnSpc>
                <a:spcPct val="115000"/>
              </a:lnSpc>
              <a:spcAft>
                <a:spcPts val="600"/>
              </a:spcAft>
            </a:pPr>
            <a:r>
              <a:rPr lang="en-US" sz="2000" i="1" dirty="0">
                <a:latin typeface="Century Gothic" panose="020B0502020202020204" pitchFamily="34" charset="0"/>
                <a:ea typeface="Times New Roman" panose="02020603050405020304" pitchFamily="18" charset="0"/>
                <a:cs typeface="Times New Roman" panose="02020603050405020304" pitchFamily="18" charset="0"/>
              </a:rPr>
              <a:t>EHR prompts on for adult PC patients </a:t>
            </a:r>
            <a:endParaRPr lang="en-US" sz="2000" i="1"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graphicFrame>
        <p:nvGraphicFramePr>
          <p:cNvPr id="15" name="Table 14">
            <a:extLst>
              <a:ext uri="{FF2B5EF4-FFF2-40B4-BE49-F238E27FC236}">
                <a16:creationId xmlns:a16="http://schemas.microsoft.com/office/drawing/2014/main" id="{43D1FE81-66B1-4B66-9B54-422C2FBA5559}"/>
              </a:ext>
            </a:extLst>
          </p:cNvPr>
          <p:cNvGraphicFramePr>
            <a:graphicFrameLocks noGrp="1"/>
          </p:cNvGraphicFramePr>
          <p:nvPr>
            <p:extLst/>
          </p:nvPr>
        </p:nvGraphicFramePr>
        <p:xfrm>
          <a:off x="198431" y="2330917"/>
          <a:ext cx="8767444" cy="2710880"/>
        </p:xfrm>
        <a:graphic>
          <a:graphicData uri="http://schemas.openxmlformats.org/drawingml/2006/table">
            <a:tbl>
              <a:tblPr firstRow="1" firstCol="1" bandRow="1">
                <a:tableStyleId>{5C22544A-7EE6-4342-B048-85BDC9FD1C3A}</a:tableStyleId>
              </a:tblPr>
              <a:tblGrid>
                <a:gridCol w="1598511">
                  <a:extLst>
                    <a:ext uri="{9D8B030D-6E8A-4147-A177-3AD203B41FA5}">
                      <a16:colId xmlns:a16="http://schemas.microsoft.com/office/drawing/2014/main" val="3471003215"/>
                    </a:ext>
                  </a:extLst>
                </a:gridCol>
                <a:gridCol w="841381">
                  <a:extLst>
                    <a:ext uri="{9D8B030D-6E8A-4147-A177-3AD203B41FA5}">
                      <a16:colId xmlns:a16="http://schemas.microsoft.com/office/drawing/2014/main" val="3301701472"/>
                    </a:ext>
                  </a:extLst>
                </a:gridCol>
                <a:gridCol w="1049467">
                  <a:extLst>
                    <a:ext uri="{9D8B030D-6E8A-4147-A177-3AD203B41FA5}">
                      <a16:colId xmlns:a16="http://schemas.microsoft.com/office/drawing/2014/main" val="3974151703"/>
                    </a:ext>
                  </a:extLst>
                </a:gridCol>
                <a:gridCol w="834816">
                  <a:extLst>
                    <a:ext uri="{9D8B030D-6E8A-4147-A177-3AD203B41FA5}">
                      <a16:colId xmlns:a16="http://schemas.microsoft.com/office/drawing/2014/main" val="1740632101"/>
                    </a:ext>
                  </a:extLst>
                </a:gridCol>
                <a:gridCol w="884187">
                  <a:extLst>
                    <a:ext uri="{9D8B030D-6E8A-4147-A177-3AD203B41FA5}">
                      <a16:colId xmlns:a16="http://schemas.microsoft.com/office/drawing/2014/main" val="3777402133"/>
                    </a:ext>
                  </a:extLst>
                </a:gridCol>
                <a:gridCol w="916049">
                  <a:extLst>
                    <a:ext uri="{9D8B030D-6E8A-4147-A177-3AD203B41FA5}">
                      <a16:colId xmlns:a16="http://schemas.microsoft.com/office/drawing/2014/main" val="3165263757"/>
                    </a:ext>
                  </a:extLst>
                </a:gridCol>
                <a:gridCol w="909677">
                  <a:extLst>
                    <a:ext uri="{9D8B030D-6E8A-4147-A177-3AD203B41FA5}">
                      <a16:colId xmlns:a16="http://schemas.microsoft.com/office/drawing/2014/main" val="3158818866"/>
                    </a:ext>
                  </a:extLst>
                </a:gridCol>
                <a:gridCol w="1733356">
                  <a:extLst>
                    <a:ext uri="{9D8B030D-6E8A-4147-A177-3AD203B41FA5}">
                      <a16:colId xmlns:a16="http://schemas.microsoft.com/office/drawing/2014/main" val="1336508790"/>
                    </a:ext>
                  </a:extLst>
                </a:gridCol>
              </a:tblGrid>
              <a:tr h="0">
                <a:tc gridSpan="8">
                  <a:txBody>
                    <a:bodyPr/>
                    <a:lstStyle/>
                    <a:p>
                      <a:pPr marL="0" marR="0" algn="ctr">
                        <a:lnSpc>
                          <a:spcPct val="115000"/>
                        </a:lnSpc>
                        <a:spcBef>
                          <a:spcPts val="0"/>
                        </a:spcBef>
                        <a:spcAft>
                          <a:spcPts val="0"/>
                        </a:spcAft>
                      </a:pPr>
                      <a:r>
                        <a:rPr lang="en-US" sz="22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Months</a:t>
                      </a:r>
                      <a:r>
                        <a:rPr lang="en-US" sz="2200" b="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a:txBody>
                  <a:tcPr marL="68580" marR="68580" marT="0" marB="0" anchor="ctr">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86942270"/>
                  </a:ext>
                </a:extLst>
              </a:tr>
              <a:tr h="0">
                <a:tc>
                  <a:txBody>
                    <a:bodyPr/>
                    <a:lstStyle/>
                    <a:p>
                      <a:pPr marL="0" algn="ctr" defTabSz="432465" rtl="0" eaLnBrk="1" latinLnBrk="0" hangingPunct="1"/>
                      <a:r>
                        <a:rPr lang="en-US" sz="1600" b="0" kern="1200" dirty="0">
                          <a:solidFill>
                            <a:schemeClr val="tx1"/>
                          </a:solidFill>
                          <a:latin typeface="Century Gothic" panose="020B0502020202020204" pitchFamily="34" charset="0"/>
                          <a:ea typeface="+mn-ea"/>
                          <a:cs typeface="+mn-cs"/>
                        </a:rPr>
                        <a:t>Variable</a:t>
                      </a:r>
                      <a:endParaRPr lang="en-US" sz="2000" b="0" kern="1200" dirty="0">
                        <a:solidFill>
                          <a:schemeClr val="tx1"/>
                        </a:solidFill>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Century Gothic" panose="020B0502020202020204" pitchFamily="34"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Century Gothic" panose="020B0502020202020204" pitchFamily="34" charset="0"/>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2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Variable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2736470"/>
                  </a:ext>
                </a:extLst>
              </a:tr>
              <a:tr h="0">
                <a:tc>
                  <a:txBody>
                    <a:bodyPr/>
                    <a:lstStyle/>
                    <a:p>
                      <a:pPr marL="0" algn="ctr" defTabSz="432465" rtl="0" eaLnBrk="1" latinLnBrk="0" hangingPunct="1"/>
                      <a:r>
                        <a:rPr lang="en-US" sz="2000" b="1" kern="1200" dirty="0">
                          <a:solidFill>
                            <a:schemeClr val="bg1"/>
                          </a:solidFill>
                          <a:latin typeface="Century Gothic" panose="020B0502020202020204" pitchFamily="34" charset="0"/>
                          <a:ea typeface="+mn-ea"/>
                          <a:cs typeface="+mn-cs"/>
                        </a:rPr>
                        <a:t>Phase 1</a:t>
                      </a:r>
                    </a:p>
                    <a:p>
                      <a:pPr marL="0" algn="ctr" defTabSz="432465" rtl="0" eaLnBrk="1" latinLnBrk="0" hangingPunct="1"/>
                      <a:r>
                        <a:rPr lang="en-US" sz="2000" b="0" kern="1200" dirty="0">
                          <a:solidFill>
                            <a:schemeClr val="bg1"/>
                          </a:solidFill>
                          <a:latin typeface="Century Gothic" panose="020B0502020202020204" pitchFamily="34" charset="0"/>
                          <a:ea typeface="+mn-ea"/>
                          <a:cs typeface="+mn-cs"/>
                        </a:rPr>
                        <a:t>Usual care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2">
                  <a:txBody>
                    <a:bodyPr/>
                    <a:lstStyle/>
                    <a:p>
                      <a:pPr algn="ctr"/>
                      <a:r>
                        <a:rPr lang="en-US" sz="2000" b="1" dirty="0">
                          <a:solidFill>
                            <a:schemeClr val="bg1"/>
                          </a:solidFill>
                          <a:latin typeface="Century Gothic" panose="020B0502020202020204" pitchFamily="34" charset="0"/>
                        </a:rPr>
                        <a:t>Phase 2</a:t>
                      </a:r>
                    </a:p>
                    <a:p>
                      <a:pPr algn="ctr"/>
                      <a:r>
                        <a:rPr lang="en-US" sz="2000" b="0" dirty="0">
                          <a:solidFill>
                            <a:schemeClr val="bg1"/>
                          </a:solidFill>
                          <a:latin typeface="Century Gothic" panose="020B0502020202020204" pitchFamily="34" charset="0"/>
                        </a:rPr>
                        <a:t>Preparation</a:t>
                      </a: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n-US"/>
                    </a:p>
                  </a:txBody>
                  <a:tcPr/>
                </a:tc>
                <a:tc gridSpan="4">
                  <a:txBody>
                    <a:bodyPr/>
                    <a:lstStyle/>
                    <a:p>
                      <a:pPr algn="ctr"/>
                      <a:r>
                        <a:rPr lang="en-US" sz="2000" b="1" dirty="0">
                          <a:solidFill>
                            <a:schemeClr val="bg1"/>
                          </a:solidFill>
                          <a:latin typeface="Century Gothic" panose="020B0502020202020204" pitchFamily="34" charset="0"/>
                        </a:rPr>
                        <a:t>Phase 3</a:t>
                      </a:r>
                    </a:p>
                    <a:p>
                      <a:pPr algn="ctr"/>
                      <a:r>
                        <a:rPr lang="en-US" sz="2000" b="0" dirty="0">
                          <a:solidFill>
                            <a:schemeClr val="bg1"/>
                          </a:solidFill>
                          <a:latin typeface="Century Gothic" panose="020B0502020202020204" pitchFamily="34" charset="0"/>
                        </a:rPr>
                        <a:t>Active Implementation </a:t>
                      </a: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200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Phase 4</a:t>
                      </a:r>
                    </a:p>
                    <a:p>
                      <a:pPr marL="0" marR="0" algn="ctr">
                        <a:lnSpc>
                          <a:spcPct val="115000"/>
                        </a:lnSpc>
                        <a:spcBef>
                          <a:spcPts val="0"/>
                        </a:spcBef>
                        <a:spcAft>
                          <a:spcPts val="0"/>
                        </a:spcAft>
                      </a:pPr>
                      <a:r>
                        <a:rPr lang="en-US" sz="2000" b="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Sustainment</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223237214"/>
                  </a:ext>
                </a:extLst>
              </a:tr>
              <a:tr h="0">
                <a:tc>
                  <a:txBody>
                    <a:bodyPr/>
                    <a:lstStyle/>
                    <a:p>
                      <a:pPr marL="0" algn="ctr" defTabSz="432465" rtl="0" eaLnBrk="1" latinLnBrk="0" hangingPunct="1"/>
                      <a:r>
                        <a:rPr lang="en-US" sz="2000" b="0" kern="1200" dirty="0">
                          <a:solidFill>
                            <a:schemeClr val="tx1"/>
                          </a:solidFill>
                          <a:latin typeface="Century Gothic" panose="020B0502020202020204" pitchFamily="34" charset="0"/>
                          <a:ea typeface="+mn-ea"/>
                          <a:cs typeface="+mn-cs"/>
                        </a:rPr>
                        <a:t>Schedule</a:t>
                      </a:r>
                    </a:p>
                    <a:p>
                      <a:pPr marL="0" algn="ctr" defTabSz="432465" rtl="0" eaLnBrk="1" latinLnBrk="0" hangingPunct="1"/>
                      <a:r>
                        <a:rPr lang="en-US" sz="2000" b="0" kern="1200" dirty="0" err="1">
                          <a:solidFill>
                            <a:schemeClr val="tx1"/>
                          </a:solidFill>
                          <a:latin typeface="Century Gothic" panose="020B0502020202020204" pitchFamily="34" charset="0"/>
                          <a:ea typeface="+mn-ea"/>
                          <a:cs typeface="+mn-cs"/>
                        </a:rPr>
                        <a:t>mtgs</a:t>
                      </a:r>
                      <a:endParaRPr lang="en-US" sz="2000" b="0" kern="1200" dirty="0">
                        <a:solidFill>
                          <a:schemeClr val="tx1"/>
                        </a:solidFill>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2000" kern="1200" dirty="0">
                          <a:solidFill>
                            <a:schemeClr val="dk1"/>
                          </a:solidFill>
                          <a:effectLst/>
                          <a:latin typeface="Century Gothic" panose="020B0502020202020204" pitchFamily="34" charset="0"/>
                          <a:ea typeface="+mn-ea"/>
                          <a:cs typeface="+mn-cs"/>
                        </a:rPr>
                        <a:t>Piloting w coaches</a:t>
                      </a:r>
                      <a:endParaRPr lang="en-US" sz="2000" dirty="0">
                        <a:solidFill>
                          <a:schemeClr val="tx1"/>
                        </a:solidFill>
                        <a:latin typeface="Century Gothic" panose="020B0502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4">
                  <a:txBody>
                    <a:bodyPr/>
                    <a:lstStyle/>
                    <a:p>
                      <a:pPr algn="ctr"/>
                      <a:r>
                        <a:rPr lang="en-US" sz="2000" kern="1200" dirty="0">
                          <a:solidFill>
                            <a:schemeClr val="dk1"/>
                          </a:solidFill>
                          <a:effectLst/>
                          <a:latin typeface="Century Gothic" panose="020B0502020202020204" pitchFamily="34" charset="0"/>
                          <a:ea typeface="+mn-ea"/>
                          <a:cs typeface="+mn-cs"/>
                        </a:rPr>
                        <a:t>Meetings every 1-2 weeks with coaches</a:t>
                      </a:r>
                      <a:endParaRPr lang="en-US" sz="2000" dirty="0">
                        <a:solidFill>
                          <a:schemeClr val="tx1"/>
                        </a:solidFill>
                        <a:latin typeface="Century Gothic" panose="020B0502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endParaRPr lang="en-US" sz="2000" kern="1200" dirty="0">
                        <a:solidFill>
                          <a:schemeClr val="dk1"/>
                        </a:solidFill>
                        <a:effectLst/>
                        <a:latin typeface="Century Gothic" panose="020B0502020202020204" pitchFamily="34" charset="0"/>
                        <a:ea typeface="+mn-ea"/>
                        <a:cs typeface="+mn-cs"/>
                      </a:endParaRPr>
                    </a:p>
                    <a:p>
                      <a:pPr marL="0" marR="0" algn="ctr">
                        <a:lnSpc>
                          <a:spcPct val="115000"/>
                        </a:lnSpc>
                        <a:spcBef>
                          <a:spcPts val="0"/>
                        </a:spcBef>
                        <a:spcAft>
                          <a:spcPts val="0"/>
                        </a:spcAft>
                      </a:pPr>
                      <a:r>
                        <a:rPr lang="en-US" sz="2000" kern="1200" dirty="0">
                          <a:solidFill>
                            <a:schemeClr val="dk1"/>
                          </a:solidFill>
                          <a:effectLst/>
                          <a:latin typeface="Century Gothic" panose="020B0502020202020204" pitchFamily="34" charset="0"/>
                          <a:ea typeface="+mn-ea"/>
                          <a:cs typeface="+mn-cs"/>
                        </a:rPr>
                        <a:t>Quarterly </a:t>
                      </a:r>
                    </a:p>
                    <a:p>
                      <a:pPr marL="0" marR="0" algn="ctr">
                        <a:lnSpc>
                          <a:spcPct val="115000"/>
                        </a:lnSpc>
                        <a:spcBef>
                          <a:spcPts val="0"/>
                        </a:spcBef>
                        <a:spcAft>
                          <a:spcPts val="0"/>
                        </a:spcAft>
                      </a:pPr>
                      <a:r>
                        <a:rPr lang="en-US" sz="2000" kern="1200" dirty="0">
                          <a:solidFill>
                            <a:schemeClr val="dk1"/>
                          </a:solidFill>
                          <a:effectLst/>
                          <a:latin typeface="Century Gothic" panose="020B0502020202020204" pitchFamily="34" charset="0"/>
                          <a:ea typeface="+mn-ea"/>
                          <a:cs typeface="+mn-cs"/>
                        </a:rPr>
                        <a:t>PDCA</a:t>
                      </a:r>
                    </a:p>
                    <a:p>
                      <a:pPr marL="0" marR="0" algn="ctr">
                        <a:lnSpc>
                          <a:spcPct val="115000"/>
                        </a:lnSpc>
                        <a:spcBef>
                          <a:spcPts val="0"/>
                        </a:spcBef>
                        <a:spcAft>
                          <a:spcPts val="0"/>
                        </a:spcAft>
                      </a:pPr>
                      <a:endParaRPr lang="en-US" sz="2000" kern="1200" dirty="0">
                        <a:solidFill>
                          <a:schemeClr val="dk1"/>
                        </a:solidFill>
                        <a:effectLst/>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7212213"/>
                  </a:ext>
                </a:extLst>
              </a:tr>
            </a:tbl>
          </a:graphicData>
        </a:graphic>
      </p:graphicFrame>
      <p:cxnSp>
        <p:nvCxnSpPr>
          <p:cNvPr id="20" name="Connector: Elbow 19">
            <a:extLst>
              <a:ext uri="{FF2B5EF4-FFF2-40B4-BE49-F238E27FC236}">
                <a16:creationId xmlns:a16="http://schemas.microsoft.com/office/drawing/2014/main" id="{80575312-535C-4ACC-83A1-20C8E389EAA8}"/>
              </a:ext>
            </a:extLst>
          </p:cNvPr>
          <p:cNvCxnSpPr>
            <a:cxnSpLocks/>
          </p:cNvCxnSpPr>
          <p:nvPr/>
        </p:nvCxnSpPr>
        <p:spPr>
          <a:xfrm rot="10800000">
            <a:off x="3680403" y="5325641"/>
            <a:ext cx="419535" cy="467728"/>
          </a:xfrm>
          <a:prstGeom prst="bentConnector2">
            <a:avLst/>
          </a:prstGeom>
          <a:ln w="28575">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1606539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Implementation: 4 Phases Each Site</a:t>
            </a:r>
          </a:p>
        </p:txBody>
      </p:sp>
      <p:sp>
        <p:nvSpPr>
          <p:cNvPr id="5" name="Slide Number Placeholder 4"/>
          <p:cNvSpPr>
            <a:spLocks noGrp="1"/>
          </p:cNvSpPr>
          <p:nvPr>
            <p:ph type="sldNum" sz="quarter" idx="12"/>
          </p:nvPr>
        </p:nvSpPr>
        <p:spPr/>
        <p:txBody>
          <a:bodyPr/>
          <a:lstStyle/>
          <a:p>
            <a:fld id="{A0C21F26-985F-9D40-A811-D6DE90C3D8D1}" type="slidenum">
              <a:rPr lang="en-US" smtClean="0"/>
              <a:t>67</a:t>
            </a:fld>
            <a:endParaRPr lang="en-US"/>
          </a:p>
        </p:txBody>
      </p:sp>
      <p:sp>
        <p:nvSpPr>
          <p:cNvPr id="12" name="Text Box 2">
            <a:extLst>
              <a:ext uri="{FF2B5EF4-FFF2-40B4-BE49-F238E27FC236}">
                <a16:creationId xmlns:a16="http://schemas.microsoft.com/office/drawing/2014/main" id="{90F8E8F2-930D-4FBB-BB45-B571A5BE6D4D}"/>
              </a:ext>
            </a:extLst>
          </p:cNvPr>
          <p:cNvSpPr txBox="1">
            <a:spLocks noChangeArrowheads="1"/>
          </p:cNvSpPr>
          <p:nvPr/>
        </p:nvSpPr>
        <p:spPr bwMode="auto">
          <a:xfrm>
            <a:off x="4089179" y="5486398"/>
            <a:ext cx="4905488" cy="876736"/>
          </a:xfrm>
          <a:prstGeom prst="rect">
            <a:avLst/>
          </a:prstGeom>
          <a:solidFill>
            <a:srgbClr val="FFFFFF"/>
          </a:solidFill>
          <a:ln w="9525">
            <a:solidFill>
              <a:schemeClr val="tx1"/>
            </a:solidFill>
            <a:miter lim="800000"/>
            <a:headEnd/>
            <a:tailEnd/>
          </a:ln>
        </p:spPr>
        <p:txBody>
          <a:bodyPr rot="0" vert="horz" wrap="square" lIns="45720" tIns="45720" rIns="45720" bIns="45720" anchor="t" anchorCtr="0">
            <a:noAutofit/>
          </a:bodyPr>
          <a:lstStyle/>
          <a:p>
            <a:pPr>
              <a:lnSpc>
                <a:spcPct val="115000"/>
              </a:lnSpc>
              <a:spcAft>
                <a:spcPts val="600"/>
              </a:spcAft>
            </a:pPr>
            <a:r>
              <a:rPr lang="en-US" sz="2000" i="1" dirty="0">
                <a:latin typeface="Century Gothic" panose="020B0502020202020204" pitchFamily="34" charset="0"/>
                <a:ea typeface="Times New Roman" panose="02020603050405020304" pitchFamily="18" charset="0"/>
                <a:cs typeface="Times New Roman" panose="02020603050405020304" pitchFamily="18" charset="0"/>
              </a:rPr>
              <a:t>Randomly assigned l</a:t>
            </a:r>
            <a:r>
              <a:rPr lang="en-US" sz="2000" i="1" dirty="0">
                <a:effectLst/>
                <a:latin typeface="Century Gothic" panose="020B0502020202020204" pitchFamily="34" charset="0"/>
                <a:ea typeface="Times New Roman" panose="02020603050405020304" pitchFamily="18" charset="0"/>
                <a:cs typeface="Times New Roman" panose="02020603050405020304" pitchFamily="18" charset="0"/>
              </a:rPr>
              <a:t>aunch date</a:t>
            </a:r>
          </a:p>
          <a:p>
            <a:pPr>
              <a:lnSpc>
                <a:spcPct val="115000"/>
              </a:lnSpc>
              <a:spcAft>
                <a:spcPts val="600"/>
              </a:spcAft>
            </a:pPr>
            <a:r>
              <a:rPr lang="en-US" sz="2000" i="1" dirty="0">
                <a:latin typeface="Century Gothic" panose="020B0502020202020204" pitchFamily="34" charset="0"/>
                <a:ea typeface="Times New Roman" panose="02020603050405020304" pitchFamily="18" charset="0"/>
                <a:cs typeface="Times New Roman" panose="02020603050405020304" pitchFamily="18" charset="0"/>
              </a:rPr>
              <a:t>EHR prompts on for adult PC patients </a:t>
            </a:r>
            <a:endParaRPr lang="en-US" sz="2000" i="1"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graphicFrame>
        <p:nvGraphicFramePr>
          <p:cNvPr id="15" name="Table 14">
            <a:extLst>
              <a:ext uri="{FF2B5EF4-FFF2-40B4-BE49-F238E27FC236}">
                <a16:creationId xmlns:a16="http://schemas.microsoft.com/office/drawing/2014/main" id="{43D1FE81-66B1-4B66-9B54-422C2FBA5559}"/>
              </a:ext>
            </a:extLst>
          </p:cNvPr>
          <p:cNvGraphicFramePr>
            <a:graphicFrameLocks noGrp="1"/>
          </p:cNvGraphicFramePr>
          <p:nvPr>
            <p:extLst>
              <p:ext uri="{D42A27DB-BD31-4B8C-83A1-F6EECF244321}">
                <p14:modId xmlns:p14="http://schemas.microsoft.com/office/powerpoint/2010/main" val="2202941029"/>
              </p:ext>
            </p:extLst>
          </p:nvPr>
        </p:nvGraphicFramePr>
        <p:xfrm>
          <a:off x="198431" y="2330917"/>
          <a:ext cx="8767444" cy="2710880"/>
        </p:xfrm>
        <a:graphic>
          <a:graphicData uri="http://schemas.openxmlformats.org/drawingml/2006/table">
            <a:tbl>
              <a:tblPr firstRow="1" firstCol="1" bandRow="1">
                <a:tableStyleId>{5C22544A-7EE6-4342-B048-85BDC9FD1C3A}</a:tableStyleId>
              </a:tblPr>
              <a:tblGrid>
                <a:gridCol w="1598511">
                  <a:extLst>
                    <a:ext uri="{9D8B030D-6E8A-4147-A177-3AD203B41FA5}">
                      <a16:colId xmlns:a16="http://schemas.microsoft.com/office/drawing/2014/main" val="3471003215"/>
                    </a:ext>
                  </a:extLst>
                </a:gridCol>
                <a:gridCol w="841381">
                  <a:extLst>
                    <a:ext uri="{9D8B030D-6E8A-4147-A177-3AD203B41FA5}">
                      <a16:colId xmlns:a16="http://schemas.microsoft.com/office/drawing/2014/main" val="3301701472"/>
                    </a:ext>
                  </a:extLst>
                </a:gridCol>
                <a:gridCol w="1049467">
                  <a:extLst>
                    <a:ext uri="{9D8B030D-6E8A-4147-A177-3AD203B41FA5}">
                      <a16:colId xmlns:a16="http://schemas.microsoft.com/office/drawing/2014/main" val="3974151703"/>
                    </a:ext>
                  </a:extLst>
                </a:gridCol>
                <a:gridCol w="834816">
                  <a:extLst>
                    <a:ext uri="{9D8B030D-6E8A-4147-A177-3AD203B41FA5}">
                      <a16:colId xmlns:a16="http://schemas.microsoft.com/office/drawing/2014/main" val="1740632101"/>
                    </a:ext>
                  </a:extLst>
                </a:gridCol>
                <a:gridCol w="884187">
                  <a:extLst>
                    <a:ext uri="{9D8B030D-6E8A-4147-A177-3AD203B41FA5}">
                      <a16:colId xmlns:a16="http://schemas.microsoft.com/office/drawing/2014/main" val="3777402133"/>
                    </a:ext>
                  </a:extLst>
                </a:gridCol>
                <a:gridCol w="916049">
                  <a:extLst>
                    <a:ext uri="{9D8B030D-6E8A-4147-A177-3AD203B41FA5}">
                      <a16:colId xmlns:a16="http://schemas.microsoft.com/office/drawing/2014/main" val="3165263757"/>
                    </a:ext>
                  </a:extLst>
                </a:gridCol>
                <a:gridCol w="909677">
                  <a:extLst>
                    <a:ext uri="{9D8B030D-6E8A-4147-A177-3AD203B41FA5}">
                      <a16:colId xmlns:a16="http://schemas.microsoft.com/office/drawing/2014/main" val="3158818866"/>
                    </a:ext>
                  </a:extLst>
                </a:gridCol>
                <a:gridCol w="1733356">
                  <a:extLst>
                    <a:ext uri="{9D8B030D-6E8A-4147-A177-3AD203B41FA5}">
                      <a16:colId xmlns:a16="http://schemas.microsoft.com/office/drawing/2014/main" val="1336508790"/>
                    </a:ext>
                  </a:extLst>
                </a:gridCol>
              </a:tblGrid>
              <a:tr h="0">
                <a:tc gridSpan="8">
                  <a:txBody>
                    <a:bodyPr/>
                    <a:lstStyle/>
                    <a:p>
                      <a:pPr marL="0" marR="0" algn="ctr">
                        <a:lnSpc>
                          <a:spcPct val="115000"/>
                        </a:lnSpc>
                        <a:spcBef>
                          <a:spcPts val="0"/>
                        </a:spcBef>
                        <a:spcAft>
                          <a:spcPts val="0"/>
                        </a:spcAft>
                      </a:pPr>
                      <a:r>
                        <a:rPr lang="en-US" sz="22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Months </a:t>
                      </a:r>
                    </a:p>
                  </a:txBody>
                  <a:tcPr marL="68580" marR="68580" marT="0" marB="0" anchor="ctr">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86942270"/>
                  </a:ext>
                </a:extLst>
              </a:tr>
              <a:tr h="0">
                <a:tc>
                  <a:txBody>
                    <a:bodyPr/>
                    <a:lstStyle/>
                    <a:p>
                      <a:pPr marL="0" algn="ctr" defTabSz="432465" rtl="0" eaLnBrk="1" latinLnBrk="0" hangingPunct="1"/>
                      <a:r>
                        <a:rPr lang="en-US" sz="1600" b="0" kern="1200" dirty="0">
                          <a:solidFill>
                            <a:schemeClr val="tx1"/>
                          </a:solidFill>
                          <a:latin typeface="Century Gothic" panose="020B0502020202020204" pitchFamily="34" charset="0"/>
                          <a:ea typeface="+mn-ea"/>
                          <a:cs typeface="+mn-cs"/>
                        </a:rPr>
                        <a:t>Variable</a:t>
                      </a:r>
                      <a:endParaRPr lang="en-US" sz="2000" b="0" kern="1200" dirty="0">
                        <a:solidFill>
                          <a:schemeClr val="tx1"/>
                        </a:solidFill>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Century Gothic" panose="020B0502020202020204" pitchFamily="34"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Century Gothic" panose="020B0502020202020204" pitchFamily="34" charset="0"/>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2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Variable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2736470"/>
                  </a:ext>
                </a:extLst>
              </a:tr>
              <a:tr h="0">
                <a:tc>
                  <a:txBody>
                    <a:bodyPr/>
                    <a:lstStyle/>
                    <a:p>
                      <a:pPr marL="0" algn="ctr" defTabSz="432465" rtl="0" eaLnBrk="1" latinLnBrk="0" hangingPunct="1"/>
                      <a:r>
                        <a:rPr lang="en-US" sz="2000" b="1" kern="1200" dirty="0">
                          <a:solidFill>
                            <a:schemeClr val="bg1"/>
                          </a:solidFill>
                          <a:latin typeface="Century Gothic" panose="020B0502020202020204" pitchFamily="34" charset="0"/>
                          <a:ea typeface="+mn-ea"/>
                          <a:cs typeface="+mn-cs"/>
                        </a:rPr>
                        <a:t>Phase 1</a:t>
                      </a:r>
                    </a:p>
                    <a:p>
                      <a:pPr marL="0" algn="ctr" defTabSz="432465" rtl="0" eaLnBrk="1" latinLnBrk="0" hangingPunct="1"/>
                      <a:r>
                        <a:rPr lang="en-US" sz="2000" b="0" kern="1200" dirty="0">
                          <a:solidFill>
                            <a:schemeClr val="bg1"/>
                          </a:solidFill>
                          <a:latin typeface="Century Gothic" panose="020B0502020202020204" pitchFamily="34" charset="0"/>
                          <a:ea typeface="+mn-ea"/>
                          <a:cs typeface="+mn-cs"/>
                        </a:rPr>
                        <a:t>Usual care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2">
                  <a:txBody>
                    <a:bodyPr/>
                    <a:lstStyle/>
                    <a:p>
                      <a:pPr algn="ctr"/>
                      <a:r>
                        <a:rPr lang="en-US" sz="2000" b="1" dirty="0">
                          <a:solidFill>
                            <a:schemeClr val="bg1"/>
                          </a:solidFill>
                          <a:latin typeface="Century Gothic" panose="020B0502020202020204" pitchFamily="34" charset="0"/>
                        </a:rPr>
                        <a:t>Phase 2</a:t>
                      </a:r>
                    </a:p>
                    <a:p>
                      <a:pPr algn="ctr"/>
                      <a:r>
                        <a:rPr lang="en-US" sz="2000" b="0" dirty="0">
                          <a:solidFill>
                            <a:schemeClr val="bg1"/>
                          </a:solidFill>
                          <a:latin typeface="Century Gothic" panose="020B0502020202020204" pitchFamily="34" charset="0"/>
                        </a:rPr>
                        <a:t>Preparation</a:t>
                      </a: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n-US"/>
                    </a:p>
                  </a:txBody>
                  <a:tcPr/>
                </a:tc>
                <a:tc gridSpan="4">
                  <a:txBody>
                    <a:bodyPr/>
                    <a:lstStyle/>
                    <a:p>
                      <a:pPr algn="ctr"/>
                      <a:r>
                        <a:rPr lang="en-US" sz="2000" b="1" dirty="0">
                          <a:solidFill>
                            <a:schemeClr val="bg1"/>
                          </a:solidFill>
                          <a:latin typeface="Century Gothic" panose="020B0502020202020204" pitchFamily="34" charset="0"/>
                        </a:rPr>
                        <a:t>Phase 3</a:t>
                      </a:r>
                    </a:p>
                    <a:p>
                      <a:pPr algn="ctr"/>
                      <a:r>
                        <a:rPr lang="en-US" sz="2000" b="0" dirty="0">
                          <a:solidFill>
                            <a:schemeClr val="bg1"/>
                          </a:solidFill>
                          <a:latin typeface="Century Gothic" panose="020B0502020202020204" pitchFamily="34" charset="0"/>
                        </a:rPr>
                        <a:t>Active Implementation </a:t>
                      </a: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200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Phase 4</a:t>
                      </a:r>
                    </a:p>
                    <a:p>
                      <a:pPr marL="0" marR="0" algn="ctr">
                        <a:lnSpc>
                          <a:spcPct val="115000"/>
                        </a:lnSpc>
                        <a:spcBef>
                          <a:spcPts val="0"/>
                        </a:spcBef>
                        <a:spcAft>
                          <a:spcPts val="0"/>
                        </a:spcAft>
                      </a:pPr>
                      <a:r>
                        <a:rPr lang="en-US" sz="2000" b="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Sustainment</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223237214"/>
                  </a:ext>
                </a:extLst>
              </a:tr>
              <a:tr h="0">
                <a:tc>
                  <a:txBody>
                    <a:bodyPr/>
                    <a:lstStyle/>
                    <a:p>
                      <a:pPr marL="0" algn="ctr" defTabSz="432465" rtl="0" eaLnBrk="1" latinLnBrk="0" hangingPunct="1"/>
                      <a:r>
                        <a:rPr lang="en-US" sz="2000" b="0" kern="1200" dirty="0">
                          <a:solidFill>
                            <a:schemeClr val="tx1"/>
                          </a:solidFill>
                          <a:latin typeface="Century Gothic" panose="020B0502020202020204" pitchFamily="34" charset="0"/>
                          <a:ea typeface="+mn-ea"/>
                          <a:cs typeface="+mn-cs"/>
                        </a:rPr>
                        <a:t>Schedule</a:t>
                      </a:r>
                    </a:p>
                    <a:p>
                      <a:pPr marL="0" algn="ctr" defTabSz="432465" rtl="0" eaLnBrk="1" latinLnBrk="0" hangingPunct="1"/>
                      <a:r>
                        <a:rPr lang="en-US" sz="2000" b="0" kern="1200" dirty="0" err="1">
                          <a:solidFill>
                            <a:schemeClr val="tx1"/>
                          </a:solidFill>
                          <a:latin typeface="Century Gothic" panose="020B0502020202020204" pitchFamily="34" charset="0"/>
                          <a:ea typeface="+mn-ea"/>
                          <a:cs typeface="+mn-cs"/>
                        </a:rPr>
                        <a:t>mtgs</a:t>
                      </a:r>
                      <a:endParaRPr lang="en-US" sz="2000" b="0" kern="1200" dirty="0">
                        <a:solidFill>
                          <a:schemeClr val="tx1"/>
                        </a:solidFill>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2000" kern="1200" dirty="0">
                          <a:solidFill>
                            <a:schemeClr val="dk1"/>
                          </a:solidFill>
                          <a:effectLst/>
                          <a:latin typeface="Century Gothic" panose="020B0502020202020204" pitchFamily="34" charset="0"/>
                          <a:ea typeface="+mn-ea"/>
                          <a:cs typeface="+mn-cs"/>
                        </a:rPr>
                        <a:t>Piloting w coaches</a:t>
                      </a:r>
                      <a:endParaRPr lang="en-US" sz="2000" dirty="0">
                        <a:solidFill>
                          <a:schemeClr val="tx1"/>
                        </a:solidFill>
                        <a:latin typeface="Century Gothic" panose="020B0502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4">
                  <a:txBody>
                    <a:bodyPr/>
                    <a:lstStyle/>
                    <a:p>
                      <a:pPr algn="ctr"/>
                      <a:r>
                        <a:rPr lang="en-US" sz="2000" kern="1200" dirty="0">
                          <a:solidFill>
                            <a:schemeClr val="dk1"/>
                          </a:solidFill>
                          <a:effectLst/>
                          <a:latin typeface="Century Gothic" panose="020B0502020202020204" pitchFamily="34" charset="0"/>
                          <a:ea typeface="+mn-ea"/>
                          <a:cs typeface="+mn-cs"/>
                        </a:rPr>
                        <a:t>Meetings every 1-2 weeks with coaches</a:t>
                      </a:r>
                      <a:endParaRPr lang="en-US" sz="2000" dirty="0">
                        <a:solidFill>
                          <a:schemeClr val="tx1"/>
                        </a:solidFill>
                        <a:latin typeface="Century Gothic" panose="020B0502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endParaRPr lang="en-US" sz="2000" kern="1200" dirty="0">
                        <a:solidFill>
                          <a:schemeClr val="dk1"/>
                        </a:solidFill>
                        <a:effectLst/>
                        <a:latin typeface="Century Gothic" panose="020B0502020202020204" pitchFamily="34" charset="0"/>
                        <a:ea typeface="+mn-ea"/>
                        <a:cs typeface="+mn-cs"/>
                      </a:endParaRPr>
                    </a:p>
                    <a:p>
                      <a:pPr marL="0" marR="0" algn="ctr">
                        <a:lnSpc>
                          <a:spcPct val="115000"/>
                        </a:lnSpc>
                        <a:spcBef>
                          <a:spcPts val="0"/>
                        </a:spcBef>
                        <a:spcAft>
                          <a:spcPts val="0"/>
                        </a:spcAft>
                      </a:pPr>
                      <a:r>
                        <a:rPr lang="en-US" sz="2000" kern="1200" dirty="0">
                          <a:solidFill>
                            <a:schemeClr val="dk1"/>
                          </a:solidFill>
                          <a:effectLst/>
                          <a:latin typeface="Century Gothic" panose="020B0502020202020204" pitchFamily="34" charset="0"/>
                          <a:ea typeface="+mn-ea"/>
                          <a:cs typeface="+mn-cs"/>
                        </a:rPr>
                        <a:t>Quarterly </a:t>
                      </a:r>
                    </a:p>
                    <a:p>
                      <a:pPr marL="0" marR="0" algn="ctr">
                        <a:lnSpc>
                          <a:spcPct val="115000"/>
                        </a:lnSpc>
                        <a:spcBef>
                          <a:spcPts val="0"/>
                        </a:spcBef>
                        <a:spcAft>
                          <a:spcPts val="0"/>
                        </a:spcAft>
                      </a:pPr>
                      <a:r>
                        <a:rPr lang="en-US" sz="2000" kern="1200" dirty="0">
                          <a:solidFill>
                            <a:schemeClr val="dk1"/>
                          </a:solidFill>
                          <a:effectLst/>
                          <a:latin typeface="Century Gothic" panose="020B0502020202020204" pitchFamily="34" charset="0"/>
                          <a:ea typeface="+mn-ea"/>
                          <a:cs typeface="+mn-cs"/>
                        </a:rPr>
                        <a:t>PDCA</a:t>
                      </a:r>
                    </a:p>
                    <a:p>
                      <a:pPr marL="0" marR="0" algn="ctr">
                        <a:lnSpc>
                          <a:spcPct val="115000"/>
                        </a:lnSpc>
                        <a:spcBef>
                          <a:spcPts val="0"/>
                        </a:spcBef>
                        <a:spcAft>
                          <a:spcPts val="0"/>
                        </a:spcAft>
                      </a:pPr>
                      <a:endParaRPr lang="en-US" sz="2000" kern="1200" dirty="0">
                        <a:solidFill>
                          <a:schemeClr val="dk1"/>
                        </a:solidFill>
                        <a:effectLst/>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7212213"/>
                  </a:ext>
                </a:extLst>
              </a:tr>
            </a:tbl>
          </a:graphicData>
        </a:graphic>
      </p:graphicFrame>
      <p:cxnSp>
        <p:nvCxnSpPr>
          <p:cNvPr id="20" name="Connector: Elbow 19">
            <a:extLst>
              <a:ext uri="{FF2B5EF4-FFF2-40B4-BE49-F238E27FC236}">
                <a16:creationId xmlns:a16="http://schemas.microsoft.com/office/drawing/2014/main" id="{80575312-535C-4ACC-83A1-20C8E389EAA8}"/>
              </a:ext>
            </a:extLst>
          </p:cNvPr>
          <p:cNvCxnSpPr>
            <a:cxnSpLocks/>
          </p:cNvCxnSpPr>
          <p:nvPr/>
        </p:nvCxnSpPr>
        <p:spPr>
          <a:xfrm rot="10800000">
            <a:off x="3680403" y="5325641"/>
            <a:ext cx="419535" cy="467728"/>
          </a:xfrm>
          <a:prstGeom prst="bentConnector2">
            <a:avLst/>
          </a:prstGeom>
          <a:ln w="53975">
            <a:tailEnd type="triangle"/>
          </a:ln>
        </p:spPr>
        <p:style>
          <a:lnRef idx="2">
            <a:schemeClr val="dk1"/>
          </a:lnRef>
          <a:fillRef idx="0">
            <a:schemeClr val="dk1"/>
          </a:fillRef>
          <a:effectRef idx="1">
            <a:schemeClr val="dk1"/>
          </a:effectRef>
          <a:fontRef idx="minor">
            <a:schemeClr val="tx1"/>
          </a:fontRef>
        </p:style>
      </p:cxnSp>
      <p:sp>
        <p:nvSpPr>
          <p:cNvPr id="2" name="Rectangle 1">
            <a:extLst>
              <a:ext uri="{FF2B5EF4-FFF2-40B4-BE49-F238E27FC236}">
                <a16:creationId xmlns:a16="http://schemas.microsoft.com/office/drawing/2014/main" id="{2C82D4DD-599C-4FAB-841A-E68BB6A28749}"/>
              </a:ext>
            </a:extLst>
          </p:cNvPr>
          <p:cNvSpPr/>
          <p:nvPr/>
        </p:nvSpPr>
        <p:spPr>
          <a:xfrm>
            <a:off x="4061011" y="5473559"/>
            <a:ext cx="4905488" cy="876736"/>
          </a:xfrm>
          <a:prstGeom prst="rect">
            <a:avLst/>
          </a:prstGeom>
          <a:noFill/>
          <a:ln w="539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29340A5-68E0-400B-A89A-FDEEC1F67D14}"/>
              </a:ext>
            </a:extLst>
          </p:cNvPr>
          <p:cNvCxnSpPr>
            <a:cxnSpLocks/>
          </p:cNvCxnSpPr>
          <p:nvPr/>
        </p:nvCxnSpPr>
        <p:spPr>
          <a:xfrm>
            <a:off x="3680402" y="2330917"/>
            <a:ext cx="0" cy="2698284"/>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41722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Implementation: 4 Phases Each Site</a:t>
            </a:r>
          </a:p>
        </p:txBody>
      </p:sp>
      <p:sp>
        <p:nvSpPr>
          <p:cNvPr id="5" name="Slide Number Placeholder 4"/>
          <p:cNvSpPr>
            <a:spLocks noGrp="1"/>
          </p:cNvSpPr>
          <p:nvPr>
            <p:ph type="sldNum" sz="quarter" idx="12"/>
          </p:nvPr>
        </p:nvSpPr>
        <p:spPr/>
        <p:txBody>
          <a:bodyPr/>
          <a:lstStyle/>
          <a:p>
            <a:fld id="{A0C21F26-985F-9D40-A811-D6DE90C3D8D1}" type="slidenum">
              <a:rPr lang="en-US" smtClean="0"/>
              <a:t>68</a:t>
            </a:fld>
            <a:endParaRPr lang="en-US"/>
          </a:p>
        </p:txBody>
      </p:sp>
      <p:sp>
        <p:nvSpPr>
          <p:cNvPr id="12" name="Text Box 2">
            <a:extLst>
              <a:ext uri="{FF2B5EF4-FFF2-40B4-BE49-F238E27FC236}">
                <a16:creationId xmlns:a16="http://schemas.microsoft.com/office/drawing/2014/main" id="{90F8E8F2-930D-4FBB-BB45-B571A5BE6D4D}"/>
              </a:ext>
            </a:extLst>
          </p:cNvPr>
          <p:cNvSpPr txBox="1">
            <a:spLocks noChangeArrowheads="1"/>
          </p:cNvSpPr>
          <p:nvPr/>
        </p:nvSpPr>
        <p:spPr bwMode="auto">
          <a:xfrm>
            <a:off x="4089179" y="5523230"/>
            <a:ext cx="4905488" cy="1022786"/>
          </a:xfrm>
          <a:prstGeom prst="rect">
            <a:avLst/>
          </a:prstGeom>
          <a:solidFill>
            <a:srgbClr val="FFFFFF"/>
          </a:solidFill>
          <a:ln w="9525">
            <a:solidFill>
              <a:schemeClr val="tx1"/>
            </a:solidFill>
            <a:miter lim="800000"/>
            <a:headEnd/>
            <a:tailEnd/>
          </a:ln>
        </p:spPr>
        <p:txBody>
          <a:bodyPr rot="0" vert="horz" wrap="square" lIns="45720" tIns="45720" rIns="45720" bIns="45720" anchor="t" anchorCtr="0">
            <a:noAutofit/>
          </a:bodyPr>
          <a:lstStyle/>
          <a:p>
            <a:pPr>
              <a:lnSpc>
                <a:spcPct val="115000"/>
              </a:lnSpc>
              <a:spcAft>
                <a:spcPts val="600"/>
              </a:spcAft>
            </a:pPr>
            <a:r>
              <a:rPr lang="en-US" sz="2000" i="1" dirty="0">
                <a:latin typeface="Century Gothic" panose="020B0502020202020204" pitchFamily="34" charset="0"/>
                <a:ea typeface="Times New Roman" panose="02020603050405020304" pitchFamily="18" charset="0"/>
                <a:cs typeface="Times New Roman" panose="02020603050405020304" pitchFamily="18" charset="0"/>
              </a:rPr>
              <a:t>Randomly assigned l</a:t>
            </a:r>
            <a:r>
              <a:rPr lang="en-US" sz="2000" i="1" dirty="0">
                <a:effectLst/>
                <a:latin typeface="Century Gothic" panose="020B0502020202020204" pitchFamily="34" charset="0"/>
                <a:ea typeface="Times New Roman" panose="02020603050405020304" pitchFamily="18" charset="0"/>
                <a:cs typeface="Times New Roman" panose="02020603050405020304" pitchFamily="18" charset="0"/>
              </a:rPr>
              <a:t>aunch date</a:t>
            </a:r>
          </a:p>
          <a:p>
            <a:pPr>
              <a:lnSpc>
                <a:spcPct val="115000"/>
              </a:lnSpc>
              <a:spcAft>
                <a:spcPts val="600"/>
              </a:spcAft>
            </a:pPr>
            <a:r>
              <a:rPr lang="en-US" sz="2000" i="1" dirty="0">
                <a:latin typeface="Century Gothic" panose="020B0502020202020204" pitchFamily="34" charset="0"/>
                <a:ea typeface="Times New Roman" panose="02020603050405020304" pitchFamily="18" charset="0"/>
                <a:cs typeface="Times New Roman" panose="02020603050405020304" pitchFamily="18" charset="0"/>
              </a:rPr>
              <a:t>EHR prompts on for adult PC patients </a:t>
            </a:r>
            <a:endParaRPr lang="en-US" sz="2000" i="1"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graphicFrame>
        <p:nvGraphicFramePr>
          <p:cNvPr id="15" name="Table 14">
            <a:extLst>
              <a:ext uri="{FF2B5EF4-FFF2-40B4-BE49-F238E27FC236}">
                <a16:creationId xmlns:a16="http://schemas.microsoft.com/office/drawing/2014/main" id="{43D1FE81-66B1-4B66-9B54-422C2FBA5559}"/>
              </a:ext>
            </a:extLst>
          </p:cNvPr>
          <p:cNvGraphicFramePr>
            <a:graphicFrameLocks noGrp="1"/>
          </p:cNvGraphicFramePr>
          <p:nvPr>
            <p:extLst/>
          </p:nvPr>
        </p:nvGraphicFramePr>
        <p:xfrm>
          <a:off x="198431" y="2330917"/>
          <a:ext cx="8767444" cy="2710880"/>
        </p:xfrm>
        <a:graphic>
          <a:graphicData uri="http://schemas.openxmlformats.org/drawingml/2006/table">
            <a:tbl>
              <a:tblPr firstRow="1" firstCol="1" bandRow="1">
                <a:tableStyleId>{5C22544A-7EE6-4342-B048-85BDC9FD1C3A}</a:tableStyleId>
              </a:tblPr>
              <a:tblGrid>
                <a:gridCol w="1598511">
                  <a:extLst>
                    <a:ext uri="{9D8B030D-6E8A-4147-A177-3AD203B41FA5}">
                      <a16:colId xmlns:a16="http://schemas.microsoft.com/office/drawing/2014/main" val="3471003215"/>
                    </a:ext>
                  </a:extLst>
                </a:gridCol>
                <a:gridCol w="841381">
                  <a:extLst>
                    <a:ext uri="{9D8B030D-6E8A-4147-A177-3AD203B41FA5}">
                      <a16:colId xmlns:a16="http://schemas.microsoft.com/office/drawing/2014/main" val="3301701472"/>
                    </a:ext>
                  </a:extLst>
                </a:gridCol>
                <a:gridCol w="1049467">
                  <a:extLst>
                    <a:ext uri="{9D8B030D-6E8A-4147-A177-3AD203B41FA5}">
                      <a16:colId xmlns:a16="http://schemas.microsoft.com/office/drawing/2014/main" val="3974151703"/>
                    </a:ext>
                  </a:extLst>
                </a:gridCol>
                <a:gridCol w="834816">
                  <a:extLst>
                    <a:ext uri="{9D8B030D-6E8A-4147-A177-3AD203B41FA5}">
                      <a16:colId xmlns:a16="http://schemas.microsoft.com/office/drawing/2014/main" val="1740632101"/>
                    </a:ext>
                  </a:extLst>
                </a:gridCol>
                <a:gridCol w="884187">
                  <a:extLst>
                    <a:ext uri="{9D8B030D-6E8A-4147-A177-3AD203B41FA5}">
                      <a16:colId xmlns:a16="http://schemas.microsoft.com/office/drawing/2014/main" val="3777402133"/>
                    </a:ext>
                  </a:extLst>
                </a:gridCol>
                <a:gridCol w="916049">
                  <a:extLst>
                    <a:ext uri="{9D8B030D-6E8A-4147-A177-3AD203B41FA5}">
                      <a16:colId xmlns:a16="http://schemas.microsoft.com/office/drawing/2014/main" val="3165263757"/>
                    </a:ext>
                  </a:extLst>
                </a:gridCol>
                <a:gridCol w="909677">
                  <a:extLst>
                    <a:ext uri="{9D8B030D-6E8A-4147-A177-3AD203B41FA5}">
                      <a16:colId xmlns:a16="http://schemas.microsoft.com/office/drawing/2014/main" val="3158818866"/>
                    </a:ext>
                  </a:extLst>
                </a:gridCol>
                <a:gridCol w="1733356">
                  <a:extLst>
                    <a:ext uri="{9D8B030D-6E8A-4147-A177-3AD203B41FA5}">
                      <a16:colId xmlns:a16="http://schemas.microsoft.com/office/drawing/2014/main" val="1336508790"/>
                    </a:ext>
                  </a:extLst>
                </a:gridCol>
              </a:tblGrid>
              <a:tr h="0">
                <a:tc gridSpan="8">
                  <a:txBody>
                    <a:bodyPr/>
                    <a:lstStyle/>
                    <a:p>
                      <a:pPr marL="0" marR="0" algn="ctr">
                        <a:lnSpc>
                          <a:spcPct val="115000"/>
                        </a:lnSpc>
                        <a:spcBef>
                          <a:spcPts val="0"/>
                        </a:spcBef>
                        <a:spcAft>
                          <a:spcPts val="0"/>
                        </a:spcAft>
                      </a:pPr>
                      <a:r>
                        <a:rPr lang="en-US" sz="22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Months </a:t>
                      </a:r>
                    </a:p>
                  </a:txBody>
                  <a:tcPr marL="68580" marR="68580" marT="0" marB="0" anchor="ctr">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86942270"/>
                  </a:ext>
                </a:extLst>
              </a:tr>
              <a:tr h="0">
                <a:tc>
                  <a:txBody>
                    <a:bodyPr/>
                    <a:lstStyle/>
                    <a:p>
                      <a:pPr marL="0" algn="ctr" defTabSz="432465" rtl="0" eaLnBrk="1" latinLnBrk="0" hangingPunct="1"/>
                      <a:r>
                        <a:rPr lang="en-US" sz="1600" b="0" kern="1200" dirty="0">
                          <a:solidFill>
                            <a:schemeClr val="tx1"/>
                          </a:solidFill>
                          <a:latin typeface="Century Gothic" panose="020B0502020202020204" pitchFamily="34" charset="0"/>
                          <a:ea typeface="+mn-ea"/>
                          <a:cs typeface="+mn-cs"/>
                        </a:rPr>
                        <a:t>Variable</a:t>
                      </a:r>
                      <a:endParaRPr lang="en-US" sz="2000" b="0" kern="1200" dirty="0">
                        <a:solidFill>
                          <a:schemeClr val="tx1"/>
                        </a:solidFill>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Century Gothic" panose="020B0502020202020204" pitchFamily="34"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Century Gothic" panose="020B0502020202020204" pitchFamily="34" charset="0"/>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2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Variable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2736470"/>
                  </a:ext>
                </a:extLst>
              </a:tr>
              <a:tr h="0">
                <a:tc>
                  <a:txBody>
                    <a:bodyPr/>
                    <a:lstStyle/>
                    <a:p>
                      <a:pPr marL="0" algn="ctr" defTabSz="432465" rtl="0" eaLnBrk="1" latinLnBrk="0" hangingPunct="1"/>
                      <a:r>
                        <a:rPr lang="en-US" sz="2000" b="1" kern="1200" dirty="0">
                          <a:solidFill>
                            <a:schemeClr val="bg1"/>
                          </a:solidFill>
                          <a:latin typeface="Century Gothic" panose="020B0502020202020204" pitchFamily="34" charset="0"/>
                          <a:ea typeface="+mn-ea"/>
                          <a:cs typeface="+mn-cs"/>
                        </a:rPr>
                        <a:t>Phase 1</a:t>
                      </a:r>
                    </a:p>
                    <a:p>
                      <a:pPr marL="0" algn="ctr" defTabSz="432465" rtl="0" eaLnBrk="1" latinLnBrk="0" hangingPunct="1"/>
                      <a:r>
                        <a:rPr lang="en-US" sz="2000" b="0" kern="1200" dirty="0">
                          <a:solidFill>
                            <a:schemeClr val="bg1"/>
                          </a:solidFill>
                          <a:latin typeface="Century Gothic" panose="020B0502020202020204" pitchFamily="34" charset="0"/>
                          <a:ea typeface="+mn-ea"/>
                          <a:cs typeface="+mn-cs"/>
                        </a:rPr>
                        <a:t>Usual care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2">
                  <a:txBody>
                    <a:bodyPr/>
                    <a:lstStyle/>
                    <a:p>
                      <a:pPr algn="ctr"/>
                      <a:r>
                        <a:rPr lang="en-US" sz="2000" b="1" dirty="0">
                          <a:solidFill>
                            <a:schemeClr val="bg1"/>
                          </a:solidFill>
                          <a:latin typeface="Century Gothic" panose="020B0502020202020204" pitchFamily="34" charset="0"/>
                        </a:rPr>
                        <a:t>Phase 2</a:t>
                      </a:r>
                    </a:p>
                    <a:p>
                      <a:pPr algn="ctr"/>
                      <a:r>
                        <a:rPr lang="en-US" sz="2000" b="0" dirty="0">
                          <a:solidFill>
                            <a:schemeClr val="bg1"/>
                          </a:solidFill>
                          <a:latin typeface="Century Gothic" panose="020B0502020202020204" pitchFamily="34" charset="0"/>
                        </a:rPr>
                        <a:t>Preparation</a:t>
                      </a: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n-US"/>
                    </a:p>
                  </a:txBody>
                  <a:tcPr/>
                </a:tc>
                <a:tc gridSpan="4">
                  <a:txBody>
                    <a:bodyPr/>
                    <a:lstStyle/>
                    <a:p>
                      <a:pPr algn="ctr"/>
                      <a:r>
                        <a:rPr lang="en-US" sz="2000" b="1" dirty="0">
                          <a:solidFill>
                            <a:schemeClr val="bg1"/>
                          </a:solidFill>
                          <a:latin typeface="Century Gothic" panose="020B0502020202020204" pitchFamily="34" charset="0"/>
                        </a:rPr>
                        <a:t>Phase 3</a:t>
                      </a:r>
                    </a:p>
                    <a:p>
                      <a:pPr algn="ctr"/>
                      <a:r>
                        <a:rPr lang="en-US" sz="2000" b="0" dirty="0">
                          <a:solidFill>
                            <a:schemeClr val="bg1"/>
                          </a:solidFill>
                          <a:latin typeface="Century Gothic" panose="020B0502020202020204" pitchFamily="34" charset="0"/>
                        </a:rPr>
                        <a:t>Active Implementation </a:t>
                      </a: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200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Phase 4</a:t>
                      </a:r>
                    </a:p>
                    <a:p>
                      <a:pPr marL="0" marR="0" algn="ctr">
                        <a:lnSpc>
                          <a:spcPct val="115000"/>
                        </a:lnSpc>
                        <a:spcBef>
                          <a:spcPts val="0"/>
                        </a:spcBef>
                        <a:spcAft>
                          <a:spcPts val="0"/>
                        </a:spcAft>
                      </a:pPr>
                      <a:r>
                        <a:rPr lang="en-US" sz="2000" b="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Sustainment</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223237214"/>
                  </a:ext>
                </a:extLst>
              </a:tr>
              <a:tr h="0">
                <a:tc>
                  <a:txBody>
                    <a:bodyPr/>
                    <a:lstStyle/>
                    <a:p>
                      <a:pPr marL="0" algn="ctr" defTabSz="432465" rtl="0" eaLnBrk="1" latinLnBrk="0" hangingPunct="1"/>
                      <a:r>
                        <a:rPr lang="en-US" sz="2000" b="0" kern="1200" dirty="0">
                          <a:solidFill>
                            <a:schemeClr val="tx1"/>
                          </a:solidFill>
                          <a:latin typeface="Century Gothic" panose="020B0502020202020204" pitchFamily="34" charset="0"/>
                          <a:ea typeface="+mn-ea"/>
                          <a:cs typeface="+mn-cs"/>
                        </a:rPr>
                        <a:t>Schedule</a:t>
                      </a:r>
                    </a:p>
                    <a:p>
                      <a:pPr marL="0" algn="ctr" defTabSz="432465" rtl="0" eaLnBrk="1" latinLnBrk="0" hangingPunct="1"/>
                      <a:r>
                        <a:rPr lang="en-US" sz="2000" b="0" kern="1200" dirty="0" err="1">
                          <a:solidFill>
                            <a:schemeClr val="tx1"/>
                          </a:solidFill>
                          <a:latin typeface="Century Gothic" panose="020B0502020202020204" pitchFamily="34" charset="0"/>
                          <a:ea typeface="+mn-ea"/>
                          <a:cs typeface="+mn-cs"/>
                        </a:rPr>
                        <a:t>mtgs</a:t>
                      </a:r>
                      <a:endParaRPr lang="en-US" sz="2000" b="0" kern="1200" dirty="0">
                        <a:solidFill>
                          <a:schemeClr val="tx1"/>
                        </a:solidFill>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2000" kern="1200" dirty="0">
                          <a:solidFill>
                            <a:schemeClr val="dk1"/>
                          </a:solidFill>
                          <a:effectLst/>
                          <a:latin typeface="Century Gothic" panose="020B0502020202020204" pitchFamily="34" charset="0"/>
                          <a:ea typeface="+mn-ea"/>
                          <a:cs typeface="+mn-cs"/>
                        </a:rPr>
                        <a:t>Piloting w coaches</a:t>
                      </a:r>
                      <a:endParaRPr lang="en-US" sz="2000" dirty="0">
                        <a:solidFill>
                          <a:schemeClr val="tx1"/>
                        </a:solidFill>
                        <a:latin typeface="Century Gothic" panose="020B0502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4">
                  <a:txBody>
                    <a:bodyPr/>
                    <a:lstStyle/>
                    <a:p>
                      <a:pPr algn="ctr"/>
                      <a:r>
                        <a:rPr lang="en-US" sz="2000" kern="1200" dirty="0">
                          <a:solidFill>
                            <a:schemeClr val="dk1"/>
                          </a:solidFill>
                          <a:effectLst/>
                          <a:latin typeface="Century Gothic" panose="020B0502020202020204" pitchFamily="34" charset="0"/>
                          <a:ea typeface="+mn-ea"/>
                          <a:cs typeface="+mn-cs"/>
                        </a:rPr>
                        <a:t>Meetings every 1-2 weeks with coaches</a:t>
                      </a:r>
                      <a:endParaRPr lang="en-US" sz="2000" dirty="0">
                        <a:solidFill>
                          <a:schemeClr val="tx1"/>
                        </a:solidFill>
                        <a:latin typeface="Century Gothic" panose="020B0502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endParaRPr lang="en-US" sz="2000" kern="1200" dirty="0">
                        <a:solidFill>
                          <a:schemeClr val="dk1"/>
                        </a:solidFill>
                        <a:effectLst/>
                        <a:latin typeface="Century Gothic" panose="020B0502020202020204" pitchFamily="34" charset="0"/>
                        <a:ea typeface="+mn-ea"/>
                        <a:cs typeface="+mn-cs"/>
                      </a:endParaRPr>
                    </a:p>
                    <a:p>
                      <a:pPr marL="0" marR="0" algn="ctr">
                        <a:lnSpc>
                          <a:spcPct val="115000"/>
                        </a:lnSpc>
                        <a:spcBef>
                          <a:spcPts val="0"/>
                        </a:spcBef>
                        <a:spcAft>
                          <a:spcPts val="0"/>
                        </a:spcAft>
                      </a:pPr>
                      <a:r>
                        <a:rPr lang="en-US" sz="2000" kern="1200" dirty="0">
                          <a:solidFill>
                            <a:schemeClr val="dk1"/>
                          </a:solidFill>
                          <a:effectLst/>
                          <a:latin typeface="Century Gothic" panose="020B0502020202020204" pitchFamily="34" charset="0"/>
                          <a:ea typeface="+mn-ea"/>
                          <a:cs typeface="+mn-cs"/>
                        </a:rPr>
                        <a:t>Quarterly </a:t>
                      </a:r>
                    </a:p>
                    <a:p>
                      <a:pPr marL="0" marR="0" algn="ctr">
                        <a:lnSpc>
                          <a:spcPct val="115000"/>
                        </a:lnSpc>
                        <a:spcBef>
                          <a:spcPts val="0"/>
                        </a:spcBef>
                        <a:spcAft>
                          <a:spcPts val="0"/>
                        </a:spcAft>
                      </a:pPr>
                      <a:r>
                        <a:rPr lang="en-US" sz="2000" kern="1200" dirty="0">
                          <a:solidFill>
                            <a:schemeClr val="dk1"/>
                          </a:solidFill>
                          <a:effectLst/>
                          <a:latin typeface="Century Gothic" panose="020B0502020202020204" pitchFamily="34" charset="0"/>
                          <a:ea typeface="+mn-ea"/>
                          <a:cs typeface="+mn-cs"/>
                        </a:rPr>
                        <a:t>PDCA</a:t>
                      </a:r>
                    </a:p>
                    <a:p>
                      <a:pPr marL="0" marR="0" algn="ctr">
                        <a:lnSpc>
                          <a:spcPct val="115000"/>
                        </a:lnSpc>
                        <a:spcBef>
                          <a:spcPts val="0"/>
                        </a:spcBef>
                        <a:spcAft>
                          <a:spcPts val="0"/>
                        </a:spcAft>
                      </a:pPr>
                      <a:endParaRPr lang="en-US" sz="2000" kern="1200" dirty="0">
                        <a:solidFill>
                          <a:schemeClr val="dk1"/>
                        </a:solidFill>
                        <a:effectLst/>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7212213"/>
                  </a:ext>
                </a:extLst>
              </a:tr>
            </a:tbl>
          </a:graphicData>
        </a:graphic>
      </p:graphicFrame>
      <p:cxnSp>
        <p:nvCxnSpPr>
          <p:cNvPr id="20" name="Connector: Elbow 19">
            <a:extLst>
              <a:ext uri="{FF2B5EF4-FFF2-40B4-BE49-F238E27FC236}">
                <a16:creationId xmlns:a16="http://schemas.microsoft.com/office/drawing/2014/main" id="{80575312-535C-4ACC-83A1-20C8E389EAA8}"/>
              </a:ext>
            </a:extLst>
          </p:cNvPr>
          <p:cNvCxnSpPr>
            <a:cxnSpLocks/>
          </p:cNvCxnSpPr>
          <p:nvPr/>
        </p:nvCxnSpPr>
        <p:spPr>
          <a:xfrm rot="10800000">
            <a:off x="3680403" y="5325641"/>
            <a:ext cx="419535" cy="467728"/>
          </a:xfrm>
          <a:prstGeom prst="bentConnector2">
            <a:avLst/>
          </a:prstGeom>
          <a:ln w="28575">
            <a:tailEnd type="triangle"/>
          </a:ln>
        </p:spPr>
        <p:style>
          <a:lnRef idx="2">
            <a:schemeClr val="dk1"/>
          </a:lnRef>
          <a:fillRef idx="0">
            <a:schemeClr val="dk1"/>
          </a:fillRef>
          <a:effectRef idx="1">
            <a:schemeClr val="dk1"/>
          </a:effectRef>
          <a:fontRef idx="minor">
            <a:schemeClr val="tx1"/>
          </a:fontRef>
        </p:style>
      </p:cxnSp>
      <p:sp>
        <p:nvSpPr>
          <p:cNvPr id="2" name="Oval 1">
            <a:extLst>
              <a:ext uri="{FF2B5EF4-FFF2-40B4-BE49-F238E27FC236}">
                <a16:creationId xmlns:a16="http://schemas.microsoft.com/office/drawing/2014/main" id="{87FF28DB-F75C-4FA4-845A-1A8CD7DEA03C}"/>
              </a:ext>
            </a:extLst>
          </p:cNvPr>
          <p:cNvSpPr/>
          <p:nvPr/>
        </p:nvSpPr>
        <p:spPr>
          <a:xfrm>
            <a:off x="198431" y="2447365"/>
            <a:ext cx="3481971" cy="2878276"/>
          </a:xfrm>
          <a:prstGeom prst="ellipse">
            <a:avLst/>
          </a:prstGeom>
          <a:noFill/>
          <a:ln w="539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E145D23-FD05-4ECF-B895-5651ACD3E292}"/>
              </a:ext>
            </a:extLst>
          </p:cNvPr>
          <p:cNvSpPr txBox="1"/>
          <p:nvPr/>
        </p:nvSpPr>
        <p:spPr>
          <a:xfrm>
            <a:off x="488894" y="1385047"/>
            <a:ext cx="4083106" cy="461665"/>
          </a:xfrm>
          <a:prstGeom prst="rect">
            <a:avLst/>
          </a:prstGeom>
          <a:noFill/>
        </p:spPr>
        <p:txBody>
          <a:bodyPr wrap="square" rtlCol="0">
            <a:spAutoFit/>
          </a:bodyPr>
          <a:lstStyle/>
          <a:p>
            <a:r>
              <a:rPr lang="en-US" sz="2400" dirty="0">
                <a:solidFill>
                  <a:srgbClr val="FF0000"/>
                </a:solidFill>
                <a:latin typeface="Century Gothic" panose="020B0502020202020204" pitchFamily="34" charset="0"/>
              </a:rPr>
              <a:t>	Usual Care</a:t>
            </a:r>
          </a:p>
        </p:txBody>
      </p:sp>
    </p:spTree>
    <p:extLst>
      <p:ext uri="{BB962C8B-B14F-4D97-AF65-F5344CB8AC3E}">
        <p14:creationId xmlns:p14="http://schemas.microsoft.com/office/powerpoint/2010/main" val="14475622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Implementation: 4 Phases Each Site</a:t>
            </a:r>
          </a:p>
        </p:txBody>
      </p:sp>
      <p:sp>
        <p:nvSpPr>
          <p:cNvPr id="5" name="Slide Number Placeholder 4"/>
          <p:cNvSpPr>
            <a:spLocks noGrp="1"/>
          </p:cNvSpPr>
          <p:nvPr>
            <p:ph type="sldNum" sz="quarter" idx="12"/>
          </p:nvPr>
        </p:nvSpPr>
        <p:spPr/>
        <p:txBody>
          <a:bodyPr/>
          <a:lstStyle/>
          <a:p>
            <a:fld id="{A0C21F26-985F-9D40-A811-D6DE90C3D8D1}" type="slidenum">
              <a:rPr lang="en-US" smtClean="0"/>
              <a:t>69</a:t>
            </a:fld>
            <a:endParaRPr lang="en-US"/>
          </a:p>
        </p:txBody>
      </p:sp>
      <p:sp>
        <p:nvSpPr>
          <p:cNvPr id="12" name="Text Box 2">
            <a:extLst>
              <a:ext uri="{FF2B5EF4-FFF2-40B4-BE49-F238E27FC236}">
                <a16:creationId xmlns:a16="http://schemas.microsoft.com/office/drawing/2014/main" id="{90F8E8F2-930D-4FBB-BB45-B571A5BE6D4D}"/>
              </a:ext>
            </a:extLst>
          </p:cNvPr>
          <p:cNvSpPr txBox="1">
            <a:spLocks noChangeArrowheads="1"/>
          </p:cNvSpPr>
          <p:nvPr/>
        </p:nvSpPr>
        <p:spPr bwMode="auto">
          <a:xfrm>
            <a:off x="4089179" y="5523230"/>
            <a:ext cx="4905488" cy="1022786"/>
          </a:xfrm>
          <a:prstGeom prst="rect">
            <a:avLst/>
          </a:prstGeom>
          <a:solidFill>
            <a:srgbClr val="FFFFFF"/>
          </a:solidFill>
          <a:ln w="9525">
            <a:solidFill>
              <a:schemeClr val="tx1"/>
            </a:solidFill>
            <a:miter lim="800000"/>
            <a:headEnd/>
            <a:tailEnd/>
          </a:ln>
        </p:spPr>
        <p:txBody>
          <a:bodyPr rot="0" vert="horz" wrap="square" lIns="45720" tIns="45720" rIns="45720" bIns="45720" anchor="t" anchorCtr="0">
            <a:noAutofit/>
          </a:bodyPr>
          <a:lstStyle/>
          <a:p>
            <a:pPr>
              <a:lnSpc>
                <a:spcPct val="115000"/>
              </a:lnSpc>
              <a:spcAft>
                <a:spcPts val="600"/>
              </a:spcAft>
            </a:pPr>
            <a:r>
              <a:rPr lang="en-US" sz="2000" i="1" dirty="0">
                <a:latin typeface="Century Gothic" panose="020B0502020202020204" pitchFamily="34" charset="0"/>
                <a:ea typeface="Times New Roman" panose="02020603050405020304" pitchFamily="18" charset="0"/>
                <a:cs typeface="Times New Roman" panose="02020603050405020304" pitchFamily="18" charset="0"/>
              </a:rPr>
              <a:t>Randomly assigned l</a:t>
            </a:r>
            <a:r>
              <a:rPr lang="en-US" sz="2000" i="1" dirty="0">
                <a:effectLst/>
                <a:latin typeface="Century Gothic" panose="020B0502020202020204" pitchFamily="34" charset="0"/>
                <a:ea typeface="Times New Roman" panose="02020603050405020304" pitchFamily="18" charset="0"/>
                <a:cs typeface="Times New Roman" panose="02020603050405020304" pitchFamily="18" charset="0"/>
              </a:rPr>
              <a:t>aunch date</a:t>
            </a:r>
          </a:p>
          <a:p>
            <a:pPr>
              <a:lnSpc>
                <a:spcPct val="115000"/>
              </a:lnSpc>
              <a:spcAft>
                <a:spcPts val="600"/>
              </a:spcAft>
            </a:pPr>
            <a:r>
              <a:rPr lang="en-US" sz="2000" i="1" dirty="0">
                <a:latin typeface="Century Gothic" panose="020B0502020202020204" pitchFamily="34" charset="0"/>
                <a:ea typeface="Times New Roman" panose="02020603050405020304" pitchFamily="18" charset="0"/>
                <a:cs typeface="Times New Roman" panose="02020603050405020304" pitchFamily="18" charset="0"/>
              </a:rPr>
              <a:t>EHR prompts on for adult PC patients </a:t>
            </a:r>
            <a:endParaRPr lang="en-US" sz="2000" i="1"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graphicFrame>
        <p:nvGraphicFramePr>
          <p:cNvPr id="15" name="Table 14">
            <a:extLst>
              <a:ext uri="{FF2B5EF4-FFF2-40B4-BE49-F238E27FC236}">
                <a16:creationId xmlns:a16="http://schemas.microsoft.com/office/drawing/2014/main" id="{43D1FE81-66B1-4B66-9B54-422C2FBA5559}"/>
              </a:ext>
            </a:extLst>
          </p:cNvPr>
          <p:cNvGraphicFramePr>
            <a:graphicFrameLocks noGrp="1"/>
          </p:cNvGraphicFramePr>
          <p:nvPr>
            <p:extLst/>
          </p:nvPr>
        </p:nvGraphicFramePr>
        <p:xfrm>
          <a:off x="198431" y="2330917"/>
          <a:ext cx="8767444" cy="2710880"/>
        </p:xfrm>
        <a:graphic>
          <a:graphicData uri="http://schemas.openxmlformats.org/drawingml/2006/table">
            <a:tbl>
              <a:tblPr firstRow="1" firstCol="1" bandRow="1">
                <a:tableStyleId>{5C22544A-7EE6-4342-B048-85BDC9FD1C3A}</a:tableStyleId>
              </a:tblPr>
              <a:tblGrid>
                <a:gridCol w="1598511">
                  <a:extLst>
                    <a:ext uri="{9D8B030D-6E8A-4147-A177-3AD203B41FA5}">
                      <a16:colId xmlns:a16="http://schemas.microsoft.com/office/drawing/2014/main" val="3471003215"/>
                    </a:ext>
                  </a:extLst>
                </a:gridCol>
                <a:gridCol w="841381">
                  <a:extLst>
                    <a:ext uri="{9D8B030D-6E8A-4147-A177-3AD203B41FA5}">
                      <a16:colId xmlns:a16="http://schemas.microsoft.com/office/drawing/2014/main" val="3301701472"/>
                    </a:ext>
                  </a:extLst>
                </a:gridCol>
                <a:gridCol w="1049467">
                  <a:extLst>
                    <a:ext uri="{9D8B030D-6E8A-4147-A177-3AD203B41FA5}">
                      <a16:colId xmlns:a16="http://schemas.microsoft.com/office/drawing/2014/main" val="3974151703"/>
                    </a:ext>
                  </a:extLst>
                </a:gridCol>
                <a:gridCol w="834816">
                  <a:extLst>
                    <a:ext uri="{9D8B030D-6E8A-4147-A177-3AD203B41FA5}">
                      <a16:colId xmlns:a16="http://schemas.microsoft.com/office/drawing/2014/main" val="1740632101"/>
                    </a:ext>
                  </a:extLst>
                </a:gridCol>
                <a:gridCol w="884187">
                  <a:extLst>
                    <a:ext uri="{9D8B030D-6E8A-4147-A177-3AD203B41FA5}">
                      <a16:colId xmlns:a16="http://schemas.microsoft.com/office/drawing/2014/main" val="3777402133"/>
                    </a:ext>
                  </a:extLst>
                </a:gridCol>
                <a:gridCol w="916049">
                  <a:extLst>
                    <a:ext uri="{9D8B030D-6E8A-4147-A177-3AD203B41FA5}">
                      <a16:colId xmlns:a16="http://schemas.microsoft.com/office/drawing/2014/main" val="3165263757"/>
                    </a:ext>
                  </a:extLst>
                </a:gridCol>
                <a:gridCol w="909677">
                  <a:extLst>
                    <a:ext uri="{9D8B030D-6E8A-4147-A177-3AD203B41FA5}">
                      <a16:colId xmlns:a16="http://schemas.microsoft.com/office/drawing/2014/main" val="3158818866"/>
                    </a:ext>
                  </a:extLst>
                </a:gridCol>
                <a:gridCol w="1733356">
                  <a:extLst>
                    <a:ext uri="{9D8B030D-6E8A-4147-A177-3AD203B41FA5}">
                      <a16:colId xmlns:a16="http://schemas.microsoft.com/office/drawing/2014/main" val="1336508790"/>
                    </a:ext>
                  </a:extLst>
                </a:gridCol>
              </a:tblGrid>
              <a:tr h="0">
                <a:tc gridSpan="8">
                  <a:txBody>
                    <a:bodyPr/>
                    <a:lstStyle/>
                    <a:p>
                      <a:pPr marL="0" marR="0" algn="ctr">
                        <a:lnSpc>
                          <a:spcPct val="115000"/>
                        </a:lnSpc>
                        <a:spcBef>
                          <a:spcPts val="0"/>
                        </a:spcBef>
                        <a:spcAft>
                          <a:spcPts val="0"/>
                        </a:spcAft>
                      </a:pPr>
                      <a:r>
                        <a:rPr lang="en-US" sz="22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Months </a:t>
                      </a:r>
                    </a:p>
                  </a:txBody>
                  <a:tcPr marL="68580" marR="68580" marT="0" marB="0" anchor="ctr">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86942270"/>
                  </a:ext>
                </a:extLst>
              </a:tr>
              <a:tr h="0">
                <a:tc>
                  <a:txBody>
                    <a:bodyPr/>
                    <a:lstStyle/>
                    <a:p>
                      <a:pPr marL="0" algn="ctr" defTabSz="432465" rtl="0" eaLnBrk="1" latinLnBrk="0" hangingPunct="1"/>
                      <a:r>
                        <a:rPr lang="en-US" sz="1600" b="0" kern="1200" dirty="0">
                          <a:solidFill>
                            <a:schemeClr val="tx1"/>
                          </a:solidFill>
                          <a:latin typeface="Century Gothic" panose="020B0502020202020204" pitchFamily="34" charset="0"/>
                          <a:ea typeface="+mn-ea"/>
                          <a:cs typeface="+mn-cs"/>
                        </a:rPr>
                        <a:t>Variable</a:t>
                      </a:r>
                      <a:endParaRPr lang="en-US" sz="2000" b="0" kern="1200" dirty="0">
                        <a:solidFill>
                          <a:schemeClr val="tx1"/>
                        </a:solidFill>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Century Gothic" panose="020B0502020202020204" pitchFamily="34"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Century Gothic" panose="020B0502020202020204" pitchFamily="34" charset="0"/>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2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Variable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2736470"/>
                  </a:ext>
                </a:extLst>
              </a:tr>
              <a:tr h="0">
                <a:tc>
                  <a:txBody>
                    <a:bodyPr/>
                    <a:lstStyle/>
                    <a:p>
                      <a:pPr marL="0" algn="ctr" defTabSz="432465" rtl="0" eaLnBrk="1" latinLnBrk="0" hangingPunct="1"/>
                      <a:r>
                        <a:rPr lang="en-US" sz="2000" b="1" kern="1200" dirty="0">
                          <a:solidFill>
                            <a:schemeClr val="bg1"/>
                          </a:solidFill>
                          <a:latin typeface="Century Gothic" panose="020B0502020202020204" pitchFamily="34" charset="0"/>
                          <a:ea typeface="+mn-ea"/>
                          <a:cs typeface="+mn-cs"/>
                        </a:rPr>
                        <a:t>Phase 1</a:t>
                      </a:r>
                    </a:p>
                    <a:p>
                      <a:pPr marL="0" algn="ctr" defTabSz="432465" rtl="0" eaLnBrk="1" latinLnBrk="0" hangingPunct="1"/>
                      <a:r>
                        <a:rPr lang="en-US" sz="2000" b="0" kern="1200" dirty="0">
                          <a:solidFill>
                            <a:schemeClr val="bg1"/>
                          </a:solidFill>
                          <a:latin typeface="Century Gothic" panose="020B0502020202020204" pitchFamily="34" charset="0"/>
                          <a:ea typeface="+mn-ea"/>
                          <a:cs typeface="+mn-cs"/>
                        </a:rPr>
                        <a:t>Usual care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2">
                  <a:txBody>
                    <a:bodyPr/>
                    <a:lstStyle/>
                    <a:p>
                      <a:pPr algn="ctr"/>
                      <a:r>
                        <a:rPr lang="en-US" sz="2000" b="1" dirty="0">
                          <a:solidFill>
                            <a:schemeClr val="bg1"/>
                          </a:solidFill>
                          <a:latin typeface="Century Gothic" panose="020B0502020202020204" pitchFamily="34" charset="0"/>
                        </a:rPr>
                        <a:t>Phase 2</a:t>
                      </a:r>
                    </a:p>
                    <a:p>
                      <a:pPr algn="ctr"/>
                      <a:r>
                        <a:rPr lang="en-US" sz="2000" b="0" dirty="0">
                          <a:solidFill>
                            <a:schemeClr val="bg1"/>
                          </a:solidFill>
                          <a:latin typeface="Century Gothic" panose="020B0502020202020204" pitchFamily="34" charset="0"/>
                        </a:rPr>
                        <a:t>Preparation</a:t>
                      </a: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n-US"/>
                    </a:p>
                  </a:txBody>
                  <a:tcPr/>
                </a:tc>
                <a:tc gridSpan="4">
                  <a:txBody>
                    <a:bodyPr/>
                    <a:lstStyle/>
                    <a:p>
                      <a:pPr algn="ctr"/>
                      <a:r>
                        <a:rPr lang="en-US" sz="2000" b="1" dirty="0">
                          <a:solidFill>
                            <a:schemeClr val="bg1"/>
                          </a:solidFill>
                          <a:latin typeface="Century Gothic" panose="020B0502020202020204" pitchFamily="34" charset="0"/>
                        </a:rPr>
                        <a:t>Phase 3</a:t>
                      </a:r>
                    </a:p>
                    <a:p>
                      <a:pPr algn="ctr"/>
                      <a:r>
                        <a:rPr lang="en-US" sz="2000" b="0" dirty="0">
                          <a:solidFill>
                            <a:schemeClr val="bg1"/>
                          </a:solidFill>
                          <a:latin typeface="Century Gothic" panose="020B0502020202020204" pitchFamily="34" charset="0"/>
                        </a:rPr>
                        <a:t>Active Implementation </a:t>
                      </a: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200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Phase 4</a:t>
                      </a:r>
                    </a:p>
                    <a:p>
                      <a:pPr marL="0" marR="0" algn="ctr">
                        <a:lnSpc>
                          <a:spcPct val="115000"/>
                        </a:lnSpc>
                        <a:spcBef>
                          <a:spcPts val="0"/>
                        </a:spcBef>
                        <a:spcAft>
                          <a:spcPts val="0"/>
                        </a:spcAft>
                      </a:pPr>
                      <a:r>
                        <a:rPr lang="en-US" sz="2000" b="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Sustainment</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223237214"/>
                  </a:ext>
                </a:extLst>
              </a:tr>
              <a:tr h="0">
                <a:tc>
                  <a:txBody>
                    <a:bodyPr/>
                    <a:lstStyle/>
                    <a:p>
                      <a:pPr marL="0" algn="ctr" defTabSz="432465" rtl="0" eaLnBrk="1" latinLnBrk="0" hangingPunct="1"/>
                      <a:r>
                        <a:rPr lang="en-US" sz="2000" b="0" kern="1200" dirty="0">
                          <a:solidFill>
                            <a:schemeClr val="tx1"/>
                          </a:solidFill>
                          <a:latin typeface="Century Gothic" panose="020B0502020202020204" pitchFamily="34" charset="0"/>
                          <a:ea typeface="+mn-ea"/>
                          <a:cs typeface="+mn-cs"/>
                        </a:rPr>
                        <a:t>Schedule</a:t>
                      </a:r>
                    </a:p>
                    <a:p>
                      <a:pPr marL="0" algn="ctr" defTabSz="432465" rtl="0" eaLnBrk="1" latinLnBrk="0" hangingPunct="1"/>
                      <a:r>
                        <a:rPr lang="en-US" sz="2000" b="0" kern="1200" dirty="0" err="1">
                          <a:solidFill>
                            <a:schemeClr val="tx1"/>
                          </a:solidFill>
                          <a:latin typeface="Century Gothic" panose="020B0502020202020204" pitchFamily="34" charset="0"/>
                          <a:ea typeface="+mn-ea"/>
                          <a:cs typeface="+mn-cs"/>
                        </a:rPr>
                        <a:t>mtgs</a:t>
                      </a:r>
                      <a:endParaRPr lang="en-US" sz="2000" b="0" kern="1200" dirty="0">
                        <a:solidFill>
                          <a:schemeClr val="tx1"/>
                        </a:solidFill>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2000" kern="1200" dirty="0">
                          <a:solidFill>
                            <a:schemeClr val="dk1"/>
                          </a:solidFill>
                          <a:effectLst/>
                          <a:latin typeface="Century Gothic" panose="020B0502020202020204" pitchFamily="34" charset="0"/>
                          <a:ea typeface="+mn-ea"/>
                          <a:cs typeface="+mn-cs"/>
                        </a:rPr>
                        <a:t>Piloting w coaches</a:t>
                      </a:r>
                      <a:endParaRPr lang="en-US" sz="2000" dirty="0">
                        <a:solidFill>
                          <a:schemeClr val="tx1"/>
                        </a:solidFill>
                        <a:latin typeface="Century Gothic" panose="020B0502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4">
                  <a:txBody>
                    <a:bodyPr/>
                    <a:lstStyle/>
                    <a:p>
                      <a:pPr algn="ctr"/>
                      <a:r>
                        <a:rPr lang="en-US" sz="2000" kern="1200" dirty="0">
                          <a:solidFill>
                            <a:schemeClr val="dk1"/>
                          </a:solidFill>
                          <a:effectLst/>
                          <a:latin typeface="Century Gothic" panose="020B0502020202020204" pitchFamily="34" charset="0"/>
                          <a:ea typeface="+mn-ea"/>
                          <a:cs typeface="+mn-cs"/>
                        </a:rPr>
                        <a:t>Meetings every 1-2 weeks with coaches</a:t>
                      </a:r>
                      <a:endParaRPr lang="en-US" sz="2000" dirty="0">
                        <a:solidFill>
                          <a:schemeClr val="tx1"/>
                        </a:solidFill>
                        <a:latin typeface="Century Gothic" panose="020B0502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endParaRPr lang="en-US" sz="2000" kern="1200" dirty="0">
                        <a:solidFill>
                          <a:schemeClr val="dk1"/>
                        </a:solidFill>
                        <a:effectLst/>
                        <a:latin typeface="Century Gothic" panose="020B0502020202020204" pitchFamily="34" charset="0"/>
                        <a:ea typeface="+mn-ea"/>
                        <a:cs typeface="+mn-cs"/>
                      </a:endParaRPr>
                    </a:p>
                    <a:p>
                      <a:pPr marL="0" marR="0" algn="ctr">
                        <a:lnSpc>
                          <a:spcPct val="115000"/>
                        </a:lnSpc>
                        <a:spcBef>
                          <a:spcPts val="0"/>
                        </a:spcBef>
                        <a:spcAft>
                          <a:spcPts val="0"/>
                        </a:spcAft>
                      </a:pPr>
                      <a:r>
                        <a:rPr lang="en-US" sz="2000" kern="1200" dirty="0">
                          <a:solidFill>
                            <a:schemeClr val="dk1"/>
                          </a:solidFill>
                          <a:effectLst/>
                          <a:latin typeface="Century Gothic" panose="020B0502020202020204" pitchFamily="34" charset="0"/>
                          <a:ea typeface="+mn-ea"/>
                          <a:cs typeface="+mn-cs"/>
                        </a:rPr>
                        <a:t>Quarterly </a:t>
                      </a:r>
                    </a:p>
                    <a:p>
                      <a:pPr marL="0" marR="0" algn="ctr">
                        <a:lnSpc>
                          <a:spcPct val="115000"/>
                        </a:lnSpc>
                        <a:spcBef>
                          <a:spcPts val="0"/>
                        </a:spcBef>
                        <a:spcAft>
                          <a:spcPts val="0"/>
                        </a:spcAft>
                      </a:pPr>
                      <a:r>
                        <a:rPr lang="en-US" sz="2000" kern="1200" dirty="0">
                          <a:solidFill>
                            <a:schemeClr val="dk1"/>
                          </a:solidFill>
                          <a:effectLst/>
                          <a:latin typeface="Century Gothic" panose="020B0502020202020204" pitchFamily="34" charset="0"/>
                          <a:ea typeface="+mn-ea"/>
                          <a:cs typeface="+mn-cs"/>
                        </a:rPr>
                        <a:t>PDCA</a:t>
                      </a:r>
                    </a:p>
                    <a:p>
                      <a:pPr marL="0" marR="0" algn="ctr">
                        <a:lnSpc>
                          <a:spcPct val="115000"/>
                        </a:lnSpc>
                        <a:spcBef>
                          <a:spcPts val="0"/>
                        </a:spcBef>
                        <a:spcAft>
                          <a:spcPts val="0"/>
                        </a:spcAft>
                      </a:pPr>
                      <a:endParaRPr lang="en-US" sz="2000" kern="1200" dirty="0">
                        <a:solidFill>
                          <a:schemeClr val="dk1"/>
                        </a:solidFill>
                        <a:effectLst/>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7212213"/>
                  </a:ext>
                </a:extLst>
              </a:tr>
            </a:tbl>
          </a:graphicData>
        </a:graphic>
      </p:graphicFrame>
      <p:cxnSp>
        <p:nvCxnSpPr>
          <p:cNvPr id="20" name="Connector: Elbow 19">
            <a:extLst>
              <a:ext uri="{FF2B5EF4-FFF2-40B4-BE49-F238E27FC236}">
                <a16:creationId xmlns:a16="http://schemas.microsoft.com/office/drawing/2014/main" id="{80575312-535C-4ACC-83A1-20C8E389EAA8}"/>
              </a:ext>
            </a:extLst>
          </p:cNvPr>
          <p:cNvCxnSpPr>
            <a:cxnSpLocks/>
          </p:cNvCxnSpPr>
          <p:nvPr/>
        </p:nvCxnSpPr>
        <p:spPr>
          <a:xfrm rot="10800000">
            <a:off x="3680403" y="5325641"/>
            <a:ext cx="419535" cy="467728"/>
          </a:xfrm>
          <a:prstGeom prst="bentConnector2">
            <a:avLst/>
          </a:prstGeom>
          <a:ln w="28575">
            <a:tailEnd type="triangle"/>
          </a:ln>
        </p:spPr>
        <p:style>
          <a:lnRef idx="2">
            <a:schemeClr val="dk1"/>
          </a:lnRef>
          <a:fillRef idx="0">
            <a:schemeClr val="dk1"/>
          </a:fillRef>
          <a:effectRef idx="1">
            <a:schemeClr val="dk1"/>
          </a:effectRef>
          <a:fontRef idx="minor">
            <a:schemeClr val="tx1"/>
          </a:fontRef>
        </p:style>
      </p:cxnSp>
      <p:sp>
        <p:nvSpPr>
          <p:cNvPr id="7" name="Oval 6">
            <a:extLst>
              <a:ext uri="{FF2B5EF4-FFF2-40B4-BE49-F238E27FC236}">
                <a16:creationId xmlns:a16="http://schemas.microsoft.com/office/drawing/2014/main" id="{79AE8197-58D1-4076-AA06-15312AFA0A00}"/>
              </a:ext>
            </a:extLst>
          </p:cNvPr>
          <p:cNvSpPr/>
          <p:nvPr/>
        </p:nvSpPr>
        <p:spPr>
          <a:xfrm>
            <a:off x="3680402" y="2361110"/>
            <a:ext cx="5314265" cy="2878276"/>
          </a:xfrm>
          <a:prstGeom prst="ellipse">
            <a:avLst/>
          </a:prstGeom>
          <a:noFill/>
          <a:ln w="539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16AAF50-2AF1-4AA0-95AF-9B6E86F86087}"/>
              </a:ext>
            </a:extLst>
          </p:cNvPr>
          <p:cNvSpPr txBox="1"/>
          <p:nvPr/>
        </p:nvSpPr>
        <p:spPr>
          <a:xfrm>
            <a:off x="5329835" y="1569818"/>
            <a:ext cx="4083106" cy="461665"/>
          </a:xfrm>
          <a:prstGeom prst="rect">
            <a:avLst/>
          </a:prstGeom>
          <a:noFill/>
        </p:spPr>
        <p:txBody>
          <a:bodyPr wrap="square" rtlCol="0">
            <a:spAutoFit/>
          </a:bodyPr>
          <a:lstStyle/>
          <a:p>
            <a:r>
              <a:rPr lang="en-US" sz="2400" dirty="0">
                <a:solidFill>
                  <a:srgbClr val="FF0000"/>
                </a:solidFill>
                <a:latin typeface="Century Gothic" panose="020B0502020202020204" pitchFamily="34" charset="0"/>
              </a:rPr>
              <a:t>Intervention</a:t>
            </a:r>
          </a:p>
        </p:txBody>
      </p:sp>
    </p:spTree>
    <p:extLst>
      <p:ext uri="{BB962C8B-B14F-4D97-AF65-F5344CB8AC3E}">
        <p14:creationId xmlns:p14="http://schemas.microsoft.com/office/powerpoint/2010/main" val="2156294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Outline</a:t>
            </a:r>
          </a:p>
        </p:txBody>
      </p:sp>
      <p:sp>
        <p:nvSpPr>
          <p:cNvPr id="4" name="Content Placeholder 3"/>
          <p:cNvSpPr>
            <a:spLocks noGrp="1"/>
          </p:cNvSpPr>
          <p:nvPr>
            <p:ph idx="1"/>
          </p:nvPr>
        </p:nvSpPr>
        <p:spPr>
          <a:xfrm>
            <a:off x="692726" y="2045091"/>
            <a:ext cx="8163891" cy="3529293"/>
          </a:xfrm>
        </p:spPr>
        <p:txBody>
          <a:bodyPr>
            <a:noAutofit/>
          </a:bodyPr>
          <a:lstStyle/>
          <a:p>
            <a:pPr marL="457200" indent="-457200">
              <a:buClr>
                <a:srgbClr val="F57D20"/>
              </a:buClr>
              <a:buSzPct val="80000"/>
              <a:buFont typeface="+mj-lt"/>
              <a:buAutoNum type="arabicPeriod"/>
            </a:pPr>
            <a:r>
              <a:rPr lang="en-US" dirty="0"/>
              <a:t>Overview</a:t>
            </a:r>
          </a:p>
          <a:p>
            <a:pPr marL="457200" indent="-457200">
              <a:buClr>
                <a:srgbClr val="F57D20"/>
              </a:buClr>
              <a:buSzPct val="80000"/>
              <a:buFont typeface="+mj-lt"/>
              <a:buAutoNum type="arabicPeriod"/>
            </a:pPr>
            <a:r>
              <a:rPr lang="en-US" dirty="0"/>
              <a:t>Intervention and qualitative results - Lee</a:t>
            </a:r>
          </a:p>
          <a:p>
            <a:pPr marL="457200" indent="-457200">
              <a:buClr>
                <a:srgbClr val="F57D20"/>
              </a:buClr>
              <a:buSzPct val="80000"/>
              <a:buFont typeface="+mj-lt"/>
              <a:buAutoNum type="arabicPeriod"/>
            </a:pPr>
            <a:r>
              <a:rPr lang="en-US" dirty="0"/>
              <a:t>Main SPARC trial results - Bradley</a:t>
            </a:r>
          </a:p>
          <a:p>
            <a:pPr marL="457200" indent="-457200">
              <a:buClr>
                <a:srgbClr val="F57D20"/>
              </a:buClr>
              <a:buSzPct val="80000"/>
              <a:buFont typeface="+mj-lt"/>
              <a:buAutoNum type="arabicPeriod"/>
            </a:pPr>
            <a:r>
              <a:rPr lang="en-US" dirty="0"/>
              <a:t>Evaluation with patient surveys – Williams</a:t>
            </a:r>
          </a:p>
          <a:p>
            <a:pPr marL="457200" indent="-457200">
              <a:buClr>
                <a:srgbClr val="F57D20"/>
              </a:buClr>
              <a:buSzPct val="80000"/>
              <a:buFont typeface="+mj-lt"/>
              <a:buAutoNum type="arabicPeriod"/>
            </a:pPr>
            <a:r>
              <a:rPr lang="en-US" dirty="0"/>
              <a:t>Conclusion and Discussion</a:t>
            </a:r>
          </a:p>
          <a:p>
            <a:pPr lvl="1" indent="0">
              <a:buNone/>
            </a:pPr>
            <a:endParaRPr lang="en-US" dirty="0"/>
          </a:p>
          <a:p>
            <a:pPr lvl="1" indent="0">
              <a:buNone/>
            </a:pPr>
            <a:endParaRPr lang="en-US" dirty="0"/>
          </a:p>
          <a:p>
            <a:pPr marL="619197" lvl="1" indent="-342900">
              <a:buFont typeface="Wingdings" panose="05000000000000000000" pitchFamily="2" charset="2"/>
              <a:buChar char="ü"/>
            </a:pPr>
            <a:endParaRPr lang="en-US" dirty="0"/>
          </a:p>
          <a:p>
            <a:pPr lvl="1" indent="0" algn="r">
              <a:buNone/>
            </a:pPr>
            <a:r>
              <a:rPr lang="en-US" sz="1600" dirty="0"/>
              <a:t> </a:t>
            </a:r>
          </a:p>
          <a:p>
            <a:pPr lvl="1" indent="0" algn="r">
              <a:buNone/>
            </a:pPr>
            <a:endParaRPr lang="en-US" sz="1600" dirty="0"/>
          </a:p>
          <a:p>
            <a:pPr lvl="1" indent="0" algn="r">
              <a:buNone/>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7</a:t>
            </a:fld>
            <a:endParaRPr lang="en-US"/>
          </a:p>
        </p:txBody>
      </p:sp>
    </p:spTree>
    <p:extLst>
      <p:ext uri="{BB962C8B-B14F-4D97-AF65-F5344CB8AC3E}">
        <p14:creationId xmlns:p14="http://schemas.microsoft.com/office/powerpoint/2010/main" val="25136973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Trial: Data Collection</a:t>
            </a:r>
          </a:p>
        </p:txBody>
      </p:sp>
      <p:sp>
        <p:nvSpPr>
          <p:cNvPr id="4" name="Content Placeholder 3"/>
          <p:cNvSpPr>
            <a:spLocks noGrp="1"/>
          </p:cNvSpPr>
          <p:nvPr>
            <p:ph idx="1"/>
          </p:nvPr>
        </p:nvSpPr>
        <p:spPr>
          <a:xfrm>
            <a:off x="692726" y="1587316"/>
            <a:ext cx="8085513" cy="4839284"/>
          </a:xfrm>
        </p:spPr>
        <p:txBody>
          <a:bodyPr>
            <a:noAutofit/>
          </a:bodyPr>
          <a:lstStyle/>
          <a:p>
            <a:pPr marL="342900" indent="-342900">
              <a:buClr>
                <a:srgbClr val="F57D20"/>
              </a:buClr>
              <a:buSzPct val="80000"/>
              <a:buFont typeface="Wingdings" panose="05000000000000000000" pitchFamily="2" charset="2"/>
              <a:buChar char="§"/>
            </a:pPr>
            <a:r>
              <a:rPr lang="en-US" sz="2400" dirty="0"/>
              <a:t>All secondary electronic data </a:t>
            </a:r>
          </a:p>
          <a:p>
            <a:pPr marL="342900" indent="-342900">
              <a:buClr>
                <a:srgbClr val="F57D20"/>
              </a:buClr>
              <a:buSzPct val="80000"/>
              <a:buFont typeface="Wingdings" panose="05000000000000000000" pitchFamily="2" charset="2"/>
              <a:buChar char="§"/>
            </a:pPr>
            <a:r>
              <a:rPr lang="en-US" sz="2400" dirty="0"/>
              <a:t>EHR data </a:t>
            </a:r>
          </a:p>
          <a:p>
            <a:pPr marL="739775" lvl="1" indent="-342900">
              <a:buClr>
                <a:srgbClr val="F57D20"/>
              </a:buClr>
              <a:buFont typeface="Wingdings" panose="05000000000000000000" pitchFamily="2" charset="2"/>
              <a:buChar char="ü"/>
            </a:pPr>
            <a:r>
              <a:rPr lang="en-US" sz="2400" dirty="0"/>
              <a:t>Screen and assessment</a:t>
            </a:r>
          </a:p>
          <a:p>
            <a:pPr marL="739775" lvl="1" indent="-342900">
              <a:buClr>
                <a:srgbClr val="F57D20"/>
              </a:buClr>
              <a:buFont typeface="Wingdings" panose="05000000000000000000" pitchFamily="2" charset="2"/>
              <a:buChar char="ü"/>
            </a:pPr>
            <a:r>
              <a:rPr lang="en-US" sz="2400" dirty="0"/>
              <a:t>ICD and other codes (</a:t>
            </a:r>
            <a:r>
              <a:rPr lang="en-US" sz="2400" dirty="0" err="1"/>
              <a:t>v,z</a:t>
            </a:r>
            <a:r>
              <a:rPr lang="en-US" sz="2400" dirty="0"/>
              <a:t>, HCSPCS)</a:t>
            </a:r>
          </a:p>
          <a:p>
            <a:pPr marL="739775" lvl="1" indent="-342900">
              <a:buClr>
                <a:srgbClr val="F57D20"/>
              </a:buClr>
              <a:buFont typeface="Wingdings" panose="05000000000000000000" pitchFamily="2" charset="2"/>
              <a:buChar char="ü"/>
            </a:pPr>
            <a:r>
              <a:rPr lang="en-US" sz="2400" dirty="0"/>
              <a:t>Pharmacy</a:t>
            </a:r>
          </a:p>
          <a:p>
            <a:pPr marL="342900" lvl="1" indent="-342900">
              <a:buClr>
                <a:srgbClr val="F57D20"/>
              </a:buClr>
              <a:buFont typeface="Wingdings" panose="05000000000000000000" pitchFamily="2" charset="2"/>
              <a:buChar char="§"/>
            </a:pPr>
            <a:r>
              <a:rPr lang="en-US" sz="2400" dirty="0"/>
              <a:t>Insurance claims</a:t>
            </a:r>
          </a:p>
          <a:p>
            <a:pPr marL="739775" lvl="1" indent="-342900">
              <a:buClr>
                <a:srgbClr val="F57D20"/>
              </a:buClr>
              <a:buFont typeface="Wingdings" panose="05000000000000000000" pitchFamily="2" charset="2"/>
              <a:buChar char="ü"/>
            </a:pPr>
            <a:r>
              <a:rPr lang="en-US" sz="2400" dirty="0"/>
              <a:t>ICD and CPT codes</a:t>
            </a:r>
          </a:p>
          <a:p>
            <a:pPr marL="739775" lvl="1" indent="-342900">
              <a:buClr>
                <a:srgbClr val="F57D20"/>
              </a:buClr>
              <a:buFont typeface="Wingdings" panose="05000000000000000000" pitchFamily="2" charset="2"/>
              <a:buChar char="ü"/>
            </a:pPr>
            <a:r>
              <a:rPr lang="en-US" sz="2400" dirty="0"/>
              <a:t>Pharmacy</a:t>
            </a:r>
          </a:p>
          <a:p>
            <a:pPr marL="396875" lvl="1" indent="0">
              <a:buClr>
                <a:srgbClr val="F57D20"/>
              </a:buClr>
              <a:buNone/>
            </a:pPr>
            <a:endParaRPr lang="en-US" sz="2400" dirty="0"/>
          </a:p>
          <a:p>
            <a:pPr lvl="1" indent="0" algn="r">
              <a:spcBef>
                <a:spcPts val="0"/>
              </a:spcBef>
              <a:spcAft>
                <a:spcPts val="0"/>
              </a:spcAft>
              <a:buNone/>
            </a:pPr>
            <a:endParaRPr lang="en-US" sz="1600" dirty="0"/>
          </a:p>
          <a:p>
            <a:pPr lvl="1" indent="0" algn="r">
              <a:spcBef>
                <a:spcPts val="0"/>
              </a:spcBef>
              <a:spcAft>
                <a:spcPts val="0"/>
              </a:spcAft>
              <a:buNone/>
            </a:pPr>
            <a:r>
              <a:rPr lang="en-US" sz="1600" dirty="0"/>
              <a:t>Bobb IJERPH 2017; Glass Implementation Science 2018</a:t>
            </a:r>
          </a:p>
          <a:p>
            <a:pPr marL="396875">
              <a:buClr>
                <a:srgbClr val="F57D20"/>
              </a:buClr>
              <a:buSzPct val="80000"/>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70</a:t>
            </a:fld>
            <a:endParaRPr lang="en-US"/>
          </a:p>
        </p:txBody>
      </p:sp>
    </p:spTree>
    <p:extLst>
      <p:ext uri="{BB962C8B-B14F-4D97-AF65-F5344CB8AC3E}">
        <p14:creationId xmlns:p14="http://schemas.microsoft.com/office/powerpoint/2010/main" val="24553200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Trial: Main Outcomes</a:t>
            </a:r>
          </a:p>
        </p:txBody>
      </p:sp>
      <p:sp>
        <p:nvSpPr>
          <p:cNvPr id="4" name="Content Placeholder 3"/>
          <p:cNvSpPr>
            <a:spLocks noGrp="1"/>
          </p:cNvSpPr>
          <p:nvPr>
            <p:ph idx="1"/>
          </p:nvPr>
        </p:nvSpPr>
        <p:spPr>
          <a:xfrm>
            <a:off x="692726" y="2158816"/>
            <a:ext cx="8339043" cy="4839284"/>
          </a:xfrm>
        </p:spPr>
        <p:txBody>
          <a:bodyPr>
            <a:noAutofit/>
          </a:bodyPr>
          <a:lstStyle/>
          <a:p>
            <a:pPr marL="342900" indent="-342900">
              <a:buClr>
                <a:srgbClr val="F57D20"/>
              </a:buClr>
              <a:buSzPct val="80000"/>
              <a:buFont typeface="Wingdings" panose="05000000000000000000" pitchFamily="2" charset="2"/>
              <a:buChar char="§"/>
            </a:pPr>
            <a:r>
              <a:rPr lang="en-US" sz="2400" dirty="0"/>
              <a:t>Two Main Outcomes: </a:t>
            </a:r>
          </a:p>
          <a:p>
            <a:pPr marL="739775" lvl="1" indent="-342900">
              <a:buClr>
                <a:srgbClr val="F57D20"/>
              </a:buClr>
              <a:buFont typeface="Wingdings" panose="05000000000000000000" pitchFamily="2" charset="2"/>
              <a:buChar char="ü"/>
            </a:pPr>
            <a:r>
              <a:rPr lang="en-US" sz="2400" dirty="0"/>
              <a:t>Assessed in entire PC sample </a:t>
            </a:r>
          </a:p>
          <a:p>
            <a:pPr marL="457200" lvl="1" indent="-60325" defTabSz="373063">
              <a:buClr>
                <a:srgbClr val="F57D20"/>
              </a:buClr>
              <a:buNone/>
            </a:pPr>
            <a:r>
              <a:rPr lang="en-US" sz="2400" dirty="0"/>
              <a:t>		(i.e. NOT in patients who needed the care)</a:t>
            </a:r>
          </a:p>
          <a:p>
            <a:pPr marL="739775" lvl="1" indent="-342900">
              <a:buClr>
                <a:srgbClr val="F57D20"/>
              </a:buClr>
              <a:buFont typeface="Wingdings" panose="05000000000000000000" pitchFamily="2" charset="2"/>
              <a:buChar char="ü"/>
            </a:pPr>
            <a:r>
              <a:rPr lang="en-US" sz="2400" dirty="0"/>
              <a:t>To avoid identification bias </a:t>
            </a:r>
          </a:p>
          <a:p>
            <a:pPr marL="739775" lvl="1" indent="-342900">
              <a:buClr>
                <a:srgbClr val="F57D20"/>
              </a:buClr>
              <a:buFont typeface="Wingdings" panose="05000000000000000000" pitchFamily="2" charset="2"/>
              <a:buChar char="ü"/>
            </a:pPr>
            <a:r>
              <a:rPr lang="en-US" sz="2400" dirty="0"/>
              <a:t>Measures per 28 day period</a:t>
            </a:r>
          </a:p>
          <a:p>
            <a:pPr marL="739775" lvl="1" indent="-342900">
              <a:buFont typeface="Wingdings" panose="05000000000000000000" pitchFamily="2" charset="2"/>
              <a:buChar char="ü"/>
            </a:pPr>
            <a:endParaRPr lang="en-US" sz="1600" dirty="0"/>
          </a:p>
          <a:p>
            <a:pPr lvl="1" indent="0" algn="r">
              <a:spcBef>
                <a:spcPts val="0"/>
              </a:spcBef>
              <a:spcAft>
                <a:spcPts val="0"/>
              </a:spcAft>
              <a:buNone/>
            </a:pPr>
            <a:r>
              <a:rPr lang="en-US" sz="1600" dirty="0"/>
              <a:t>Bobb IJERPH 2017; Glass Implementation Science 2018</a:t>
            </a:r>
          </a:p>
          <a:p>
            <a:pPr lvl="1" indent="0" algn="r">
              <a:spcBef>
                <a:spcPts val="0"/>
              </a:spcBef>
              <a:spcAft>
                <a:spcPts val="0"/>
              </a:spcAft>
              <a:buNone/>
            </a:pPr>
            <a:r>
              <a:rPr lang="en-US" sz="1600" dirty="0"/>
              <a:t>J. Bobb et. al. Designing to avoid identification bias, NIH Collaboratory </a:t>
            </a:r>
            <a:r>
              <a:rPr lang="en-US" sz="1600" dirty="0" err="1"/>
              <a:t>ltextbook</a:t>
            </a:r>
            <a:endParaRPr lang="en-US" sz="1600" dirty="0"/>
          </a:p>
          <a:p>
            <a:pPr lvl="1" indent="0" algn="r">
              <a:spcBef>
                <a:spcPts val="0"/>
              </a:spcBef>
              <a:spcAft>
                <a:spcPts val="0"/>
              </a:spcAft>
              <a:buNone/>
            </a:pPr>
            <a:r>
              <a:rPr lang="en-US" sz="1600" dirty="0">
                <a:hlinkClick r:id="rId3"/>
              </a:rPr>
              <a:t>https://rethinkingclinicaltrials.org/chapters/design/experimental-designs-randomization-schemes-top/designing-to-avoid-identification-bias/</a:t>
            </a:r>
            <a:endParaRPr lang="en-US" sz="1600" dirty="0"/>
          </a:p>
          <a:p>
            <a:pPr marL="396875">
              <a:buClr>
                <a:srgbClr val="F57D20"/>
              </a:buClr>
              <a:buSzPct val="80000"/>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71</a:t>
            </a:fld>
            <a:endParaRPr lang="en-US"/>
          </a:p>
        </p:txBody>
      </p:sp>
    </p:spTree>
    <p:extLst>
      <p:ext uri="{BB962C8B-B14F-4D97-AF65-F5344CB8AC3E}">
        <p14:creationId xmlns:p14="http://schemas.microsoft.com/office/powerpoint/2010/main" val="2334807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Trial: Main Outcomes</a:t>
            </a:r>
          </a:p>
        </p:txBody>
      </p:sp>
      <p:sp>
        <p:nvSpPr>
          <p:cNvPr id="4" name="Content Placeholder 3"/>
          <p:cNvSpPr>
            <a:spLocks noGrp="1"/>
          </p:cNvSpPr>
          <p:nvPr>
            <p:ph idx="1"/>
          </p:nvPr>
        </p:nvSpPr>
        <p:spPr>
          <a:xfrm>
            <a:off x="692726" y="1917375"/>
            <a:ext cx="8451274" cy="4839284"/>
          </a:xfrm>
        </p:spPr>
        <p:txBody>
          <a:bodyPr>
            <a:noAutofit/>
          </a:bodyPr>
          <a:lstStyle/>
          <a:p>
            <a:pPr>
              <a:buClr>
                <a:srgbClr val="F57D20"/>
              </a:buClr>
              <a:buSzPct val="80000"/>
            </a:pPr>
            <a:r>
              <a:rPr lang="en-US" sz="2400" dirty="0"/>
              <a:t>1. Prevention: brief intervention </a:t>
            </a:r>
          </a:p>
          <a:p>
            <a:pPr marL="619197" lvl="1" indent="-342900">
              <a:buClr>
                <a:srgbClr val="F57D20"/>
              </a:buClr>
              <a:buFont typeface="Wingdings" panose="05000000000000000000" pitchFamily="2" charset="2"/>
              <a:buChar char="§"/>
            </a:pPr>
            <a:r>
              <a:rPr lang="en-US" sz="2400" dirty="0"/>
              <a:t>Positive AUDIT-C screen and</a:t>
            </a:r>
          </a:p>
          <a:p>
            <a:pPr marL="619197" lvl="1" indent="-342900">
              <a:buClr>
                <a:srgbClr val="F57D20"/>
              </a:buClr>
              <a:buFont typeface="Wingdings" panose="05000000000000000000" pitchFamily="2" charset="2"/>
              <a:buChar char="§"/>
            </a:pPr>
            <a:r>
              <a:rPr lang="en-US" sz="2400" dirty="0"/>
              <a:t>Documented counseling or advice </a:t>
            </a:r>
          </a:p>
          <a:p>
            <a:pPr marL="619197" lvl="1" indent="-342900">
              <a:buClr>
                <a:srgbClr val="F57D20"/>
              </a:buClr>
              <a:buFont typeface="Wingdings" panose="05000000000000000000" pitchFamily="2" charset="2"/>
              <a:buChar char="§"/>
            </a:pPr>
            <a:r>
              <a:rPr lang="en-US" sz="2400" dirty="0"/>
              <a:t>Based on </a:t>
            </a:r>
          </a:p>
          <a:p>
            <a:pPr marL="1004060" lvl="2" indent="-342900">
              <a:buClr>
                <a:srgbClr val="F57D20"/>
              </a:buClr>
              <a:buFont typeface="Wingdings" panose="05000000000000000000" pitchFamily="2" charset="2"/>
              <a:buChar char="ü"/>
            </a:pPr>
            <a:r>
              <a:rPr lang="en-US" sz="2400" dirty="0"/>
              <a:t>Natural language processing  </a:t>
            </a:r>
          </a:p>
          <a:p>
            <a:pPr marL="1004060" lvl="2" indent="-342900">
              <a:buClr>
                <a:srgbClr val="F57D20"/>
              </a:buClr>
              <a:buFont typeface="Wingdings" panose="05000000000000000000" pitchFamily="2" charset="2"/>
              <a:buChar char="ü"/>
            </a:pPr>
            <a:r>
              <a:rPr lang="en-US" sz="2400" dirty="0"/>
              <a:t>Billing codes </a:t>
            </a:r>
          </a:p>
          <a:p>
            <a:pPr marL="607185" lvl="2" indent="-342900">
              <a:buClr>
                <a:srgbClr val="F57D20"/>
              </a:buClr>
              <a:buFont typeface="Wingdings" panose="05000000000000000000" pitchFamily="2" charset="2"/>
              <a:buChar char="§"/>
            </a:pPr>
            <a:r>
              <a:rPr lang="en-US" sz="2400" dirty="0"/>
              <a:t>At visit or within 14 days</a:t>
            </a:r>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r>
              <a:rPr lang="en-US" sz="1600" dirty="0"/>
              <a:t>Bobb IJERPH 2017; Glass Implementation Science 2018</a:t>
            </a:r>
          </a:p>
          <a:p>
            <a:pPr marL="396875">
              <a:spcBef>
                <a:spcPts val="0"/>
              </a:spcBef>
              <a:spcAft>
                <a:spcPts val="0"/>
              </a:spcAft>
              <a:buClr>
                <a:srgbClr val="F57D20"/>
              </a:buClr>
              <a:buSzPct val="80000"/>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72</a:t>
            </a:fld>
            <a:endParaRPr lang="en-US"/>
          </a:p>
        </p:txBody>
      </p:sp>
    </p:spTree>
    <p:extLst>
      <p:ext uri="{BB962C8B-B14F-4D97-AF65-F5344CB8AC3E}">
        <p14:creationId xmlns:p14="http://schemas.microsoft.com/office/powerpoint/2010/main" val="4474167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Trial: Main Outcomes</a:t>
            </a:r>
          </a:p>
        </p:txBody>
      </p:sp>
      <p:sp>
        <p:nvSpPr>
          <p:cNvPr id="4" name="Content Placeholder 3"/>
          <p:cNvSpPr>
            <a:spLocks noGrp="1"/>
          </p:cNvSpPr>
          <p:nvPr>
            <p:ph idx="1"/>
          </p:nvPr>
        </p:nvSpPr>
        <p:spPr>
          <a:xfrm>
            <a:off x="692726" y="1899736"/>
            <a:ext cx="8085513" cy="4839284"/>
          </a:xfrm>
        </p:spPr>
        <p:txBody>
          <a:bodyPr vert="horz" lIns="86493" tIns="43247" rIns="86493" bIns="43247" rtlCol="0">
            <a:noAutofit/>
          </a:bodyPr>
          <a:lstStyle/>
          <a:p>
            <a:pPr>
              <a:buClr>
                <a:srgbClr val="F57D20"/>
              </a:buClr>
              <a:buSzPct val="80000"/>
            </a:pPr>
            <a:r>
              <a:rPr lang="en-US" sz="2400" dirty="0"/>
              <a:t>2. Alcohol Treatment</a:t>
            </a:r>
          </a:p>
          <a:p>
            <a:pPr marL="619197" lvl="1" indent="-342900">
              <a:buClr>
                <a:srgbClr val="F57D20"/>
              </a:buClr>
              <a:buFont typeface="Wingdings" panose="05000000000000000000" pitchFamily="2" charset="2"/>
              <a:buChar char="§"/>
            </a:pPr>
            <a:r>
              <a:rPr lang="en-US" sz="2400" dirty="0"/>
              <a:t>New AUD diagnosis documented at visit and</a:t>
            </a:r>
          </a:p>
          <a:p>
            <a:pPr marL="619197" lvl="1" indent="-342900">
              <a:buClr>
                <a:srgbClr val="F57D20"/>
              </a:buClr>
              <a:buFont typeface="Wingdings" panose="05000000000000000000" pitchFamily="2" charset="2"/>
              <a:buChar char="§"/>
            </a:pPr>
            <a:r>
              <a:rPr lang="en-US" sz="2400" dirty="0"/>
              <a:t>Evidence of AUD treatment </a:t>
            </a:r>
          </a:p>
          <a:p>
            <a:pPr marL="1004060" lvl="2" indent="-342900">
              <a:buClr>
                <a:srgbClr val="F57D20"/>
              </a:buClr>
              <a:buFont typeface="Wingdings" panose="05000000000000000000" pitchFamily="2" charset="2"/>
              <a:buChar char="ü"/>
            </a:pPr>
            <a:r>
              <a:rPr lang="en-US" sz="2400" dirty="0"/>
              <a:t>Based on ICD codes (NCQA HEDIS AOD)</a:t>
            </a:r>
          </a:p>
          <a:p>
            <a:pPr marL="1004060" lvl="2" indent="-342900">
              <a:buClr>
                <a:srgbClr val="F57D20"/>
              </a:buClr>
              <a:buFont typeface="Wingdings" panose="05000000000000000000" pitchFamily="2" charset="2"/>
              <a:buChar char="ü"/>
            </a:pPr>
            <a:r>
              <a:rPr lang="en-US" sz="2400" dirty="0"/>
              <a:t>Initiation: 1st visit within 14 days  </a:t>
            </a:r>
          </a:p>
          <a:p>
            <a:pPr marL="1004060" lvl="2" indent="-342900">
              <a:buClr>
                <a:srgbClr val="F57D20"/>
              </a:buClr>
              <a:buFont typeface="Wingdings" panose="05000000000000000000" pitchFamily="2" charset="2"/>
              <a:buChar char="ü"/>
            </a:pPr>
            <a:r>
              <a:rPr lang="en-US" sz="2400" dirty="0"/>
              <a:t>Engagement: 2 more within next 30 days</a:t>
            </a:r>
          </a:p>
          <a:p>
            <a:pPr marL="739775" lvl="1" indent="-342900">
              <a:buClr>
                <a:srgbClr val="F57D20"/>
              </a:buClr>
              <a:buFont typeface="Wingdings" panose="05000000000000000000" pitchFamily="2" charset="2"/>
              <a:buChar char="ü"/>
            </a:pPr>
            <a:endParaRPr lang="en-US" sz="2400" dirty="0"/>
          </a:p>
          <a:p>
            <a:pPr marL="396875" lvl="1" indent="0">
              <a:buClr>
                <a:srgbClr val="F57D20"/>
              </a:buClr>
              <a:buNone/>
            </a:pPr>
            <a:endParaRPr lang="en-US" sz="2400" dirty="0"/>
          </a:p>
          <a:p>
            <a:pPr marL="396875" lvl="1" indent="0" algn="r">
              <a:buClr>
                <a:srgbClr val="F57D20"/>
              </a:buClr>
              <a:buNone/>
            </a:pPr>
            <a:r>
              <a:rPr lang="en-US" sz="1600" dirty="0"/>
              <a:t>Bobb IJERPH 2017; Glass Implementation Science 2018</a:t>
            </a:r>
          </a:p>
          <a:p>
            <a:pPr marL="342900" indent="-342900">
              <a:buClr>
                <a:srgbClr val="F57D20"/>
              </a:buClr>
              <a:buSzPct val="80000"/>
              <a:buFont typeface="Wingdings" panose="05000000000000000000" pitchFamily="2" charset="2"/>
              <a:buChar char="§"/>
            </a:pPr>
            <a:endParaRPr lang="en-US" sz="2400" dirty="0"/>
          </a:p>
        </p:txBody>
      </p:sp>
      <p:sp>
        <p:nvSpPr>
          <p:cNvPr id="5" name="Slide Number Placeholder 4"/>
          <p:cNvSpPr>
            <a:spLocks noGrp="1"/>
          </p:cNvSpPr>
          <p:nvPr>
            <p:ph type="sldNum" sz="quarter" idx="12"/>
          </p:nvPr>
        </p:nvSpPr>
        <p:spPr/>
        <p:txBody>
          <a:bodyPr/>
          <a:lstStyle/>
          <a:p>
            <a:fld id="{A0C21F26-985F-9D40-A811-D6DE90C3D8D1}" type="slidenum">
              <a:rPr lang="en-US" smtClean="0"/>
              <a:t>73</a:t>
            </a:fld>
            <a:endParaRPr lang="en-US"/>
          </a:p>
        </p:txBody>
      </p:sp>
    </p:spTree>
    <p:extLst>
      <p:ext uri="{BB962C8B-B14F-4D97-AF65-F5344CB8AC3E}">
        <p14:creationId xmlns:p14="http://schemas.microsoft.com/office/powerpoint/2010/main" val="20137411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Trial: Secondary Outcomes</a:t>
            </a:r>
          </a:p>
        </p:txBody>
      </p:sp>
      <p:sp>
        <p:nvSpPr>
          <p:cNvPr id="4" name="Content Placeholder 3"/>
          <p:cNvSpPr>
            <a:spLocks noGrp="1"/>
          </p:cNvSpPr>
          <p:nvPr>
            <p:ph idx="1"/>
          </p:nvPr>
        </p:nvSpPr>
        <p:spPr>
          <a:xfrm>
            <a:off x="692726" y="1594936"/>
            <a:ext cx="8085513" cy="4839284"/>
          </a:xfrm>
        </p:spPr>
        <p:txBody>
          <a:bodyPr>
            <a:noAutofit/>
          </a:bodyPr>
          <a:lstStyle/>
          <a:p>
            <a:pPr marL="342900" indent="-342900">
              <a:spcBef>
                <a:spcPts val="0"/>
              </a:spcBef>
              <a:spcAft>
                <a:spcPts val="0"/>
              </a:spcAft>
              <a:buClr>
                <a:srgbClr val="F57D20"/>
              </a:buClr>
              <a:buSzPct val="80000"/>
              <a:buFont typeface="Wingdings" panose="05000000000000000000" pitchFamily="2" charset="2"/>
              <a:buChar char="§"/>
            </a:pPr>
            <a:endParaRPr lang="en-US" dirty="0"/>
          </a:p>
          <a:p>
            <a:pPr marL="342900" indent="-342900">
              <a:spcBef>
                <a:spcPts val="0"/>
              </a:spcBef>
              <a:spcAft>
                <a:spcPts val="0"/>
              </a:spcAft>
              <a:buClr>
                <a:srgbClr val="F57D20"/>
              </a:buClr>
              <a:buSzPct val="80000"/>
              <a:buFont typeface="Wingdings" panose="05000000000000000000" pitchFamily="2" charset="2"/>
              <a:buChar char="§"/>
            </a:pPr>
            <a:endParaRPr lang="en-US" dirty="0"/>
          </a:p>
          <a:p>
            <a:pPr marL="342900" indent="-342900">
              <a:buClr>
                <a:srgbClr val="F57D20"/>
              </a:buClr>
              <a:buSzPct val="80000"/>
              <a:buFont typeface="Wingdings" panose="05000000000000000000" pitchFamily="2" charset="2"/>
              <a:buChar char="§"/>
            </a:pPr>
            <a:r>
              <a:rPr lang="en-US" sz="2400" dirty="0"/>
              <a:t>Intermediate outcomes (e.g. screening) </a:t>
            </a:r>
          </a:p>
          <a:p>
            <a:pPr marL="342900" indent="-342900">
              <a:buClr>
                <a:srgbClr val="F57D20"/>
              </a:buClr>
              <a:buSzPct val="80000"/>
              <a:buFont typeface="Wingdings" panose="05000000000000000000" pitchFamily="2" charset="2"/>
              <a:buChar char="§"/>
            </a:pPr>
            <a:r>
              <a:rPr lang="en-US" sz="2400" dirty="0"/>
              <a:t>Secondary outcomes –sensitivity analyses to assess assumptions about</a:t>
            </a:r>
          </a:p>
          <a:p>
            <a:pPr marL="606425" lvl="2" indent="-261938">
              <a:buClr>
                <a:srgbClr val="F57D20"/>
              </a:buClr>
              <a:buFont typeface="Wingdings" panose="05000000000000000000" pitchFamily="2" charset="2"/>
              <a:buChar char="ü"/>
            </a:pPr>
            <a:r>
              <a:rPr lang="en-US" sz="2400" dirty="0"/>
              <a:t>Time frames</a:t>
            </a:r>
          </a:p>
          <a:p>
            <a:pPr marL="606425" lvl="2" indent="-261938">
              <a:buClr>
                <a:srgbClr val="F57D20"/>
              </a:buClr>
              <a:buFont typeface="Wingdings" panose="05000000000000000000" pitchFamily="2" charset="2"/>
              <a:buChar char="ü"/>
            </a:pPr>
            <a:r>
              <a:rPr lang="en-US" sz="2400" dirty="0"/>
              <a:t>Definitions, e.g. telephone visits included?</a:t>
            </a:r>
          </a:p>
          <a:p>
            <a:pPr marL="619197" lvl="1" indent="-342900">
              <a:spcBef>
                <a:spcPts val="0"/>
              </a:spcBef>
              <a:spcAft>
                <a:spcPts val="0"/>
              </a:spcAft>
              <a:buFont typeface="Wingdings" panose="05000000000000000000" pitchFamily="2" charset="2"/>
              <a:buChar char="§"/>
            </a:pPr>
            <a:endParaRPr lang="en-US"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marL="396875">
              <a:spcBef>
                <a:spcPts val="0"/>
              </a:spcBef>
              <a:spcAft>
                <a:spcPts val="0"/>
              </a:spcAft>
              <a:buClr>
                <a:srgbClr val="F57D20"/>
              </a:buClr>
              <a:buSzPct val="80000"/>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74</a:t>
            </a:fld>
            <a:endParaRPr lang="en-US"/>
          </a:p>
        </p:txBody>
      </p:sp>
    </p:spTree>
    <p:extLst>
      <p:ext uri="{BB962C8B-B14F-4D97-AF65-F5344CB8AC3E}">
        <p14:creationId xmlns:p14="http://schemas.microsoft.com/office/powerpoint/2010/main" val="22207053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Trial: Main Analyses</a:t>
            </a:r>
          </a:p>
        </p:txBody>
      </p:sp>
      <p:sp>
        <p:nvSpPr>
          <p:cNvPr id="4" name="Content Placeholder 3"/>
          <p:cNvSpPr>
            <a:spLocks noGrp="1"/>
          </p:cNvSpPr>
          <p:nvPr>
            <p:ph idx="1"/>
          </p:nvPr>
        </p:nvSpPr>
        <p:spPr>
          <a:xfrm>
            <a:off x="692726" y="1655896"/>
            <a:ext cx="8260774" cy="4839284"/>
          </a:xfrm>
        </p:spPr>
        <p:txBody>
          <a:bodyPr>
            <a:noAutofit/>
          </a:bodyPr>
          <a:lstStyle/>
          <a:p>
            <a:pPr marL="342900" indent="-342900">
              <a:buClr>
                <a:srgbClr val="F57D20"/>
              </a:buClr>
              <a:buSzPct val="80000"/>
              <a:buFont typeface="Wingdings" panose="05000000000000000000" pitchFamily="2" charset="2"/>
              <a:buChar char="§"/>
            </a:pPr>
            <a:endParaRPr lang="en-US" dirty="0"/>
          </a:p>
          <a:p>
            <a:pPr marL="342900" indent="-342900">
              <a:buClr>
                <a:srgbClr val="F57D20"/>
              </a:buClr>
              <a:buSzPct val="80000"/>
              <a:buFont typeface="Wingdings" panose="05000000000000000000" pitchFamily="2" charset="2"/>
              <a:buChar char="§"/>
            </a:pPr>
            <a:r>
              <a:rPr lang="en-US" sz="2400" dirty="0"/>
              <a:t>Describe sample: usual care vs. intervention</a:t>
            </a:r>
          </a:p>
          <a:p>
            <a:pPr marL="342900" indent="-342900">
              <a:buClr>
                <a:srgbClr val="F57D20"/>
              </a:buClr>
              <a:buSzPct val="80000"/>
              <a:buFont typeface="Wingdings" panose="05000000000000000000" pitchFamily="2" charset="2"/>
              <a:buChar char="§"/>
            </a:pPr>
            <a:r>
              <a:rPr lang="en-US" sz="2400" dirty="0"/>
              <a:t>Interrupted time series, descriptive re: screening</a:t>
            </a:r>
          </a:p>
          <a:p>
            <a:pPr marL="342900" indent="-342900">
              <a:buClr>
                <a:srgbClr val="F57D20"/>
              </a:buClr>
              <a:buSzPct val="80000"/>
              <a:buFont typeface="Wingdings" panose="05000000000000000000" pitchFamily="2" charset="2"/>
              <a:buChar char="§"/>
            </a:pPr>
            <a:r>
              <a:rPr lang="en-US" sz="2400" dirty="0"/>
              <a:t>Descriptive: treatment cascades</a:t>
            </a:r>
          </a:p>
          <a:p>
            <a:pPr marL="342900" indent="-342900">
              <a:buClr>
                <a:srgbClr val="F57D20"/>
              </a:buClr>
              <a:buSzPct val="80000"/>
              <a:buFont typeface="Wingdings" panose="05000000000000000000" pitchFamily="2" charset="2"/>
              <a:buChar char="§"/>
            </a:pPr>
            <a:endParaRPr lang="en-US" sz="24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r>
              <a:rPr lang="en-US" sz="1600" dirty="0"/>
              <a:t>Bobb IJERPH 2017; Glass Implementation Science 2018</a:t>
            </a:r>
          </a:p>
          <a:p>
            <a:pPr lvl="1" indent="0" algn="r">
              <a:spcBef>
                <a:spcPts val="0"/>
              </a:spcBef>
              <a:spcAft>
                <a:spcPts val="0"/>
              </a:spcAft>
              <a:buNone/>
            </a:pPr>
            <a:r>
              <a:rPr lang="en-US" sz="1600" dirty="0"/>
              <a:t>Hemming KM Stat Med 2018; Hemming KM BMJ 2018 </a:t>
            </a:r>
          </a:p>
          <a:p>
            <a:pPr marL="396875">
              <a:buClr>
                <a:srgbClr val="F57D20"/>
              </a:buClr>
              <a:buSzPct val="80000"/>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75</a:t>
            </a:fld>
            <a:endParaRPr lang="en-US"/>
          </a:p>
        </p:txBody>
      </p:sp>
    </p:spTree>
    <p:extLst>
      <p:ext uri="{BB962C8B-B14F-4D97-AF65-F5344CB8AC3E}">
        <p14:creationId xmlns:p14="http://schemas.microsoft.com/office/powerpoint/2010/main" val="12373232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Trial: Analyses</a:t>
            </a:r>
          </a:p>
        </p:txBody>
      </p:sp>
      <p:sp>
        <p:nvSpPr>
          <p:cNvPr id="4" name="Content Placeholder 3"/>
          <p:cNvSpPr>
            <a:spLocks noGrp="1"/>
          </p:cNvSpPr>
          <p:nvPr>
            <p:ph idx="1"/>
          </p:nvPr>
        </p:nvSpPr>
        <p:spPr>
          <a:xfrm>
            <a:off x="692726" y="1655896"/>
            <a:ext cx="8260774" cy="4839284"/>
          </a:xfrm>
        </p:spPr>
        <p:txBody>
          <a:bodyPr>
            <a:noAutofit/>
          </a:bodyPr>
          <a:lstStyle/>
          <a:p>
            <a:pPr marL="342900" indent="-342900">
              <a:buClr>
                <a:srgbClr val="F57D20"/>
              </a:buClr>
              <a:buSzPct val="80000"/>
              <a:buFont typeface="Wingdings" panose="05000000000000000000" pitchFamily="2" charset="2"/>
              <a:buChar char="§"/>
            </a:pPr>
            <a:r>
              <a:rPr lang="en-US" sz="2400" dirty="0"/>
              <a:t>Main analyses compared 2 main outcomes </a:t>
            </a:r>
          </a:p>
          <a:p>
            <a:pPr marL="606425" lvl="2" indent="-261938">
              <a:buClr>
                <a:srgbClr val="F57D20"/>
              </a:buClr>
              <a:buFont typeface="Wingdings" panose="05000000000000000000" pitchFamily="2" charset="2"/>
              <a:buChar char="ü"/>
            </a:pPr>
            <a:r>
              <a:rPr lang="en-US" sz="2400" dirty="0"/>
              <a:t>Usual Care vs. Intervention </a:t>
            </a:r>
          </a:p>
          <a:p>
            <a:pPr marL="342900" indent="-342900">
              <a:buClr>
                <a:srgbClr val="F57D20"/>
              </a:buClr>
              <a:buSzPct val="80000"/>
              <a:buFont typeface="Wingdings" panose="05000000000000000000" pitchFamily="2" charset="2"/>
              <a:buChar char="§"/>
            </a:pPr>
            <a:r>
              <a:rPr lang="en-US" sz="2400" dirty="0"/>
              <a:t>Consistent with CONSORT for cluster-randomized and stepped-wedge trial</a:t>
            </a:r>
          </a:p>
          <a:p>
            <a:pPr marL="606425" lvl="2" indent="-261938">
              <a:buClr>
                <a:srgbClr val="F57D20"/>
              </a:buClr>
              <a:buFont typeface="Wingdings" panose="05000000000000000000" pitchFamily="2" charset="2"/>
              <a:buChar char="ü"/>
            </a:pPr>
            <a:r>
              <a:rPr lang="en-US" sz="2400" dirty="0"/>
              <a:t>Intention to treat (start date randomly assigned)</a:t>
            </a:r>
            <a:endParaRPr lang="en-US" sz="1600" dirty="0"/>
          </a:p>
          <a:p>
            <a:pPr lvl="1" indent="0" algn="r">
              <a:spcBef>
                <a:spcPts val="0"/>
              </a:spcBef>
              <a:spcAft>
                <a:spcPts val="0"/>
              </a:spcAft>
              <a:buNone/>
            </a:pPr>
            <a:endParaRPr lang="en-US" sz="160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r>
              <a:rPr lang="en-US" sz="1600" dirty="0"/>
              <a:t>Bobb IJERPH 2017; Glass Implementation Science 2018</a:t>
            </a:r>
          </a:p>
          <a:p>
            <a:pPr marL="396875">
              <a:buClr>
                <a:srgbClr val="F57D20"/>
              </a:buClr>
              <a:buSzPct val="80000"/>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76</a:t>
            </a:fld>
            <a:endParaRPr lang="en-US"/>
          </a:p>
        </p:txBody>
      </p:sp>
    </p:spTree>
    <p:extLst>
      <p:ext uri="{BB962C8B-B14F-4D97-AF65-F5344CB8AC3E}">
        <p14:creationId xmlns:p14="http://schemas.microsoft.com/office/powerpoint/2010/main" val="38147744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Trial: Analyses</a:t>
            </a:r>
          </a:p>
        </p:txBody>
      </p:sp>
      <p:sp>
        <p:nvSpPr>
          <p:cNvPr id="4" name="Content Placeholder 3"/>
          <p:cNvSpPr>
            <a:spLocks noGrp="1"/>
          </p:cNvSpPr>
          <p:nvPr>
            <p:ph idx="1"/>
          </p:nvPr>
        </p:nvSpPr>
        <p:spPr>
          <a:xfrm>
            <a:off x="692726" y="1655896"/>
            <a:ext cx="8260774" cy="4839284"/>
          </a:xfrm>
        </p:spPr>
        <p:txBody>
          <a:bodyPr>
            <a:noAutofit/>
          </a:bodyPr>
          <a:lstStyle/>
          <a:p>
            <a:pPr marL="342900" indent="-342900">
              <a:buClr>
                <a:srgbClr val="F57D20"/>
              </a:buClr>
              <a:buSzPct val="80000"/>
              <a:buFont typeface="Wingdings" panose="05000000000000000000" pitchFamily="2" charset="2"/>
              <a:buChar char="§"/>
            </a:pPr>
            <a:endParaRPr lang="en-US" sz="1600" dirty="0"/>
          </a:p>
          <a:p>
            <a:pPr marL="342900" indent="-342900">
              <a:buClr>
                <a:srgbClr val="F57D20"/>
              </a:buClr>
              <a:buSzPct val="80000"/>
              <a:buFont typeface="Wingdings" panose="05000000000000000000" pitchFamily="2" charset="2"/>
              <a:buChar char="§"/>
            </a:pPr>
            <a:r>
              <a:rPr lang="en-US" sz="2400" dirty="0"/>
              <a:t>General linear mixed models (GLMM) </a:t>
            </a:r>
          </a:p>
          <a:p>
            <a:pPr marL="606425" lvl="2" indent="-261938">
              <a:buClr>
                <a:srgbClr val="F57D20"/>
              </a:buClr>
              <a:buFont typeface="Wingdings" panose="05000000000000000000" pitchFamily="2" charset="2"/>
              <a:buChar char="ü"/>
            </a:pPr>
            <a:r>
              <a:rPr lang="en-US" sz="2400" dirty="0"/>
              <a:t>Random effects for patient and site</a:t>
            </a:r>
          </a:p>
          <a:p>
            <a:pPr marL="606425" lvl="2" indent="-261938">
              <a:buClr>
                <a:srgbClr val="F57D20"/>
              </a:buClr>
              <a:buFont typeface="Wingdings" panose="05000000000000000000" pitchFamily="2" charset="2"/>
              <a:buChar char="ü"/>
            </a:pPr>
            <a:r>
              <a:rPr lang="en-US" sz="2400" dirty="0"/>
              <a:t>Accounts for correlation (same person &amp; site)</a:t>
            </a:r>
          </a:p>
          <a:p>
            <a:pPr marL="606425" lvl="2" indent="-261938">
              <a:buClr>
                <a:srgbClr val="F57D20"/>
              </a:buClr>
              <a:buFont typeface="Wingdings" panose="05000000000000000000" pitchFamily="2" charset="2"/>
              <a:buChar char="ü"/>
            </a:pPr>
            <a:r>
              <a:rPr lang="en-US" sz="2400" dirty="0"/>
              <a:t>Adjusted for </a:t>
            </a:r>
          </a:p>
          <a:p>
            <a:pPr marL="895350" lvl="2" indent="-271463">
              <a:buClr>
                <a:srgbClr val="F57D20"/>
              </a:buClr>
              <a:buFont typeface="Courier New" panose="02070309020205020404" pitchFamily="49" charset="0"/>
              <a:buChar char="o"/>
            </a:pPr>
            <a:r>
              <a:rPr lang="en-US" sz="2400" dirty="0"/>
              <a:t>Time: calendar month </a:t>
            </a:r>
          </a:p>
          <a:p>
            <a:pPr marL="895350" lvl="2" indent="-271463">
              <a:buClr>
                <a:srgbClr val="F57D20"/>
              </a:buClr>
              <a:buFont typeface="Courier New" panose="02070309020205020404" pitchFamily="49" charset="0"/>
              <a:buChar char="o"/>
            </a:pPr>
            <a:r>
              <a:rPr lang="en-US" sz="2400" dirty="0"/>
              <a:t>Stratification variable: Year 1 vs 2-3</a:t>
            </a:r>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r>
              <a:rPr lang="en-US" sz="1600" dirty="0"/>
              <a:t>Bobb IJERPH 2017; Glass Implementation Science 2018</a:t>
            </a:r>
          </a:p>
          <a:p>
            <a:pPr marL="396875">
              <a:buClr>
                <a:srgbClr val="F57D20"/>
              </a:buClr>
              <a:buSzPct val="80000"/>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77</a:t>
            </a:fld>
            <a:endParaRPr lang="en-US"/>
          </a:p>
        </p:txBody>
      </p:sp>
    </p:spTree>
    <p:extLst>
      <p:ext uri="{BB962C8B-B14F-4D97-AF65-F5344CB8AC3E}">
        <p14:creationId xmlns:p14="http://schemas.microsoft.com/office/powerpoint/2010/main" val="32521662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87079" y="2483557"/>
            <a:ext cx="8484781" cy="2114070"/>
          </a:xfrm>
        </p:spPr>
        <p:txBody>
          <a:bodyPr>
            <a:noAutofit/>
          </a:bodyPr>
          <a:lstStyle/>
          <a:p>
            <a:pPr algn="ctr">
              <a:lnSpc>
                <a:spcPct val="100000"/>
              </a:lnSpc>
            </a:pPr>
            <a:br>
              <a:rPr lang="en-US" altLang="en-US" sz="4800" dirty="0">
                <a:latin typeface="Palatino Linotype" panose="02040502050505030304" pitchFamily="18" charset="0"/>
              </a:rPr>
            </a:br>
            <a:r>
              <a:rPr lang="en-US" altLang="en-US" sz="4800" dirty="0"/>
              <a:t>Results</a:t>
            </a:r>
            <a:endParaRPr lang="en-US" sz="4800" dirty="0">
              <a:latin typeface="Palatino Linotype" panose="02040502050505030304" pitchFamily="18" charset="0"/>
            </a:endParaRPr>
          </a:p>
        </p:txBody>
      </p:sp>
      <p:sp>
        <p:nvSpPr>
          <p:cNvPr id="5" name="Slide Number Placeholder 4"/>
          <p:cNvSpPr>
            <a:spLocks noGrp="1"/>
          </p:cNvSpPr>
          <p:nvPr>
            <p:ph type="sldNum" sz="quarter" idx="4294967295"/>
          </p:nvPr>
        </p:nvSpPr>
        <p:spPr>
          <a:xfrm>
            <a:off x="7010400" y="6553200"/>
            <a:ext cx="2133600" cy="242888"/>
          </a:xfrm>
        </p:spPr>
        <p:txBody>
          <a:bodyPr/>
          <a:lstStyle/>
          <a:p>
            <a:pPr marL="0" marR="0" lvl="0" indent="0" algn="r" defTabSz="457159" rtl="0" eaLnBrk="1" fontAlgn="auto" latinLnBrk="0" hangingPunct="1">
              <a:lnSpc>
                <a:spcPct val="100000"/>
              </a:lnSpc>
              <a:spcBef>
                <a:spcPts val="0"/>
              </a:spcBef>
              <a:spcAft>
                <a:spcPts val="0"/>
              </a:spcAft>
              <a:buClrTx/>
              <a:buSzTx/>
              <a:buFontTx/>
              <a:buNone/>
              <a:tabLst/>
              <a:defRPr/>
            </a:pPr>
            <a:fld id="{59688B50-F209-5A45-8DA6-A40598A1B2D3}" type="slidenum">
              <a:rPr kumimoji="0" lang="en-US" sz="900" b="0" i="0" u="none" strike="noStrike" kern="1200" cap="none" spc="0" normalizeH="0" baseline="0" noProof="0" smtClean="0">
                <a:ln>
                  <a:noFill/>
                </a:ln>
                <a:solidFill>
                  <a:prstClr val="white">
                    <a:lumMod val="50000"/>
                  </a:prstClr>
                </a:solidFill>
                <a:effectLst/>
                <a:uLnTx/>
                <a:uFillTx/>
                <a:latin typeface="Calibri"/>
                <a:ea typeface="+mn-ea"/>
                <a:cs typeface="+mn-cs"/>
              </a:rPr>
              <a:pPr marL="0" marR="0" lvl="0" indent="0" algn="r" defTabSz="457159" rtl="0" eaLnBrk="1" fontAlgn="auto" latinLnBrk="0" hangingPunct="1">
                <a:lnSpc>
                  <a:spcPct val="100000"/>
                </a:lnSpc>
                <a:spcBef>
                  <a:spcPts val="0"/>
                </a:spcBef>
                <a:spcAft>
                  <a:spcPts val="0"/>
                </a:spcAft>
                <a:buClrTx/>
                <a:buSzTx/>
                <a:buFontTx/>
                <a:buNone/>
                <a:tabLst/>
                <a:defRPr/>
              </a:pPr>
              <a:t>78</a:t>
            </a:fld>
            <a:endParaRPr kumimoji="0" lang="en-US" sz="9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Tree>
    <p:extLst>
      <p:ext uri="{BB962C8B-B14F-4D97-AF65-F5344CB8AC3E}">
        <p14:creationId xmlns:p14="http://schemas.microsoft.com/office/powerpoint/2010/main" val="36216982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Results: Sample</a:t>
            </a:r>
          </a:p>
        </p:txBody>
      </p:sp>
      <p:sp>
        <p:nvSpPr>
          <p:cNvPr id="5" name="Slide Number Placeholder 4"/>
          <p:cNvSpPr>
            <a:spLocks noGrp="1"/>
          </p:cNvSpPr>
          <p:nvPr>
            <p:ph type="sldNum" sz="quarter" idx="12"/>
          </p:nvPr>
        </p:nvSpPr>
        <p:spPr/>
        <p:txBody>
          <a:bodyPr/>
          <a:lstStyle/>
          <a:p>
            <a:fld id="{A0C21F26-985F-9D40-A811-D6DE90C3D8D1}" type="slidenum">
              <a:rPr lang="en-US" smtClean="0"/>
              <a:t>79</a:t>
            </a:fld>
            <a:endParaRPr lang="en-US"/>
          </a:p>
        </p:txBody>
      </p:sp>
      <p:graphicFrame>
        <p:nvGraphicFramePr>
          <p:cNvPr id="6" name="Table 5">
            <a:extLst>
              <a:ext uri="{FF2B5EF4-FFF2-40B4-BE49-F238E27FC236}">
                <a16:creationId xmlns:a16="http://schemas.microsoft.com/office/drawing/2014/main" id="{409F5625-1685-40CF-BF62-23053EDC7CA2}"/>
              </a:ext>
            </a:extLst>
          </p:cNvPr>
          <p:cNvGraphicFramePr>
            <a:graphicFrameLocks noGrp="1"/>
          </p:cNvGraphicFramePr>
          <p:nvPr>
            <p:extLst>
              <p:ext uri="{D42A27DB-BD31-4B8C-83A1-F6EECF244321}">
                <p14:modId xmlns:p14="http://schemas.microsoft.com/office/powerpoint/2010/main" val="1294839065"/>
              </p:ext>
            </p:extLst>
          </p:nvPr>
        </p:nvGraphicFramePr>
        <p:xfrm>
          <a:off x="488894" y="2613147"/>
          <a:ext cx="7952740" cy="2630441"/>
        </p:xfrm>
        <a:graphic>
          <a:graphicData uri="http://schemas.openxmlformats.org/drawingml/2006/table">
            <a:tbl>
              <a:tblPr firstRow="1" firstCol="1" bandRow="1">
                <a:tableStyleId>{5C22544A-7EE6-4342-B048-85BDC9FD1C3A}</a:tableStyleId>
              </a:tblPr>
              <a:tblGrid>
                <a:gridCol w="3503639">
                  <a:extLst>
                    <a:ext uri="{9D8B030D-6E8A-4147-A177-3AD203B41FA5}">
                      <a16:colId xmlns:a16="http://schemas.microsoft.com/office/drawing/2014/main" val="4030704793"/>
                    </a:ext>
                  </a:extLst>
                </a:gridCol>
                <a:gridCol w="2195053">
                  <a:extLst>
                    <a:ext uri="{9D8B030D-6E8A-4147-A177-3AD203B41FA5}">
                      <a16:colId xmlns:a16="http://schemas.microsoft.com/office/drawing/2014/main" val="1122910765"/>
                    </a:ext>
                  </a:extLst>
                </a:gridCol>
                <a:gridCol w="2254048">
                  <a:extLst>
                    <a:ext uri="{9D8B030D-6E8A-4147-A177-3AD203B41FA5}">
                      <a16:colId xmlns:a16="http://schemas.microsoft.com/office/drawing/2014/main" val="712717010"/>
                    </a:ext>
                  </a:extLst>
                </a:gridCol>
              </a:tblGrid>
              <a:tr h="1010969">
                <a:tc>
                  <a:txBody>
                    <a:bodyPr/>
                    <a:lstStyle/>
                    <a:p>
                      <a:pPr marL="0" marR="0" algn="ctr">
                        <a:lnSpc>
                          <a:spcPct val="100000"/>
                        </a:lnSpc>
                        <a:spcBef>
                          <a:spcPts val="0"/>
                        </a:spcBef>
                        <a:spcAft>
                          <a:spcPts val="0"/>
                        </a:spcAft>
                      </a:pP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Usual Care</a:t>
                      </a:r>
                    </a:p>
                    <a:p>
                      <a:pPr marL="0" marR="0" algn="ctr">
                        <a:lnSpc>
                          <a:spcPct val="100000"/>
                        </a:lnSpc>
                        <a:spcBef>
                          <a:spcPts val="0"/>
                        </a:spcBef>
                        <a:spcAft>
                          <a:spcPts val="0"/>
                        </a:spcAft>
                      </a:pPr>
                      <a:r>
                        <a:rPr lang="en-US" sz="2400" b="0" dirty="0">
                          <a:effectLst/>
                          <a:latin typeface="Century Gothic" panose="020B0502020202020204" pitchFamily="34" charset="0"/>
                        </a:rPr>
                        <a:t>&amp; Preparation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Intervention</a:t>
                      </a:r>
                    </a:p>
                    <a:p>
                      <a:pPr marL="0" marR="0" algn="ctr">
                        <a:lnSpc>
                          <a:spcPct val="100000"/>
                        </a:lnSpc>
                        <a:spcBef>
                          <a:spcPts val="0"/>
                        </a:spcBef>
                        <a:spcAft>
                          <a:spcPts val="0"/>
                        </a:spcAft>
                      </a:pPr>
                      <a:r>
                        <a:rPr lang="en-US" sz="2400" b="0" dirty="0">
                          <a:effectLst/>
                          <a:latin typeface="Century Gothic" panose="020B0502020202020204" pitchFamily="34" charset="0"/>
                        </a:rPr>
                        <a:t>Active/Sustain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1468989401"/>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Number of patients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255,801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228,270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2965937352"/>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Visit/patient, mean (</a:t>
                      </a:r>
                      <a:r>
                        <a:rPr lang="en-US" sz="2400" b="0" dirty="0" err="1">
                          <a:effectLst/>
                          <a:latin typeface="Century Gothic" panose="020B0502020202020204" pitchFamily="34" charset="0"/>
                        </a:rPr>
                        <a:t>sd</a:t>
                      </a:r>
                      <a:r>
                        <a:rPr lang="en-US" sz="2400" b="0" dirty="0">
                          <a:effectLst/>
                          <a:latin typeface="Century Gothic" panose="020B0502020202020204" pitchFamily="34" charset="0"/>
                        </a:rPr>
                        <a:t>)</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3.73 (3.75)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2.70 (2.62)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3920595090"/>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Age, years, mean (</a:t>
                      </a:r>
                      <a:r>
                        <a:rPr lang="en-US" sz="2400" b="0" dirty="0" err="1">
                          <a:effectLst/>
                          <a:latin typeface="Century Gothic" panose="020B0502020202020204" pitchFamily="34" charset="0"/>
                        </a:rPr>
                        <a:t>sd</a:t>
                      </a:r>
                      <a:r>
                        <a:rPr lang="en-US" sz="2400" b="0" dirty="0">
                          <a:effectLst/>
                          <a:latin typeface="Century Gothic" panose="020B0502020202020204" pitchFamily="34" charset="0"/>
                        </a:rPr>
                        <a:t>)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49 (18)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50 (18)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2074096719"/>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Female (%)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58.5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59.3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4255895247"/>
                  </a:ext>
                </a:extLst>
              </a:tr>
            </a:tbl>
          </a:graphicData>
        </a:graphic>
      </p:graphicFrame>
    </p:spTree>
    <p:extLst>
      <p:ext uri="{BB962C8B-B14F-4D97-AF65-F5344CB8AC3E}">
        <p14:creationId xmlns:p14="http://schemas.microsoft.com/office/powerpoint/2010/main" val="3986123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87079" y="2483557"/>
            <a:ext cx="8484781" cy="2114070"/>
          </a:xfrm>
        </p:spPr>
        <p:txBody>
          <a:bodyPr>
            <a:noAutofit/>
          </a:bodyPr>
          <a:lstStyle/>
          <a:p>
            <a:pPr algn="ctr">
              <a:lnSpc>
                <a:spcPct val="100000"/>
              </a:lnSpc>
            </a:pPr>
            <a:br>
              <a:rPr lang="en-US" altLang="en-US" sz="4800" dirty="0">
                <a:latin typeface="Palatino Linotype" panose="02040502050505030304" pitchFamily="18" charset="0"/>
              </a:rPr>
            </a:br>
            <a:r>
              <a:rPr lang="en-US" altLang="en-US" sz="4800" dirty="0"/>
              <a:t>Overview</a:t>
            </a:r>
            <a:endParaRPr lang="en-US" sz="4800" dirty="0">
              <a:latin typeface="Palatino Linotype" panose="02040502050505030304" pitchFamily="18" charset="0"/>
            </a:endParaRPr>
          </a:p>
        </p:txBody>
      </p:sp>
      <p:sp>
        <p:nvSpPr>
          <p:cNvPr id="5" name="Slide Number Placeholder 4"/>
          <p:cNvSpPr>
            <a:spLocks noGrp="1"/>
          </p:cNvSpPr>
          <p:nvPr>
            <p:ph type="sldNum" sz="quarter" idx="4294967295"/>
          </p:nvPr>
        </p:nvSpPr>
        <p:spPr>
          <a:xfrm>
            <a:off x="7010400" y="6553200"/>
            <a:ext cx="2133600" cy="242888"/>
          </a:xfrm>
        </p:spPr>
        <p:txBody>
          <a:bodyPr/>
          <a:lstStyle/>
          <a:p>
            <a:pPr marL="0" marR="0" lvl="0" indent="0" algn="r" defTabSz="457159" rtl="0" eaLnBrk="1" fontAlgn="auto" latinLnBrk="0" hangingPunct="1">
              <a:lnSpc>
                <a:spcPct val="100000"/>
              </a:lnSpc>
              <a:spcBef>
                <a:spcPts val="0"/>
              </a:spcBef>
              <a:spcAft>
                <a:spcPts val="0"/>
              </a:spcAft>
              <a:buClrTx/>
              <a:buSzTx/>
              <a:buFontTx/>
              <a:buNone/>
              <a:tabLst/>
              <a:defRPr/>
            </a:pPr>
            <a:fld id="{59688B50-F209-5A45-8DA6-A40598A1B2D3}" type="slidenum">
              <a:rPr kumimoji="0" lang="en-US" sz="900" b="0" i="0" u="none" strike="noStrike" kern="1200" cap="none" spc="0" normalizeH="0" baseline="0" noProof="0" smtClean="0">
                <a:ln>
                  <a:noFill/>
                </a:ln>
                <a:solidFill>
                  <a:prstClr val="white">
                    <a:lumMod val="50000"/>
                  </a:prstClr>
                </a:solidFill>
                <a:effectLst/>
                <a:uLnTx/>
                <a:uFillTx/>
                <a:latin typeface="Calibri"/>
                <a:ea typeface="+mn-ea"/>
                <a:cs typeface="+mn-cs"/>
              </a:rPr>
              <a:pPr marL="0" marR="0" lvl="0" indent="0" algn="r" defTabSz="457159"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Tree>
    <p:extLst>
      <p:ext uri="{BB962C8B-B14F-4D97-AF65-F5344CB8AC3E}">
        <p14:creationId xmlns:p14="http://schemas.microsoft.com/office/powerpoint/2010/main" val="10009962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Results: Sample</a:t>
            </a:r>
          </a:p>
        </p:txBody>
      </p:sp>
      <p:sp>
        <p:nvSpPr>
          <p:cNvPr id="5" name="Slide Number Placeholder 4"/>
          <p:cNvSpPr>
            <a:spLocks noGrp="1"/>
          </p:cNvSpPr>
          <p:nvPr>
            <p:ph type="sldNum" sz="quarter" idx="12"/>
          </p:nvPr>
        </p:nvSpPr>
        <p:spPr/>
        <p:txBody>
          <a:bodyPr/>
          <a:lstStyle/>
          <a:p>
            <a:fld id="{A0C21F26-985F-9D40-A811-D6DE90C3D8D1}" type="slidenum">
              <a:rPr lang="en-US" smtClean="0"/>
              <a:t>80</a:t>
            </a:fld>
            <a:endParaRPr lang="en-US"/>
          </a:p>
        </p:txBody>
      </p:sp>
      <p:graphicFrame>
        <p:nvGraphicFramePr>
          <p:cNvPr id="6" name="Table 5">
            <a:extLst>
              <a:ext uri="{FF2B5EF4-FFF2-40B4-BE49-F238E27FC236}">
                <a16:creationId xmlns:a16="http://schemas.microsoft.com/office/drawing/2014/main" id="{409F5625-1685-40CF-BF62-23053EDC7CA2}"/>
              </a:ext>
            </a:extLst>
          </p:cNvPr>
          <p:cNvGraphicFramePr>
            <a:graphicFrameLocks noGrp="1"/>
          </p:cNvGraphicFramePr>
          <p:nvPr>
            <p:extLst>
              <p:ext uri="{D42A27DB-BD31-4B8C-83A1-F6EECF244321}">
                <p14:modId xmlns:p14="http://schemas.microsoft.com/office/powerpoint/2010/main" val="1679572165"/>
              </p:ext>
            </p:extLst>
          </p:nvPr>
        </p:nvGraphicFramePr>
        <p:xfrm>
          <a:off x="488894" y="2613147"/>
          <a:ext cx="7952740" cy="2630441"/>
        </p:xfrm>
        <a:graphic>
          <a:graphicData uri="http://schemas.openxmlformats.org/drawingml/2006/table">
            <a:tbl>
              <a:tblPr firstRow="1" firstCol="1" bandRow="1">
                <a:tableStyleId>{5C22544A-7EE6-4342-B048-85BDC9FD1C3A}</a:tableStyleId>
              </a:tblPr>
              <a:tblGrid>
                <a:gridCol w="3503639">
                  <a:extLst>
                    <a:ext uri="{9D8B030D-6E8A-4147-A177-3AD203B41FA5}">
                      <a16:colId xmlns:a16="http://schemas.microsoft.com/office/drawing/2014/main" val="4030704793"/>
                    </a:ext>
                  </a:extLst>
                </a:gridCol>
                <a:gridCol w="2195053">
                  <a:extLst>
                    <a:ext uri="{9D8B030D-6E8A-4147-A177-3AD203B41FA5}">
                      <a16:colId xmlns:a16="http://schemas.microsoft.com/office/drawing/2014/main" val="1122910765"/>
                    </a:ext>
                  </a:extLst>
                </a:gridCol>
                <a:gridCol w="2254048">
                  <a:extLst>
                    <a:ext uri="{9D8B030D-6E8A-4147-A177-3AD203B41FA5}">
                      <a16:colId xmlns:a16="http://schemas.microsoft.com/office/drawing/2014/main" val="712717010"/>
                    </a:ext>
                  </a:extLst>
                </a:gridCol>
              </a:tblGrid>
              <a:tr h="1010969">
                <a:tc>
                  <a:txBody>
                    <a:bodyPr/>
                    <a:lstStyle/>
                    <a:p>
                      <a:pPr marL="0" marR="0" algn="ctr">
                        <a:lnSpc>
                          <a:spcPct val="100000"/>
                        </a:lnSpc>
                        <a:spcBef>
                          <a:spcPts val="0"/>
                        </a:spcBef>
                        <a:spcAft>
                          <a:spcPts val="0"/>
                        </a:spcAft>
                      </a:pP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Usual Care</a:t>
                      </a:r>
                    </a:p>
                    <a:p>
                      <a:pPr marL="0" marR="0" algn="ctr">
                        <a:lnSpc>
                          <a:spcPct val="100000"/>
                        </a:lnSpc>
                        <a:spcBef>
                          <a:spcPts val="0"/>
                        </a:spcBef>
                        <a:spcAft>
                          <a:spcPts val="0"/>
                        </a:spcAft>
                      </a:pPr>
                      <a:r>
                        <a:rPr lang="en-US" sz="2400" b="0" dirty="0">
                          <a:effectLst/>
                          <a:latin typeface="Century Gothic" panose="020B0502020202020204" pitchFamily="34" charset="0"/>
                        </a:rPr>
                        <a:t>&amp; Preparation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Intervention</a:t>
                      </a:r>
                    </a:p>
                    <a:p>
                      <a:pPr marL="0" marR="0" algn="ctr">
                        <a:lnSpc>
                          <a:spcPct val="100000"/>
                        </a:lnSpc>
                        <a:spcBef>
                          <a:spcPts val="0"/>
                        </a:spcBef>
                        <a:spcAft>
                          <a:spcPts val="0"/>
                        </a:spcAft>
                      </a:pPr>
                      <a:r>
                        <a:rPr lang="en-US" sz="2400" b="0" dirty="0">
                          <a:effectLst/>
                          <a:latin typeface="Century Gothic" panose="020B0502020202020204" pitchFamily="34" charset="0"/>
                        </a:rPr>
                        <a:t>Active/Sustain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1468989401"/>
                  </a:ext>
                </a:extLst>
              </a:tr>
              <a:tr h="404868">
                <a:tc>
                  <a:txBody>
                    <a:bodyPr/>
                    <a:lstStyle/>
                    <a:p>
                      <a:pPr marL="0" marR="0" lvl="0" indent="0" algn="l" defTabSz="432465" rtl="0" eaLnBrk="1" fontAlgn="auto" latinLnBrk="0" hangingPunct="1">
                        <a:lnSpc>
                          <a:spcPct val="100000"/>
                        </a:lnSpc>
                        <a:spcBef>
                          <a:spcPts val="0"/>
                        </a:spcBef>
                        <a:spcAft>
                          <a:spcPts val="0"/>
                        </a:spcAft>
                        <a:buClrTx/>
                        <a:buSzTx/>
                        <a:buFontTx/>
                        <a:buNone/>
                        <a:tabLst/>
                        <a:defRPr/>
                      </a:pPr>
                      <a:r>
                        <a:rPr lang="en-US" sz="2400" b="0" dirty="0">
                          <a:effectLst/>
                          <a:latin typeface="Century Gothic" panose="020B0502020202020204" pitchFamily="34" charset="0"/>
                        </a:rPr>
                        <a:t>Number of patients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255,801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228,270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2965937352"/>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Visit/patient, mean (</a:t>
                      </a:r>
                      <a:r>
                        <a:rPr lang="en-US" sz="2400" b="0" dirty="0" err="1">
                          <a:effectLst/>
                          <a:latin typeface="Century Gothic" panose="020B0502020202020204" pitchFamily="34" charset="0"/>
                        </a:rPr>
                        <a:t>sd</a:t>
                      </a:r>
                      <a:r>
                        <a:rPr lang="en-US" sz="2400" b="0" dirty="0">
                          <a:effectLst/>
                          <a:latin typeface="Century Gothic" panose="020B0502020202020204" pitchFamily="34" charset="0"/>
                        </a:rPr>
                        <a:t>)</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3.73 (3.75)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2.70 (2.62)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3920595090"/>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Age, years, mean (</a:t>
                      </a:r>
                      <a:r>
                        <a:rPr lang="en-US" sz="2400" b="0" dirty="0" err="1">
                          <a:effectLst/>
                          <a:latin typeface="Century Gothic" panose="020B0502020202020204" pitchFamily="34" charset="0"/>
                        </a:rPr>
                        <a:t>sd</a:t>
                      </a:r>
                      <a:r>
                        <a:rPr lang="en-US" sz="2400" b="0" dirty="0">
                          <a:effectLst/>
                          <a:latin typeface="Century Gothic" panose="020B0502020202020204" pitchFamily="34" charset="0"/>
                        </a:rPr>
                        <a:t>)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49 (18)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50 (18)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2074096719"/>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Female (%)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58.5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59.3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4255895247"/>
                  </a:ext>
                </a:extLst>
              </a:tr>
            </a:tbl>
          </a:graphicData>
        </a:graphic>
      </p:graphicFrame>
      <p:sp>
        <p:nvSpPr>
          <p:cNvPr id="7" name="Oval 6">
            <a:extLst>
              <a:ext uri="{FF2B5EF4-FFF2-40B4-BE49-F238E27FC236}">
                <a16:creationId xmlns:a16="http://schemas.microsoft.com/office/drawing/2014/main" id="{82EDC97C-7F65-41F0-9215-3EF0260511A3}"/>
              </a:ext>
            </a:extLst>
          </p:cNvPr>
          <p:cNvSpPr/>
          <p:nvPr/>
        </p:nvSpPr>
        <p:spPr>
          <a:xfrm>
            <a:off x="3385623" y="4280951"/>
            <a:ext cx="5269483" cy="649705"/>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2746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Results: Sample</a:t>
            </a:r>
          </a:p>
        </p:txBody>
      </p:sp>
      <p:sp>
        <p:nvSpPr>
          <p:cNvPr id="5" name="Slide Number Placeholder 4"/>
          <p:cNvSpPr>
            <a:spLocks noGrp="1"/>
          </p:cNvSpPr>
          <p:nvPr>
            <p:ph type="sldNum" sz="quarter" idx="12"/>
          </p:nvPr>
        </p:nvSpPr>
        <p:spPr/>
        <p:txBody>
          <a:bodyPr/>
          <a:lstStyle/>
          <a:p>
            <a:fld id="{A0C21F26-985F-9D40-A811-D6DE90C3D8D1}" type="slidenum">
              <a:rPr lang="en-US" smtClean="0"/>
              <a:t>81</a:t>
            </a:fld>
            <a:endParaRPr lang="en-US"/>
          </a:p>
        </p:txBody>
      </p:sp>
      <p:graphicFrame>
        <p:nvGraphicFramePr>
          <p:cNvPr id="6" name="Table 5">
            <a:extLst>
              <a:ext uri="{FF2B5EF4-FFF2-40B4-BE49-F238E27FC236}">
                <a16:creationId xmlns:a16="http://schemas.microsoft.com/office/drawing/2014/main" id="{409F5625-1685-40CF-BF62-23053EDC7CA2}"/>
              </a:ext>
            </a:extLst>
          </p:cNvPr>
          <p:cNvGraphicFramePr>
            <a:graphicFrameLocks noGrp="1"/>
          </p:cNvGraphicFramePr>
          <p:nvPr>
            <p:extLst>
              <p:ext uri="{D42A27DB-BD31-4B8C-83A1-F6EECF244321}">
                <p14:modId xmlns:p14="http://schemas.microsoft.com/office/powerpoint/2010/main" val="296524940"/>
              </p:ext>
            </p:extLst>
          </p:nvPr>
        </p:nvGraphicFramePr>
        <p:xfrm>
          <a:off x="488894" y="2613147"/>
          <a:ext cx="7952740" cy="2630441"/>
        </p:xfrm>
        <a:graphic>
          <a:graphicData uri="http://schemas.openxmlformats.org/drawingml/2006/table">
            <a:tbl>
              <a:tblPr firstRow="1" firstCol="1" bandRow="1">
                <a:tableStyleId>{5C22544A-7EE6-4342-B048-85BDC9FD1C3A}</a:tableStyleId>
              </a:tblPr>
              <a:tblGrid>
                <a:gridCol w="3503639">
                  <a:extLst>
                    <a:ext uri="{9D8B030D-6E8A-4147-A177-3AD203B41FA5}">
                      <a16:colId xmlns:a16="http://schemas.microsoft.com/office/drawing/2014/main" val="4030704793"/>
                    </a:ext>
                  </a:extLst>
                </a:gridCol>
                <a:gridCol w="2195053">
                  <a:extLst>
                    <a:ext uri="{9D8B030D-6E8A-4147-A177-3AD203B41FA5}">
                      <a16:colId xmlns:a16="http://schemas.microsoft.com/office/drawing/2014/main" val="1122910765"/>
                    </a:ext>
                  </a:extLst>
                </a:gridCol>
                <a:gridCol w="2254048">
                  <a:extLst>
                    <a:ext uri="{9D8B030D-6E8A-4147-A177-3AD203B41FA5}">
                      <a16:colId xmlns:a16="http://schemas.microsoft.com/office/drawing/2014/main" val="712717010"/>
                    </a:ext>
                  </a:extLst>
                </a:gridCol>
              </a:tblGrid>
              <a:tr h="1010969">
                <a:tc>
                  <a:txBody>
                    <a:bodyPr/>
                    <a:lstStyle/>
                    <a:p>
                      <a:pPr marL="0" marR="0" algn="ctr">
                        <a:lnSpc>
                          <a:spcPct val="100000"/>
                        </a:lnSpc>
                        <a:spcBef>
                          <a:spcPts val="0"/>
                        </a:spcBef>
                        <a:spcAft>
                          <a:spcPts val="0"/>
                        </a:spcAft>
                      </a:pP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Usual Care</a:t>
                      </a:r>
                    </a:p>
                    <a:p>
                      <a:pPr marL="0" marR="0" algn="ctr">
                        <a:lnSpc>
                          <a:spcPct val="100000"/>
                        </a:lnSpc>
                        <a:spcBef>
                          <a:spcPts val="0"/>
                        </a:spcBef>
                        <a:spcAft>
                          <a:spcPts val="0"/>
                        </a:spcAft>
                      </a:pPr>
                      <a:r>
                        <a:rPr lang="en-US" sz="2400" b="0" dirty="0">
                          <a:effectLst/>
                          <a:latin typeface="Century Gothic" panose="020B0502020202020204" pitchFamily="34" charset="0"/>
                        </a:rPr>
                        <a:t>&amp; Preparation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Intervention</a:t>
                      </a:r>
                    </a:p>
                    <a:p>
                      <a:pPr marL="0" marR="0" algn="ctr">
                        <a:lnSpc>
                          <a:spcPct val="100000"/>
                        </a:lnSpc>
                        <a:spcBef>
                          <a:spcPts val="0"/>
                        </a:spcBef>
                        <a:spcAft>
                          <a:spcPts val="0"/>
                        </a:spcAft>
                      </a:pPr>
                      <a:r>
                        <a:rPr lang="en-US" sz="2400" b="0" dirty="0">
                          <a:effectLst/>
                          <a:latin typeface="Century Gothic" panose="020B0502020202020204" pitchFamily="34" charset="0"/>
                        </a:rPr>
                        <a:t>Active/Sustain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1468989401"/>
                  </a:ext>
                </a:extLst>
              </a:tr>
              <a:tr h="404868">
                <a:tc>
                  <a:txBody>
                    <a:bodyPr/>
                    <a:lstStyle/>
                    <a:p>
                      <a:pPr marL="0" marR="0" lvl="0" indent="0" algn="l" defTabSz="432465" rtl="0" eaLnBrk="1" fontAlgn="auto" latinLnBrk="0" hangingPunct="1">
                        <a:lnSpc>
                          <a:spcPct val="100000"/>
                        </a:lnSpc>
                        <a:spcBef>
                          <a:spcPts val="0"/>
                        </a:spcBef>
                        <a:spcAft>
                          <a:spcPts val="0"/>
                        </a:spcAft>
                        <a:buClrTx/>
                        <a:buSzTx/>
                        <a:buFontTx/>
                        <a:buNone/>
                        <a:tabLst/>
                        <a:defRPr/>
                      </a:pPr>
                      <a:r>
                        <a:rPr lang="en-US" sz="2400" b="0" dirty="0">
                          <a:effectLst/>
                          <a:latin typeface="Century Gothic" panose="020B0502020202020204" pitchFamily="34" charset="0"/>
                        </a:rPr>
                        <a:t>Number of patients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255,801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228,270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2965937352"/>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Visit/patient, mean (</a:t>
                      </a:r>
                      <a:r>
                        <a:rPr lang="en-US" sz="2400" b="0" dirty="0" err="1">
                          <a:effectLst/>
                          <a:latin typeface="Century Gothic" panose="020B0502020202020204" pitchFamily="34" charset="0"/>
                        </a:rPr>
                        <a:t>sd</a:t>
                      </a:r>
                      <a:r>
                        <a:rPr lang="en-US" sz="2400" b="0" dirty="0">
                          <a:effectLst/>
                          <a:latin typeface="Century Gothic" panose="020B0502020202020204" pitchFamily="34" charset="0"/>
                        </a:rPr>
                        <a:t>)</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3.73 (3.75)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2.70 (2.62)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3920595090"/>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Age, years, mean (</a:t>
                      </a:r>
                      <a:r>
                        <a:rPr lang="en-US" sz="2400" b="0" dirty="0" err="1">
                          <a:effectLst/>
                          <a:latin typeface="Century Gothic" panose="020B0502020202020204" pitchFamily="34" charset="0"/>
                        </a:rPr>
                        <a:t>sd</a:t>
                      </a:r>
                      <a:r>
                        <a:rPr lang="en-US" sz="2400" b="0" dirty="0">
                          <a:effectLst/>
                          <a:latin typeface="Century Gothic" panose="020B0502020202020204" pitchFamily="34" charset="0"/>
                        </a:rPr>
                        <a:t>)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49 (18)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50 (18)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2074096719"/>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Female (%)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58.5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59.3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4255895247"/>
                  </a:ext>
                </a:extLst>
              </a:tr>
            </a:tbl>
          </a:graphicData>
        </a:graphic>
      </p:graphicFrame>
      <p:sp>
        <p:nvSpPr>
          <p:cNvPr id="7" name="Oval 6">
            <a:extLst>
              <a:ext uri="{FF2B5EF4-FFF2-40B4-BE49-F238E27FC236}">
                <a16:creationId xmlns:a16="http://schemas.microsoft.com/office/drawing/2014/main" id="{82EDC97C-7F65-41F0-9215-3EF0260511A3}"/>
              </a:ext>
            </a:extLst>
          </p:cNvPr>
          <p:cNvSpPr/>
          <p:nvPr/>
        </p:nvSpPr>
        <p:spPr>
          <a:xfrm>
            <a:off x="3385623" y="4698963"/>
            <a:ext cx="5269483" cy="649705"/>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02243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Results: Sample</a:t>
            </a:r>
          </a:p>
        </p:txBody>
      </p:sp>
      <p:sp>
        <p:nvSpPr>
          <p:cNvPr id="5" name="Slide Number Placeholder 4"/>
          <p:cNvSpPr>
            <a:spLocks noGrp="1"/>
          </p:cNvSpPr>
          <p:nvPr>
            <p:ph type="sldNum" sz="quarter" idx="12"/>
          </p:nvPr>
        </p:nvSpPr>
        <p:spPr/>
        <p:txBody>
          <a:bodyPr/>
          <a:lstStyle/>
          <a:p>
            <a:fld id="{A0C21F26-985F-9D40-A811-D6DE90C3D8D1}" type="slidenum">
              <a:rPr lang="en-US" smtClean="0"/>
              <a:t>82</a:t>
            </a:fld>
            <a:endParaRPr lang="en-US"/>
          </a:p>
        </p:txBody>
      </p:sp>
      <p:graphicFrame>
        <p:nvGraphicFramePr>
          <p:cNvPr id="6" name="Table 5">
            <a:extLst>
              <a:ext uri="{FF2B5EF4-FFF2-40B4-BE49-F238E27FC236}">
                <a16:creationId xmlns:a16="http://schemas.microsoft.com/office/drawing/2014/main" id="{409F5625-1685-40CF-BF62-23053EDC7CA2}"/>
              </a:ext>
            </a:extLst>
          </p:cNvPr>
          <p:cNvGraphicFramePr>
            <a:graphicFrameLocks noGrp="1"/>
          </p:cNvGraphicFramePr>
          <p:nvPr>
            <p:extLst>
              <p:ext uri="{D42A27DB-BD31-4B8C-83A1-F6EECF244321}">
                <p14:modId xmlns:p14="http://schemas.microsoft.com/office/powerpoint/2010/main" val="1986983185"/>
              </p:ext>
            </p:extLst>
          </p:nvPr>
        </p:nvGraphicFramePr>
        <p:xfrm>
          <a:off x="528651" y="1338470"/>
          <a:ext cx="8150128" cy="5059649"/>
        </p:xfrm>
        <a:graphic>
          <a:graphicData uri="http://schemas.openxmlformats.org/drawingml/2006/table">
            <a:tbl>
              <a:tblPr firstRow="1" firstCol="1" bandRow="1">
                <a:tableStyleId>{5C22544A-7EE6-4342-B048-85BDC9FD1C3A}</a:tableStyleId>
              </a:tblPr>
              <a:tblGrid>
                <a:gridCol w="3144991">
                  <a:extLst>
                    <a:ext uri="{9D8B030D-6E8A-4147-A177-3AD203B41FA5}">
                      <a16:colId xmlns:a16="http://schemas.microsoft.com/office/drawing/2014/main" val="4030704793"/>
                    </a:ext>
                  </a:extLst>
                </a:gridCol>
                <a:gridCol w="2582779">
                  <a:extLst>
                    <a:ext uri="{9D8B030D-6E8A-4147-A177-3AD203B41FA5}">
                      <a16:colId xmlns:a16="http://schemas.microsoft.com/office/drawing/2014/main" val="1122910765"/>
                    </a:ext>
                  </a:extLst>
                </a:gridCol>
                <a:gridCol w="2422358">
                  <a:extLst>
                    <a:ext uri="{9D8B030D-6E8A-4147-A177-3AD203B41FA5}">
                      <a16:colId xmlns:a16="http://schemas.microsoft.com/office/drawing/2014/main" val="712717010"/>
                    </a:ext>
                  </a:extLst>
                </a:gridCol>
              </a:tblGrid>
              <a:tr h="1010969">
                <a:tc>
                  <a:txBody>
                    <a:bodyPr/>
                    <a:lstStyle/>
                    <a:p>
                      <a:pPr marL="0" marR="0" algn="ctr">
                        <a:lnSpc>
                          <a:spcPct val="100000"/>
                        </a:lnSpc>
                        <a:spcBef>
                          <a:spcPts val="0"/>
                        </a:spcBef>
                        <a:spcAft>
                          <a:spcPts val="0"/>
                        </a:spcAft>
                      </a:pP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Usual Care</a:t>
                      </a:r>
                    </a:p>
                    <a:p>
                      <a:pPr marL="0" marR="0" algn="ctr">
                        <a:lnSpc>
                          <a:spcPct val="100000"/>
                        </a:lnSpc>
                        <a:spcBef>
                          <a:spcPts val="0"/>
                        </a:spcBef>
                        <a:spcAft>
                          <a:spcPts val="0"/>
                        </a:spcAft>
                      </a:pPr>
                      <a:r>
                        <a:rPr lang="en-US" sz="2400" b="0" dirty="0">
                          <a:effectLst/>
                          <a:latin typeface="Century Gothic" panose="020B0502020202020204" pitchFamily="34" charset="0"/>
                        </a:rPr>
                        <a:t>(&amp; Preparation)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Intervention</a:t>
                      </a:r>
                    </a:p>
                    <a:p>
                      <a:pPr marL="0" marR="0" algn="ctr">
                        <a:lnSpc>
                          <a:spcPct val="100000"/>
                        </a:lnSpc>
                        <a:spcBef>
                          <a:spcPts val="0"/>
                        </a:spcBef>
                        <a:spcAft>
                          <a:spcPts val="0"/>
                        </a:spcAft>
                      </a:pPr>
                      <a:r>
                        <a:rPr lang="en-US" sz="2400" b="0" dirty="0">
                          <a:effectLst/>
                          <a:latin typeface="Century Gothic" panose="020B0502020202020204" pitchFamily="34" charset="0"/>
                        </a:rPr>
                        <a:t>(Active/Sustain)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1468989401"/>
                  </a:ext>
                </a:extLst>
              </a:tr>
              <a:tr h="404868">
                <a:tc>
                  <a:txBody>
                    <a:bodyPr/>
                    <a:lstStyle/>
                    <a:p>
                      <a:pPr marL="63500" marR="0" indent="0">
                        <a:lnSpc>
                          <a:spcPct val="10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Calibri" panose="020F0502020204030204" pitchFamily="34" charset="0"/>
                        </a:rPr>
                        <a:t>Hispanic</a:t>
                      </a:r>
                    </a:p>
                  </a:txBody>
                  <a:tcPr marL="4464" marR="4464" marT="4464" marB="4464" anchor="ctr"/>
                </a:tc>
                <a:tc>
                  <a:txBody>
                    <a:bodyPr/>
                    <a:lstStyle/>
                    <a:p>
                      <a:pPr marL="0" marR="0" algn="ctr" defTabSz="432465" rtl="0" eaLnBrk="1" latinLnBrk="0" hangingPunct="1">
                        <a:lnSpc>
                          <a:spcPct val="100000"/>
                        </a:lnSpc>
                        <a:spcBef>
                          <a:spcPts val="0"/>
                        </a:spcBef>
                        <a:spcAft>
                          <a:spcPts val="0"/>
                        </a:spcAft>
                      </a:pPr>
                      <a:r>
                        <a:rPr lang="en-US" sz="2400" b="0" kern="1200" dirty="0">
                          <a:solidFill>
                            <a:schemeClr val="dk1"/>
                          </a:solidFill>
                          <a:effectLst/>
                          <a:latin typeface="Century Gothic" panose="020B0502020202020204" pitchFamily="34" charset="0"/>
                          <a:ea typeface="+mn-ea"/>
                          <a:cs typeface="+mn-cs"/>
                        </a:rPr>
                        <a:t>5.9 </a:t>
                      </a:r>
                    </a:p>
                  </a:txBody>
                  <a:tcPr marL="4464" marR="4464" marT="4464" marB="4464" anchor="ctr"/>
                </a:tc>
                <a:tc>
                  <a:txBody>
                    <a:bodyPr/>
                    <a:lstStyle/>
                    <a:p>
                      <a:pPr marL="0" marR="0" algn="ctr" defTabSz="432465" rtl="0" eaLnBrk="1" latinLnBrk="0" hangingPunct="1">
                        <a:lnSpc>
                          <a:spcPct val="100000"/>
                        </a:lnSpc>
                        <a:spcBef>
                          <a:spcPts val="0"/>
                        </a:spcBef>
                        <a:spcAft>
                          <a:spcPts val="0"/>
                        </a:spcAft>
                      </a:pPr>
                      <a:r>
                        <a:rPr lang="en-US" sz="2400" b="0" kern="1200" dirty="0">
                          <a:solidFill>
                            <a:schemeClr val="dk1"/>
                          </a:solidFill>
                          <a:effectLst/>
                          <a:latin typeface="Century Gothic" panose="020B0502020202020204" pitchFamily="34" charset="0"/>
                          <a:ea typeface="+mn-ea"/>
                          <a:cs typeface="+mn-cs"/>
                        </a:rPr>
                        <a:t>5.9 </a:t>
                      </a:r>
                    </a:p>
                  </a:txBody>
                  <a:tcPr marL="4464" marR="4464" marT="4464" marB="4464" anchor="ctr"/>
                </a:tc>
                <a:extLst>
                  <a:ext uri="{0D108BD9-81ED-4DB2-BD59-A6C34878D82A}">
                    <a16:rowId xmlns:a16="http://schemas.microsoft.com/office/drawing/2014/main" val="862808361"/>
                  </a:ext>
                </a:extLst>
              </a:tr>
              <a:tr h="404868">
                <a:tc>
                  <a:txBody>
                    <a:bodyPr/>
                    <a:lstStyle/>
                    <a:p>
                      <a:pPr marL="63500" marR="0" lvl="0" indent="0" algn="l" defTabSz="432465" rtl="0" eaLnBrk="1" fontAlgn="auto" latinLnBrk="0" hangingPunct="1">
                        <a:lnSpc>
                          <a:spcPct val="100000"/>
                        </a:lnSpc>
                        <a:spcBef>
                          <a:spcPts val="0"/>
                        </a:spcBef>
                        <a:spcAft>
                          <a:spcPts val="0"/>
                        </a:spcAft>
                        <a:buClrTx/>
                        <a:buSzTx/>
                        <a:buFontTx/>
                        <a:buNone/>
                        <a:tabLst/>
                        <a:defRPr/>
                      </a:pPr>
                      <a:r>
                        <a:rPr lang="en-US" sz="2400" b="0" dirty="0">
                          <a:effectLst/>
                          <a:latin typeface="Century Gothic" panose="020B0502020202020204" pitchFamily="34" charset="0"/>
                        </a:rPr>
                        <a:t>Race (%)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1214706758"/>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Asian</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9.7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10.9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3899648170"/>
                  </a:ext>
                </a:extLst>
              </a:tr>
              <a:tr h="404868">
                <a:tc>
                  <a:txBody>
                    <a:bodyPr/>
                    <a:lstStyle/>
                    <a:p>
                      <a:pPr marL="465138" marR="0" indent="-288925">
                        <a:lnSpc>
                          <a:spcPct val="100000"/>
                        </a:lnSpc>
                        <a:spcBef>
                          <a:spcPts val="0"/>
                        </a:spcBef>
                        <a:spcAft>
                          <a:spcPts val="0"/>
                        </a:spcAft>
                      </a:pPr>
                      <a:r>
                        <a:rPr lang="en-US" sz="2400" b="0" dirty="0">
                          <a:effectLst/>
                          <a:latin typeface="Century Gothic" panose="020B0502020202020204" pitchFamily="34" charset="0"/>
                        </a:rPr>
                        <a:t> Black/AA</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5.7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5.5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3878298426"/>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Hawaiian/Pacific I.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1.1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1.0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3351094574"/>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Native American</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0.8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0.7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3262595149"/>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Multiple</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3.1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3.0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1638066408"/>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Other</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3.6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3.8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1575607865"/>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Unknown</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3.8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4.7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4248626669"/>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White</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72.2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70.4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2700033848"/>
                  </a:ext>
                </a:extLst>
              </a:tr>
            </a:tbl>
          </a:graphicData>
        </a:graphic>
      </p:graphicFrame>
    </p:spTree>
    <p:extLst>
      <p:ext uri="{BB962C8B-B14F-4D97-AF65-F5344CB8AC3E}">
        <p14:creationId xmlns:p14="http://schemas.microsoft.com/office/powerpoint/2010/main" val="286666610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Results: Sample</a:t>
            </a:r>
          </a:p>
        </p:txBody>
      </p:sp>
      <p:sp>
        <p:nvSpPr>
          <p:cNvPr id="5" name="Slide Number Placeholder 4"/>
          <p:cNvSpPr>
            <a:spLocks noGrp="1"/>
          </p:cNvSpPr>
          <p:nvPr>
            <p:ph type="sldNum" sz="quarter" idx="12"/>
          </p:nvPr>
        </p:nvSpPr>
        <p:spPr/>
        <p:txBody>
          <a:bodyPr/>
          <a:lstStyle/>
          <a:p>
            <a:fld id="{A0C21F26-985F-9D40-A811-D6DE90C3D8D1}" type="slidenum">
              <a:rPr lang="en-US" smtClean="0"/>
              <a:t>83</a:t>
            </a:fld>
            <a:endParaRPr lang="en-US"/>
          </a:p>
        </p:txBody>
      </p:sp>
      <p:graphicFrame>
        <p:nvGraphicFramePr>
          <p:cNvPr id="6" name="Table 5">
            <a:extLst>
              <a:ext uri="{FF2B5EF4-FFF2-40B4-BE49-F238E27FC236}">
                <a16:creationId xmlns:a16="http://schemas.microsoft.com/office/drawing/2014/main" id="{409F5625-1685-40CF-BF62-23053EDC7CA2}"/>
              </a:ext>
            </a:extLst>
          </p:cNvPr>
          <p:cNvGraphicFramePr>
            <a:graphicFrameLocks noGrp="1"/>
          </p:cNvGraphicFramePr>
          <p:nvPr>
            <p:extLst>
              <p:ext uri="{D42A27DB-BD31-4B8C-83A1-F6EECF244321}">
                <p14:modId xmlns:p14="http://schemas.microsoft.com/office/powerpoint/2010/main" val="462353429"/>
              </p:ext>
            </p:extLst>
          </p:nvPr>
        </p:nvGraphicFramePr>
        <p:xfrm>
          <a:off x="528651" y="1338470"/>
          <a:ext cx="8150128" cy="5059649"/>
        </p:xfrm>
        <a:graphic>
          <a:graphicData uri="http://schemas.openxmlformats.org/drawingml/2006/table">
            <a:tbl>
              <a:tblPr firstRow="1" firstCol="1" bandRow="1">
                <a:tableStyleId>{5C22544A-7EE6-4342-B048-85BDC9FD1C3A}</a:tableStyleId>
              </a:tblPr>
              <a:tblGrid>
                <a:gridCol w="3144991">
                  <a:extLst>
                    <a:ext uri="{9D8B030D-6E8A-4147-A177-3AD203B41FA5}">
                      <a16:colId xmlns:a16="http://schemas.microsoft.com/office/drawing/2014/main" val="4030704793"/>
                    </a:ext>
                  </a:extLst>
                </a:gridCol>
                <a:gridCol w="2582779">
                  <a:extLst>
                    <a:ext uri="{9D8B030D-6E8A-4147-A177-3AD203B41FA5}">
                      <a16:colId xmlns:a16="http://schemas.microsoft.com/office/drawing/2014/main" val="1122910765"/>
                    </a:ext>
                  </a:extLst>
                </a:gridCol>
                <a:gridCol w="2422358">
                  <a:extLst>
                    <a:ext uri="{9D8B030D-6E8A-4147-A177-3AD203B41FA5}">
                      <a16:colId xmlns:a16="http://schemas.microsoft.com/office/drawing/2014/main" val="712717010"/>
                    </a:ext>
                  </a:extLst>
                </a:gridCol>
              </a:tblGrid>
              <a:tr h="1010969">
                <a:tc>
                  <a:txBody>
                    <a:bodyPr/>
                    <a:lstStyle/>
                    <a:p>
                      <a:pPr marL="0" marR="0" algn="ctr">
                        <a:lnSpc>
                          <a:spcPct val="100000"/>
                        </a:lnSpc>
                        <a:spcBef>
                          <a:spcPts val="0"/>
                        </a:spcBef>
                        <a:spcAft>
                          <a:spcPts val="0"/>
                        </a:spcAft>
                      </a:pP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Usual Care</a:t>
                      </a:r>
                    </a:p>
                    <a:p>
                      <a:pPr marL="0" marR="0" algn="ctr">
                        <a:lnSpc>
                          <a:spcPct val="100000"/>
                        </a:lnSpc>
                        <a:spcBef>
                          <a:spcPts val="0"/>
                        </a:spcBef>
                        <a:spcAft>
                          <a:spcPts val="0"/>
                        </a:spcAft>
                      </a:pPr>
                      <a:r>
                        <a:rPr lang="en-US" sz="2400" b="0" dirty="0">
                          <a:effectLst/>
                          <a:latin typeface="Century Gothic" panose="020B0502020202020204" pitchFamily="34" charset="0"/>
                        </a:rPr>
                        <a:t>(&amp; Preparation)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Intervention</a:t>
                      </a:r>
                    </a:p>
                    <a:p>
                      <a:pPr marL="0" marR="0" algn="ctr">
                        <a:lnSpc>
                          <a:spcPct val="100000"/>
                        </a:lnSpc>
                        <a:spcBef>
                          <a:spcPts val="0"/>
                        </a:spcBef>
                        <a:spcAft>
                          <a:spcPts val="0"/>
                        </a:spcAft>
                      </a:pPr>
                      <a:r>
                        <a:rPr lang="en-US" sz="2400" b="0" dirty="0">
                          <a:effectLst/>
                          <a:latin typeface="Century Gothic" panose="020B0502020202020204" pitchFamily="34" charset="0"/>
                        </a:rPr>
                        <a:t>(Active/Sustain)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1468989401"/>
                  </a:ext>
                </a:extLst>
              </a:tr>
              <a:tr h="404868">
                <a:tc>
                  <a:txBody>
                    <a:bodyPr/>
                    <a:lstStyle/>
                    <a:p>
                      <a:pPr marL="63500" marR="0" indent="0">
                        <a:lnSpc>
                          <a:spcPct val="10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Calibri" panose="020F0502020204030204" pitchFamily="34" charset="0"/>
                        </a:rPr>
                        <a:t>Hispanic</a:t>
                      </a:r>
                    </a:p>
                  </a:txBody>
                  <a:tcPr marL="4464" marR="4464" marT="4464" marB="4464" anchor="ctr"/>
                </a:tc>
                <a:tc>
                  <a:txBody>
                    <a:bodyPr/>
                    <a:lstStyle/>
                    <a:p>
                      <a:pPr marL="0" marR="0" algn="ctr" defTabSz="432465" rtl="0" eaLnBrk="1" latinLnBrk="0" hangingPunct="1">
                        <a:lnSpc>
                          <a:spcPct val="100000"/>
                        </a:lnSpc>
                        <a:spcBef>
                          <a:spcPts val="0"/>
                        </a:spcBef>
                        <a:spcAft>
                          <a:spcPts val="0"/>
                        </a:spcAft>
                      </a:pPr>
                      <a:r>
                        <a:rPr lang="en-US" sz="2400" b="0" kern="1200" dirty="0">
                          <a:solidFill>
                            <a:schemeClr val="dk1"/>
                          </a:solidFill>
                          <a:effectLst/>
                          <a:latin typeface="Century Gothic" panose="020B0502020202020204" pitchFamily="34" charset="0"/>
                          <a:ea typeface="+mn-ea"/>
                          <a:cs typeface="+mn-cs"/>
                        </a:rPr>
                        <a:t>5.9 </a:t>
                      </a:r>
                    </a:p>
                  </a:txBody>
                  <a:tcPr marL="4464" marR="4464" marT="4464" marB="4464" anchor="ctr"/>
                </a:tc>
                <a:tc>
                  <a:txBody>
                    <a:bodyPr/>
                    <a:lstStyle/>
                    <a:p>
                      <a:pPr marL="0" marR="0" algn="ctr" defTabSz="432465" rtl="0" eaLnBrk="1" latinLnBrk="0" hangingPunct="1">
                        <a:lnSpc>
                          <a:spcPct val="100000"/>
                        </a:lnSpc>
                        <a:spcBef>
                          <a:spcPts val="0"/>
                        </a:spcBef>
                        <a:spcAft>
                          <a:spcPts val="0"/>
                        </a:spcAft>
                      </a:pPr>
                      <a:r>
                        <a:rPr lang="en-US" sz="2400" b="0" kern="1200" dirty="0">
                          <a:solidFill>
                            <a:schemeClr val="dk1"/>
                          </a:solidFill>
                          <a:effectLst/>
                          <a:latin typeface="Century Gothic" panose="020B0502020202020204" pitchFamily="34" charset="0"/>
                          <a:ea typeface="+mn-ea"/>
                          <a:cs typeface="+mn-cs"/>
                        </a:rPr>
                        <a:t>5.9 </a:t>
                      </a:r>
                    </a:p>
                  </a:txBody>
                  <a:tcPr marL="4464" marR="4464" marT="4464" marB="4464" anchor="ctr"/>
                </a:tc>
                <a:extLst>
                  <a:ext uri="{0D108BD9-81ED-4DB2-BD59-A6C34878D82A}">
                    <a16:rowId xmlns:a16="http://schemas.microsoft.com/office/drawing/2014/main" val="862808361"/>
                  </a:ext>
                </a:extLst>
              </a:tr>
              <a:tr h="404868">
                <a:tc>
                  <a:txBody>
                    <a:bodyPr/>
                    <a:lstStyle/>
                    <a:p>
                      <a:pPr marL="63500" marR="0" lvl="0" indent="0" algn="l" defTabSz="432465" rtl="0" eaLnBrk="1" fontAlgn="auto" latinLnBrk="0" hangingPunct="1">
                        <a:lnSpc>
                          <a:spcPct val="100000"/>
                        </a:lnSpc>
                        <a:spcBef>
                          <a:spcPts val="0"/>
                        </a:spcBef>
                        <a:spcAft>
                          <a:spcPts val="0"/>
                        </a:spcAft>
                        <a:buClrTx/>
                        <a:buSzTx/>
                        <a:buFontTx/>
                        <a:buNone/>
                        <a:tabLst/>
                        <a:defRPr/>
                      </a:pPr>
                      <a:r>
                        <a:rPr lang="en-US" sz="2400" b="0" dirty="0">
                          <a:effectLst/>
                          <a:latin typeface="Century Gothic" panose="020B0502020202020204" pitchFamily="34" charset="0"/>
                        </a:rPr>
                        <a:t>Race (%)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1214706758"/>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Asian</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9.7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10.9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3899648170"/>
                  </a:ext>
                </a:extLst>
              </a:tr>
              <a:tr h="404868">
                <a:tc>
                  <a:txBody>
                    <a:bodyPr/>
                    <a:lstStyle/>
                    <a:p>
                      <a:pPr marL="465138" marR="0" indent="-288925">
                        <a:lnSpc>
                          <a:spcPct val="100000"/>
                        </a:lnSpc>
                        <a:spcBef>
                          <a:spcPts val="0"/>
                        </a:spcBef>
                        <a:spcAft>
                          <a:spcPts val="0"/>
                        </a:spcAft>
                      </a:pPr>
                      <a:r>
                        <a:rPr lang="en-US" sz="2400" b="0" dirty="0">
                          <a:effectLst/>
                          <a:latin typeface="Century Gothic" panose="020B0502020202020204" pitchFamily="34" charset="0"/>
                        </a:rPr>
                        <a:t> Black/AA</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5.7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5.5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3878298426"/>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Hawaiian/Pacific I.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1.1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1.0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3351094574"/>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Native American</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0.8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0.7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3262595149"/>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Multiple</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3.1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3.0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1638066408"/>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Other</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3.6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3.8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1575607865"/>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Unknown</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3.8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4.7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4248626669"/>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White</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72.2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70.4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2700033848"/>
                  </a:ext>
                </a:extLst>
              </a:tr>
            </a:tbl>
          </a:graphicData>
        </a:graphic>
      </p:graphicFrame>
      <p:sp>
        <p:nvSpPr>
          <p:cNvPr id="2" name="Oval 1">
            <a:extLst>
              <a:ext uri="{FF2B5EF4-FFF2-40B4-BE49-F238E27FC236}">
                <a16:creationId xmlns:a16="http://schemas.microsoft.com/office/drawing/2014/main" id="{54538FE6-6AD9-44CE-A039-0738E688E490}"/>
              </a:ext>
            </a:extLst>
          </p:cNvPr>
          <p:cNvSpPr/>
          <p:nvPr/>
        </p:nvSpPr>
        <p:spPr>
          <a:xfrm>
            <a:off x="3449053" y="5874618"/>
            <a:ext cx="5269483" cy="649705"/>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18467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Results: Sample</a:t>
            </a:r>
          </a:p>
        </p:txBody>
      </p:sp>
      <p:sp>
        <p:nvSpPr>
          <p:cNvPr id="5" name="Slide Number Placeholder 4"/>
          <p:cNvSpPr>
            <a:spLocks noGrp="1"/>
          </p:cNvSpPr>
          <p:nvPr>
            <p:ph type="sldNum" sz="quarter" idx="12"/>
          </p:nvPr>
        </p:nvSpPr>
        <p:spPr/>
        <p:txBody>
          <a:bodyPr/>
          <a:lstStyle/>
          <a:p>
            <a:fld id="{A0C21F26-985F-9D40-A811-D6DE90C3D8D1}" type="slidenum">
              <a:rPr lang="en-US" smtClean="0"/>
              <a:t>84</a:t>
            </a:fld>
            <a:endParaRPr lang="en-US"/>
          </a:p>
        </p:txBody>
      </p:sp>
      <p:graphicFrame>
        <p:nvGraphicFramePr>
          <p:cNvPr id="6" name="Table 5">
            <a:extLst>
              <a:ext uri="{FF2B5EF4-FFF2-40B4-BE49-F238E27FC236}">
                <a16:creationId xmlns:a16="http://schemas.microsoft.com/office/drawing/2014/main" id="{409F5625-1685-40CF-BF62-23053EDC7CA2}"/>
              </a:ext>
            </a:extLst>
          </p:cNvPr>
          <p:cNvGraphicFramePr>
            <a:graphicFrameLocks noGrp="1"/>
          </p:cNvGraphicFramePr>
          <p:nvPr>
            <p:extLst>
              <p:ext uri="{D42A27DB-BD31-4B8C-83A1-F6EECF244321}">
                <p14:modId xmlns:p14="http://schemas.microsoft.com/office/powerpoint/2010/main" val="140036347"/>
              </p:ext>
            </p:extLst>
          </p:nvPr>
        </p:nvGraphicFramePr>
        <p:xfrm>
          <a:off x="528651" y="1338470"/>
          <a:ext cx="8150128" cy="5059649"/>
        </p:xfrm>
        <a:graphic>
          <a:graphicData uri="http://schemas.openxmlformats.org/drawingml/2006/table">
            <a:tbl>
              <a:tblPr firstRow="1" firstCol="1" bandRow="1">
                <a:tableStyleId>{5C22544A-7EE6-4342-B048-85BDC9FD1C3A}</a:tableStyleId>
              </a:tblPr>
              <a:tblGrid>
                <a:gridCol w="3144991">
                  <a:extLst>
                    <a:ext uri="{9D8B030D-6E8A-4147-A177-3AD203B41FA5}">
                      <a16:colId xmlns:a16="http://schemas.microsoft.com/office/drawing/2014/main" val="4030704793"/>
                    </a:ext>
                  </a:extLst>
                </a:gridCol>
                <a:gridCol w="2582779">
                  <a:extLst>
                    <a:ext uri="{9D8B030D-6E8A-4147-A177-3AD203B41FA5}">
                      <a16:colId xmlns:a16="http://schemas.microsoft.com/office/drawing/2014/main" val="1122910765"/>
                    </a:ext>
                  </a:extLst>
                </a:gridCol>
                <a:gridCol w="2422358">
                  <a:extLst>
                    <a:ext uri="{9D8B030D-6E8A-4147-A177-3AD203B41FA5}">
                      <a16:colId xmlns:a16="http://schemas.microsoft.com/office/drawing/2014/main" val="712717010"/>
                    </a:ext>
                  </a:extLst>
                </a:gridCol>
              </a:tblGrid>
              <a:tr h="1010969">
                <a:tc>
                  <a:txBody>
                    <a:bodyPr/>
                    <a:lstStyle/>
                    <a:p>
                      <a:pPr marL="0" marR="0" algn="ctr">
                        <a:lnSpc>
                          <a:spcPct val="100000"/>
                        </a:lnSpc>
                        <a:spcBef>
                          <a:spcPts val="0"/>
                        </a:spcBef>
                        <a:spcAft>
                          <a:spcPts val="0"/>
                        </a:spcAft>
                      </a:pP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Usual Care</a:t>
                      </a:r>
                    </a:p>
                    <a:p>
                      <a:pPr marL="0" marR="0" algn="ctr">
                        <a:lnSpc>
                          <a:spcPct val="100000"/>
                        </a:lnSpc>
                        <a:spcBef>
                          <a:spcPts val="0"/>
                        </a:spcBef>
                        <a:spcAft>
                          <a:spcPts val="0"/>
                        </a:spcAft>
                      </a:pPr>
                      <a:r>
                        <a:rPr lang="en-US" sz="2400" b="0" dirty="0">
                          <a:effectLst/>
                          <a:latin typeface="Century Gothic" panose="020B0502020202020204" pitchFamily="34" charset="0"/>
                        </a:rPr>
                        <a:t>(&amp; Preparation)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Intervention</a:t>
                      </a:r>
                    </a:p>
                    <a:p>
                      <a:pPr marL="0" marR="0" algn="ctr">
                        <a:lnSpc>
                          <a:spcPct val="100000"/>
                        </a:lnSpc>
                        <a:spcBef>
                          <a:spcPts val="0"/>
                        </a:spcBef>
                        <a:spcAft>
                          <a:spcPts val="0"/>
                        </a:spcAft>
                      </a:pPr>
                      <a:r>
                        <a:rPr lang="en-US" sz="2400" b="0" dirty="0">
                          <a:effectLst/>
                          <a:latin typeface="Century Gothic" panose="020B0502020202020204" pitchFamily="34" charset="0"/>
                        </a:rPr>
                        <a:t>(Active/Sustain)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1468989401"/>
                  </a:ext>
                </a:extLst>
              </a:tr>
              <a:tr h="404868">
                <a:tc>
                  <a:txBody>
                    <a:bodyPr/>
                    <a:lstStyle/>
                    <a:p>
                      <a:pPr marL="63500" marR="0" indent="0">
                        <a:lnSpc>
                          <a:spcPct val="10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Calibri" panose="020F0502020204030204" pitchFamily="34" charset="0"/>
                        </a:rPr>
                        <a:t>Hispanic</a:t>
                      </a:r>
                    </a:p>
                  </a:txBody>
                  <a:tcPr marL="4464" marR="4464" marT="4464" marB="4464" anchor="ctr"/>
                </a:tc>
                <a:tc>
                  <a:txBody>
                    <a:bodyPr/>
                    <a:lstStyle/>
                    <a:p>
                      <a:pPr marL="0" marR="0" algn="ctr" defTabSz="432465" rtl="0" eaLnBrk="1" latinLnBrk="0" hangingPunct="1">
                        <a:lnSpc>
                          <a:spcPct val="100000"/>
                        </a:lnSpc>
                        <a:spcBef>
                          <a:spcPts val="0"/>
                        </a:spcBef>
                        <a:spcAft>
                          <a:spcPts val="0"/>
                        </a:spcAft>
                      </a:pPr>
                      <a:r>
                        <a:rPr lang="en-US" sz="2400" b="0" kern="1200" dirty="0">
                          <a:solidFill>
                            <a:schemeClr val="dk1"/>
                          </a:solidFill>
                          <a:effectLst/>
                          <a:latin typeface="Century Gothic" panose="020B0502020202020204" pitchFamily="34" charset="0"/>
                          <a:ea typeface="+mn-ea"/>
                          <a:cs typeface="+mn-cs"/>
                        </a:rPr>
                        <a:t>5.9 </a:t>
                      </a:r>
                    </a:p>
                  </a:txBody>
                  <a:tcPr marL="4464" marR="4464" marT="4464" marB="4464" anchor="ctr"/>
                </a:tc>
                <a:tc>
                  <a:txBody>
                    <a:bodyPr/>
                    <a:lstStyle/>
                    <a:p>
                      <a:pPr marL="0" marR="0" algn="ctr" defTabSz="432465" rtl="0" eaLnBrk="1" latinLnBrk="0" hangingPunct="1">
                        <a:lnSpc>
                          <a:spcPct val="100000"/>
                        </a:lnSpc>
                        <a:spcBef>
                          <a:spcPts val="0"/>
                        </a:spcBef>
                        <a:spcAft>
                          <a:spcPts val="0"/>
                        </a:spcAft>
                      </a:pPr>
                      <a:r>
                        <a:rPr lang="en-US" sz="2400" b="0" kern="1200" dirty="0">
                          <a:solidFill>
                            <a:schemeClr val="dk1"/>
                          </a:solidFill>
                          <a:effectLst/>
                          <a:latin typeface="Century Gothic" panose="020B0502020202020204" pitchFamily="34" charset="0"/>
                          <a:ea typeface="+mn-ea"/>
                          <a:cs typeface="+mn-cs"/>
                        </a:rPr>
                        <a:t>5.9 </a:t>
                      </a:r>
                    </a:p>
                  </a:txBody>
                  <a:tcPr marL="4464" marR="4464" marT="4464" marB="4464" anchor="ctr"/>
                </a:tc>
                <a:extLst>
                  <a:ext uri="{0D108BD9-81ED-4DB2-BD59-A6C34878D82A}">
                    <a16:rowId xmlns:a16="http://schemas.microsoft.com/office/drawing/2014/main" val="862808361"/>
                  </a:ext>
                </a:extLst>
              </a:tr>
              <a:tr h="404868">
                <a:tc>
                  <a:txBody>
                    <a:bodyPr/>
                    <a:lstStyle/>
                    <a:p>
                      <a:pPr marL="63500" marR="0" lvl="0" indent="0" algn="l" defTabSz="432465" rtl="0" eaLnBrk="1" fontAlgn="auto" latinLnBrk="0" hangingPunct="1">
                        <a:lnSpc>
                          <a:spcPct val="100000"/>
                        </a:lnSpc>
                        <a:spcBef>
                          <a:spcPts val="0"/>
                        </a:spcBef>
                        <a:spcAft>
                          <a:spcPts val="0"/>
                        </a:spcAft>
                        <a:buClrTx/>
                        <a:buSzTx/>
                        <a:buFontTx/>
                        <a:buNone/>
                        <a:tabLst/>
                        <a:defRPr/>
                      </a:pPr>
                      <a:r>
                        <a:rPr lang="en-US" sz="2400" b="0" dirty="0">
                          <a:effectLst/>
                          <a:latin typeface="Century Gothic" panose="020B0502020202020204" pitchFamily="34" charset="0"/>
                        </a:rPr>
                        <a:t>Race (%)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1214706758"/>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Asian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9.7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10.9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3899648170"/>
                  </a:ext>
                </a:extLst>
              </a:tr>
              <a:tr h="404868">
                <a:tc>
                  <a:txBody>
                    <a:bodyPr/>
                    <a:lstStyle/>
                    <a:p>
                      <a:pPr marL="465138" marR="0" indent="-288925">
                        <a:lnSpc>
                          <a:spcPct val="100000"/>
                        </a:lnSpc>
                        <a:spcBef>
                          <a:spcPts val="0"/>
                        </a:spcBef>
                        <a:spcAft>
                          <a:spcPts val="0"/>
                        </a:spcAft>
                      </a:pPr>
                      <a:r>
                        <a:rPr lang="en-US" sz="2400" b="0" dirty="0">
                          <a:effectLst/>
                          <a:latin typeface="Century Gothic" panose="020B0502020202020204" pitchFamily="34" charset="0"/>
                        </a:rPr>
                        <a:t> Black/AA</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5.7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5.5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3878298426"/>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Hawaiian/Pacific I.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1.1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1.0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3351094574"/>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Native American</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0.8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0.7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3262595149"/>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Multiple</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3.1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3.0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1638066408"/>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Other</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3.6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3.8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1575607865"/>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Unknown</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3.8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4.7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4248626669"/>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White</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72.2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70.4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2700033848"/>
                  </a:ext>
                </a:extLst>
              </a:tr>
            </a:tbl>
          </a:graphicData>
        </a:graphic>
      </p:graphicFrame>
      <p:sp>
        <p:nvSpPr>
          <p:cNvPr id="2" name="Oval 1">
            <a:extLst>
              <a:ext uri="{FF2B5EF4-FFF2-40B4-BE49-F238E27FC236}">
                <a16:creationId xmlns:a16="http://schemas.microsoft.com/office/drawing/2014/main" id="{54538FE6-6AD9-44CE-A039-0738E688E490}"/>
              </a:ext>
            </a:extLst>
          </p:cNvPr>
          <p:cNvSpPr/>
          <p:nvPr/>
        </p:nvSpPr>
        <p:spPr>
          <a:xfrm>
            <a:off x="3345866" y="3000789"/>
            <a:ext cx="5269483" cy="649705"/>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48922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Results: Sample</a:t>
            </a:r>
          </a:p>
        </p:txBody>
      </p:sp>
      <p:sp>
        <p:nvSpPr>
          <p:cNvPr id="5" name="Slide Number Placeholder 4"/>
          <p:cNvSpPr>
            <a:spLocks noGrp="1"/>
          </p:cNvSpPr>
          <p:nvPr>
            <p:ph type="sldNum" sz="quarter" idx="12"/>
          </p:nvPr>
        </p:nvSpPr>
        <p:spPr/>
        <p:txBody>
          <a:bodyPr/>
          <a:lstStyle/>
          <a:p>
            <a:fld id="{A0C21F26-985F-9D40-A811-D6DE90C3D8D1}" type="slidenum">
              <a:rPr lang="en-US" smtClean="0"/>
              <a:t>85</a:t>
            </a:fld>
            <a:endParaRPr lang="en-US"/>
          </a:p>
        </p:txBody>
      </p:sp>
      <p:graphicFrame>
        <p:nvGraphicFramePr>
          <p:cNvPr id="6" name="Table 5">
            <a:extLst>
              <a:ext uri="{FF2B5EF4-FFF2-40B4-BE49-F238E27FC236}">
                <a16:creationId xmlns:a16="http://schemas.microsoft.com/office/drawing/2014/main" id="{409F5625-1685-40CF-BF62-23053EDC7CA2}"/>
              </a:ext>
            </a:extLst>
          </p:cNvPr>
          <p:cNvGraphicFramePr>
            <a:graphicFrameLocks noGrp="1"/>
          </p:cNvGraphicFramePr>
          <p:nvPr>
            <p:extLst>
              <p:ext uri="{D42A27DB-BD31-4B8C-83A1-F6EECF244321}">
                <p14:modId xmlns:p14="http://schemas.microsoft.com/office/powerpoint/2010/main" val="1630402668"/>
              </p:ext>
            </p:extLst>
          </p:nvPr>
        </p:nvGraphicFramePr>
        <p:xfrm>
          <a:off x="595630" y="2167672"/>
          <a:ext cx="7952740" cy="3845045"/>
        </p:xfrm>
        <a:graphic>
          <a:graphicData uri="http://schemas.openxmlformats.org/drawingml/2006/table">
            <a:tbl>
              <a:tblPr firstRow="1" firstCol="1" bandRow="1">
                <a:tableStyleId>{5C22544A-7EE6-4342-B048-85BDC9FD1C3A}</a:tableStyleId>
              </a:tblPr>
              <a:tblGrid>
                <a:gridCol w="3503639">
                  <a:extLst>
                    <a:ext uri="{9D8B030D-6E8A-4147-A177-3AD203B41FA5}">
                      <a16:colId xmlns:a16="http://schemas.microsoft.com/office/drawing/2014/main" val="4030704793"/>
                    </a:ext>
                  </a:extLst>
                </a:gridCol>
                <a:gridCol w="2195053">
                  <a:extLst>
                    <a:ext uri="{9D8B030D-6E8A-4147-A177-3AD203B41FA5}">
                      <a16:colId xmlns:a16="http://schemas.microsoft.com/office/drawing/2014/main" val="1122910765"/>
                    </a:ext>
                  </a:extLst>
                </a:gridCol>
                <a:gridCol w="2254048">
                  <a:extLst>
                    <a:ext uri="{9D8B030D-6E8A-4147-A177-3AD203B41FA5}">
                      <a16:colId xmlns:a16="http://schemas.microsoft.com/office/drawing/2014/main" val="712717010"/>
                    </a:ext>
                  </a:extLst>
                </a:gridCol>
              </a:tblGrid>
              <a:tr h="1010969">
                <a:tc>
                  <a:txBody>
                    <a:bodyPr/>
                    <a:lstStyle/>
                    <a:p>
                      <a:pPr marL="0" marR="0" algn="ctr">
                        <a:lnSpc>
                          <a:spcPct val="100000"/>
                        </a:lnSpc>
                        <a:spcBef>
                          <a:spcPts val="0"/>
                        </a:spcBef>
                        <a:spcAft>
                          <a:spcPts val="0"/>
                        </a:spcAft>
                      </a:pP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Usual Care</a:t>
                      </a:r>
                    </a:p>
                    <a:p>
                      <a:pPr marL="0" marR="0" algn="ctr">
                        <a:lnSpc>
                          <a:spcPct val="100000"/>
                        </a:lnSpc>
                        <a:spcBef>
                          <a:spcPts val="0"/>
                        </a:spcBef>
                        <a:spcAft>
                          <a:spcPts val="0"/>
                        </a:spcAft>
                      </a:pPr>
                      <a:r>
                        <a:rPr lang="en-US" sz="2400" b="0" dirty="0">
                          <a:effectLst/>
                          <a:latin typeface="Century Gothic" panose="020B0502020202020204" pitchFamily="34" charset="0"/>
                        </a:rPr>
                        <a:t>&amp; Preparation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Intervention</a:t>
                      </a:r>
                    </a:p>
                    <a:p>
                      <a:pPr marL="0" marR="0" algn="ctr">
                        <a:lnSpc>
                          <a:spcPct val="100000"/>
                        </a:lnSpc>
                        <a:spcBef>
                          <a:spcPts val="0"/>
                        </a:spcBef>
                        <a:spcAft>
                          <a:spcPts val="0"/>
                        </a:spcAft>
                      </a:pPr>
                      <a:r>
                        <a:rPr lang="en-US" sz="2400" b="0" dirty="0">
                          <a:effectLst/>
                          <a:latin typeface="Century Gothic" panose="020B0502020202020204" pitchFamily="34" charset="0"/>
                        </a:rPr>
                        <a:t>Active/Sustain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1468989401"/>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Insurance(%)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algn="ctr">
                        <a:lnSpc>
                          <a:spcPct val="100000"/>
                        </a:lnSpc>
                      </a:pPr>
                      <a:endParaRPr lang="en-US" sz="2400" b="0" dirty="0">
                        <a:effectLst/>
                        <a:latin typeface="Century Gothic" panose="020B0502020202020204" pitchFamily="34" charset="0"/>
                      </a:endParaRPr>
                    </a:p>
                  </a:txBody>
                  <a:tcPr marL="4464" marR="4464" marT="4464" marB="4464" anchor="ctr"/>
                </a:tc>
                <a:tc>
                  <a:txBody>
                    <a:bodyPr/>
                    <a:lstStyle/>
                    <a:p>
                      <a:pPr algn="ctr">
                        <a:lnSpc>
                          <a:spcPct val="100000"/>
                        </a:lnSpc>
                      </a:pPr>
                      <a:endParaRPr lang="en-US" sz="2400" b="0" dirty="0">
                        <a:effectLst/>
                        <a:latin typeface="Century Gothic" panose="020B0502020202020204" pitchFamily="34" charset="0"/>
                      </a:endParaRPr>
                    </a:p>
                  </a:txBody>
                  <a:tcPr marL="4464" marR="4464" marT="4464" marB="4464" anchor="ctr"/>
                </a:tc>
                <a:extLst>
                  <a:ext uri="{0D108BD9-81ED-4DB2-BD59-A6C34878D82A}">
                    <a16:rowId xmlns:a16="http://schemas.microsoft.com/office/drawing/2014/main" val="73667907"/>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Commercial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61.0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56.4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3996086245"/>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Medicaid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3.6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3.1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3485276460"/>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Medicare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22.7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23.9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2819703814"/>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Other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solidFill>
                            <a:schemeClr val="tx1"/>
                          </a:solidFill>
                          <a:effectLst/>
                          <a:latin typeface="Century Gothic" panose="020B0502020202020204" pitchFamily="34" charset="0"/>
                        </a:rPr>
                        <a:t>3.0</a:t>
                      </a:r>
                      <a:endParaRPr lang="en-US" sz="2400" b="0" dirty="0">
                        <a:solidFill>
                          <a:schemeClr val="tx1"/>
                        </a:solidFill>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3.1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3538423931"/>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Private Pay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9.4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13.5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871667138"/>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Tobacco Past </a:t>
                      </a:r>
                      <a:r>
                        <a:rPr lang="en-US" sz="2400" b="0" dirty="0" err="1">
                          <a:effectLst/>
                          <a:latin typeface="Century Gothic" panose="020B0502020202020204" pitchFamily="34" charset="0"/>
                        </a:rPr>
                        <a:t>Yr</a:t>
                      </a:r>
                      <a:r>
                        <a:rPr lang="en-US" sz="2400" b="0" dirty="0">
                          <a:effectLst/>
                          <a:latin typeface="Century Gothic" panose="020B0502020202020204" pitchFamily="34" charset="0"/>
                        </a:rPr>
                        <a:t> (%)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9.4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9.5</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2709380843"/>
                  </a:ext>
                </a:extLst>
              </a:tr>
            </a:tbl>
          </a:graphicData>
        </a:graphic>
      </p:graphicFrame>
    </p:spTree>
    <p:extLst>
      <p:ext uri="{BB962C8B-B14F-4D97-AF65-F5344CB8AC3E}">
        <p14:creationId xmlns:p14="http://schemas.microsoft.com/office/powerpoint/2010/main" val="12031806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Results: Sample</a:t>
            </a:r>
          </a:p>
        </p:txBody>
      </p:sp>
      <p:sp>
        <p:nvSpPr>
          <p:cNvPr id="5" name="Slide Number Placeholder 4"/>
          <p:cNvSpPr>
            <a:spLocks noGrp="1"/>
          </p:cNvSpPr>
          <p:nvPr>
            <p:ph type="sldNum" sz="quarter" idx="12"/>
          </p:nvPr>
        </p:nvSpPr>
        <p:spPr/>
        <p:txBody>
          <a:bodyPr/>
          <a:lstStyle/>
          <a:p>
            <a:fld id="{A0C21F26-985F-9D40-A811-D6DE90C3D8D1}" type="slidenum">
              <a:rPr lang="en-US" smtClean="0"/>
              <a:t>86</a:t>
            </a:fld>
            <a:endParaRPr lang="en-US"/>
          </a:p>
        </p:txBody>
      </p:sp>
      <p:graphicFrame>
        <p:nvGraphicFramePr>
          <p:cNvPr id="6" name="Table 5">
            <a:extLst>
              <a:ext uri="{FF2B5EF4-FFF2-40B4-BE49-F238E27FC236}">
                <a16:creationId xmlns:a16="http://schemas.microsoft.com/office/drawing/2014/main" id="{409F5625-1685-40CF-BF62-23053EDC7CA2}"/>
              </a:ext>
            </a:extLst>
          </p:cNvPr>
          <p:cNvGraphicFramePr>
            <a:graphicFrameLocks noGrp="1"/>
          </p:cNvGraphicFramePr>
          <p:nvPr>
            <p:extLst/>
          </p:nvPr>
        </p:nvGraphicFramePr>
        <p:xfrm>
          <a:off x="595630" y="2167672"/>
          <a:ext cx="7952740" cy="3845045"/>
        </p:xfrm>
        <a:graphic>
          <a:graphicData uri="http://schemas.openxmlformats.org/drawingml/2006/table">
            <a:tbl>
              <a:tblPr firstRow="1" firstCol="1" bandRow="1">
                <a:tableStyleId>{5C22544A-7EE6-4342-B048-85BDC9FD1C3A}</a:tableStyleId>
              </a:tblPr>
              <a:tblGrid>
                <a:gridCol w="3503639">
                  <a:extLst>
                    <a:ext uri="{9D8B030D-6E8A-4147-A177-3AD203B41FA5}">
                      <a16:colId xmlns:a16="http://schemas.microsoft.com/office/drawing/2014/main" val="4030704793"/>
                    </a:ext>
                  </a:extLst>
                </a:gridCol>
                <a:gridCol w="2195053">
                  <a:extLst>
                    <a:ext uri="{9D8B030D-6E8A-4147-A177-3AD203B41FA5}">
                      <a16:colId xmlns:a16="http://schemas.microsoft.com/office/drawing/2014/main" val="1122910765"/>
                    </a:ext>
                  </a:extLst>
                </a:gridCol>
                <a:gridCol w="2254048">
                  <a:extLst>
                    <a:ext uri="{9D8B030D-6E8A-4147-A177-3AD203B41FA5}">
                      <a16:colId xmlns:a16="http://schemas.microsoft.com/office/drawing/2014/main" val="712717010"/>
                    </a:ext>
                  </a:extLst>
                </a:gridCol>
              </a:tblGrid>
              <a:tr h="1010969">
                <a:tc>
                  <a:txBody>
                    <a:bodyPr/>
                    <a:lstStyle/>
                    <a:p>
                      <a:pPr marL="0" marR="0" algn="ctr">
                        <a:lnSpc>
                          <a:spcPct val="100000"/>
                        </a:lnSpc>
                        <a:spcBef>
                          <a:spcPts val="0"/>
                        </a:spcBef>
                        <a:spcAft>
                          <a:spcPts val="0"/>
                        </a:spcAft>
                      </a:pP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Usual Care</a:t>
                      </a:r>
                    </a:p>
                    <a:p>
                      <a:pPr marL="0" marR="0" algn="ctr">
                        <a:lnSpc>
                          <a:spcPct val="100000"/>
                        </a:lnSpc>
                        <a:spcBef>
                          <a:spcPts val="0"/>
                        </a:spcBef>
                        <a:spcAft>
                          <a:spcPts val="0"/>
                        </a:spcAft>
                      </a:pPr>
                      <a:r>
                        <a:rPr lang="en-US" sz="2400" b="0" dirty="0">
                          <a:effectLst/>
                          <a:latin typeface="Century Gothic" panose="020B0502020202020204" pitchFamily="34" charset="0"/>
                        </a:rPr>
                        <a:t>&amp; Preparation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Intervention</a:t>
                      </a:r>
                    </a:p>
                    <a:p>
                      <a:pPr marL="0" marR="0" algn="ctr">
                        <a:lnSpc>
                          <a:spcPct val="100000"/>
                        </a:lnSpc>
                        <a:spcBef>
                          <a:spcPts val="0"/>
                        </a:spcBef>
                        <a:spcAft>
                          <a:spcPts val="0"/>
                        </a:spcAft>
                      </a:pPr>
                      <a:r>
                        <a:rPr lang="en-US" sz="2400" b="0" dirty="0">
                          <a:effectLst/>
                          <a:latin typeface="Century Gothic" panose="020B0502020202020204" pitchFamily="34" charset="0"/>
                        </a:rPr>
                        <a:t>Active/Sustain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1468989401"/>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Insurance(%)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algn="ctr">
                        <a:lnSpc>
                          <a:spcPct val="100000"/>
                        </a:lnSpc>
                      </a:pPr>
                      <a:endParaRPr lang="en-US" sz="2400" b="0" dirty="0">
                        <a:effectLst/>
                        <a:latin typeface="Century Gothic" panose="020B0502020202020204" pitchFamily="34" charset="0"/>
                      </a:endParaRPr>
                    </a:p>
                  </a:txBody>
                  <a:tcPr marL="4464" marR="4464" marT="4464" marB="4464" anchor="ctr"/>
                </a:tc>
                <a:tc>
                  <a:txBody>
                    <a:bodyPr/>
                    <a:lstStyle/>
                    <a:p>
                      <a:pPr algn="ctr">
                        <a:lnSpc>
                          <a:spcPct val="100000"/>
                        </a:lnSpc>
                      </a:pPr>
                      <a:endParaRPr lang="en-US" sz="2400" b="0" dirty="0">
                        <a:effectLst/>
                        <a:latin typeface="Century Gothic" panose="020B0502020202020204" pitchFamily="34" charset="0"/>
                      </a:endParaRPr>
                    </a:p>
                  </a:txBody>
                  <a:tcPr marL="4464" marR="4464" marT="4464" marB="4464" anchor="ctr"/>
                </a:tc>
                <a:extLst>
                  <a:ext uri="{0D108BD9-81ED-4DB2-BD59-A6C34878D82A}">
                    <a16:rowId xmlns:a16="http://schemas.microsoft.com/office/drawing/2014/main" val="73667907"/>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Commercial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61.0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56.4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3996086245"/>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Medicaid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3.6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3.1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3485276460"/>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Medicare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22.7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23.9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2819703814"/>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Other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solidFill>
                            <a:schemeClr val="tx1"/>
                          </a:solidFill>
                          <a:effectLst/>
                          <a:latin typeface="Century Gothic" panose="020B0502020202020204" pitchFamily="34" charset="0"/>
                        </a:rPr>
                        <a:t>3.0</a:t>
                      </a:r>
                      <a:endParaRPr lang="en-US" sz="2400" b="0" dirty="0">
                        <a:solidFill>
                          <a:schemeClr val="tx1"/>
                        </a:solidFill>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3.1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3538423931"/>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Private Pay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9.4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13.5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871667138"/>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Tobacco Past </a:t>
                      </a:r>
                      <a:r>
                        <a:rPr lang="en-US" sz="2400" b="0" dirty="0" err="1">
                          <a:effectLst/>
                          <a:latin typeface="Century Gothic" panose="020B0502020202020204" pitchFamily="34" charset="0"/>
                        </a:rPr>
                        <a:t>Yr</a:t>
                      </a:r>
                      <a:r>
                        <a:rPr lang="en-US" sz="2400" b="0" dirty="0">
                          <a:effectLst/>
                          <a:latin typeface="Century Gothic" panose="020B0502020202020204" pitchFamily="34" charset="0"/>
                        </a:rPr>
                        <a:t> (%)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9.4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9.5</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2709380843"/>
                  </a:ext>
                </a:extLst>
              </a:tr>
            </a:tbl>
          </a:graphicData>
        </a:graphic>
      </p:graphicFrame>
      <p:sp>
        <p:nvSpPr>
          <p:cNvPr id="7" name="Oval 6">
            <a:extLst>
              <a:ext uri="{FF2B5EF4-FFF2-40B4-BE49-F238E27FC236}">
                <a16:creationId xmlns:a16="http://schemas.microsoft.com/office/drawing/2014/main" id="{679940F6-D30E-41C2-8A65-97E9EEB9B3AF}"/>
              </a:ext>
            </a:extLst>
          </p:cNvPr>
          <p:cNvSpPr/>
          <p:nvPr/>
        </p:nvSpPr>
        <p:spPr>
          <a:xfrm>
            <a:off x="3537056" y="3429000"/>
            <a:ext cx="5269483" cy="649705"/>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74948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Results: Sample</a:t>
            </a:r>
          </a:p>
        </p:txBody>
      </p:sp>
      <p:sp>
        <p:nvSpPr>
          <p:cNvPr id="5" name="Slide Number Placeholder 4"/>
          <p:cNvSpPr>
            <a:spLocks noGrp="1"/>
          </p:cNvSpPr>
          <p:nvPr>
            <p:ph type="sldNum" sz="quarter" idx="12"/>
          </p:nvPr>
        </p:nvSpPr>
        <p:spPr/>
        <p:txBody>
          <a:bodyPr/>
          <a:lstStyle/>
          <a:p>
            <a:fld id="{A0C21F26-985F-9D40-A811-D6DE90C3D8D1}" type="slidenum">
              <a:rPr lang="en-US" smtClean="0"/>
              <a:t>87</a:t>
            </a:fld>
            <a:endParaRPr lang="en-US"/>
          </a:p>
        </p:txBody>
      </p:sp>
      <p:graphicFrame>
        <p:nvGraphicFramePr>
          <p:cNvPr id="6" name="Table 5">
            <a:extLst>
              <a:ext uri="{FF2B5EF4-FFF2-40B4-BE49-F238E27FC236}">
                <a16:creationId xmlns:a16="http://schemas.microsoft.com/office/drawing/2014/main" id="{409F5625-1685-40CF-BF62-23053EDC7CA2}"/>
              </a:ext>
            </a:extLst>
          </p:cNvPr>
          <p:cNvGraphicFramePr>
            <a:graphicFrameLocks noGrp="1"/>
          </p:cNvGraphicFramePr>
          <p:nvPr>
            <p:extLst/>
          </p:nvPr>
        </p:nvGraphicFramePr>
        <p:xfrm>
          <a:off x="595630" y="2167672"/>
          <a:ext cx="7952740" cy="3845045"/>
        </p:xfrm>
        <a:graphic>
          <a:graphicData uri="http://schemas.openxmlformats.org/drawingml/2006/table">
            <a:tbl>
              <a:tblPr firstRow="1" firstCol="1" bandRow="1">
                <a:tableStyleId>{5C22544A-7EE6-4342-B048-85BDC9FD1C3A}</a:tableStyleId>
              </a:tblPr>
              <a:tblGrid>
                <a:gridCol w="3503639">
                  <a:extLst>
                    <a:ext uri="{9D8B030D-6E8A-4147-A177-3AD203B41FA5}">
                      <a16:colId xmlns:a16="http://schemas.microsoft.com/office/drawing/2014/main" val="4030704793"/>
                    </a:ext>
                  </a:extLst>
                </a:gridCol>
                <a:gridCol w="2195053">
                  <a:extLst>
                    <a:ext uri="{9D8B030D-6E8A-4147-A177-3AD203B41FA5}">
                      <a16:colId xmlns:a16="http://schemas.microsoft.com/office/drawing/2014/main" val="1122910765"/>
                    </a:ext>
                  </a:extLst>
                </a:gridCol>
                <a:gridCol w="2254048">
                  <a:extLst>
                    <a:ext uri="{9D8B030D-6E8A-4147-A177-3AD203B41FA5}">
                      <a16:colId xmlns:a16="http://schemas.microsoft.com/office/drawing/2014/main" val="712717010"/>
                    </a:ext>
                  </a:extLst>
                </a:gridCol>
              </a:tblGrid>
              <a:tr h="1010969">
                <a:tc>
                  <a:txBody>
                    <a:bodyPr/>
                    <a:lstStyle/>
                    <a:p>
                      <a:pPr marL="0" marR="0" algn="ctr">
                        <a:lnSpc>
                          <a:spcPct val="100000"/>
                        </a:lnSpc>
                        <a:spcBef>
                          <a:spcPts val="0"/>
                        </a:spcBef>
                        <a:spcAft>
                          <a:spcPts val="0"/>
                        </a:spcAft>
                      </a:pP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Usual Care</a:t>
                      </a:r>
                    </a:p>
                    <a:p>
                      <a:pPr marL="0" marR="0" algn="ctr">
                        <a:lnSpc>
                          <a:spcPct val="100000"/>
                        </a:lnSpc>
                        <a:spcBef>
                          <a:spcPts val="0"/>
                        </a:spcBef>
                        <a:spcAft>
                          <a:spcPts val="0"/>
                        </a:spcAft>
                      </a:pPr>
                      <a:r>
                        <a:rPr lang="en-US" sz="2400" b="0" dirty="0">
                          <a:effectLst/>
                          <a:latin typeface="Century Gothic" panose="020B0502020202020204" pitchFamily="34" charset="0"/>
                        </a:rPr>
                        <a:t>&amp; Preparation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Intervention</a:t>
                      </a:r>
                    </a:p>
                    <a:p>
                      <a:pPr marL="0" marR="0" algn="ctr">
                        <a:lnSpc>
                          <a:spcPct val="100000"/>
                        </a:lnSpc>
                        <a:spcBef>
                          <a:spcPts val="0"/>
                        </a:spcBef>
                        <a:spcAft>
                          <a:spcPts val="0"/>
                        </a:spcAft>
                      </a:pPr>
                      <a:r>
                        <a:rPr lang="en-US" sz="2400" b="0" dirty="0">
                          <a:effectLst/>
                          <a:latin typeface="Century Gothic" panose="020B0502020202020204" pitchFamily="34" charset="0"/>
                        </a:rPr>
                        <a:t>Active/Sustain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1468989401"/>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Insurance(%)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algn="ctr">
                        <a:lnSpc>
                          <a:spcPct val="100000"/>
                        </a:lnSpc>
                      </a:pPr>
                      <a:endParaRPr lang="en-US" sz="2400" b="0" dirty="0">
                        <a:effectLst/>
                        <a:latin typeface="Century Gothic" panose="020B0502020202020204" pitchFamily="34" charset="0"/>
                      </a:endParaRPr>
                    </a:p>
                  </a:txBody>
                  <a:tcPr marL="4464" marR="4464" marT="4464" marB="4464" anchor="ctr"/>
                </a:tc>
                <a:tc>
                  <a:txBody>
                    <a:bodyPr/>
                    <a:lstStyle/>
                    <a:p>
                      <a:pPr algn="ctr">
                        <a:lnSpc>
                          <a:spcPct val="100000"/>
                        </a:lnSpc>
                      </a:pPr>
                      <a:endParaRPr lang="en-US" sz="2400" b="0" dirty="0">
                        <a:effectLst/>
                        <a:latin typeface="Century Gothic" panose="020B0502020202020204" pitchFamily="34" charset="0"/>
                      </a:endParaRPr>
                    </a:p>
                  </a:txBody>
                  <a:tcPr marL="4464" marR="4464" marT="4464" marB="4464" anchor="ctr"/>
                </a:tc>
                <a:extLst>
                  <a:ext uri="{0D108BD9-81ED-4DB2-BD59-A6C34878D82A}">
                    <a16:rowId xmlns:a16="http://schemas.microsoft.com/office/drawing/2014/main" val="73667907"/>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Commercial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61.0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56.4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3996086245"/>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Medicaid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3.6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3.1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3485276460"/>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Medicare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22.7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23.9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2819703814"/>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Other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solidFill>
                            <a:schemeClr val="tx1"/>
                          </a:solidFill>
                          <a:effectLst/>
                          <a:latin typeface="Century Gothic" panose="020B0502020202020204" pitchFamily="34" charset="0"/>
                        </a:rPr>
                        <a:t>3.0</a:t>
                      </a:r>
                      <a:endParaRPr lang="en-US" sz="2400" b="0" dirty="0">
                        <a:solidFill>
                          <a:schemeClr val="tx1"/>
                        </a:solidFill>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3.1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3538423931"/>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Private Pay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9.4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13.5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871667138"/>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Tobacco Past </a:t>
                      </a:r>
                      <a:r>
                        <a:rPr lang="en-US" sz="2400" b="0" dirty="0" err="1">
                          <a:effectLst/>
                          <a:latin typeface="Century Gothic" panose="020B0502020202020204" pitchFamily="34" charset="0"/>
                        </a:rPr>
                        <a:t>Yr</a:t>
                      </a:r>
                      <a:r>
                        <a:rPr lang="en-US" sz="2400" b="0" dirty="0">
                          <a:effectLst/>
                          <a:latin typeface="Century Gothic" panose="020B0502020202020204" pitchFamily="34" charset="0"/>
                        </a:rPr>
                        <a:t> (%)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9.4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9.5</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2709380843"/>
                  </a:ext>
                </a:extLst>
              </a:tr>
            </a:tbl>
          </a:graphicData>
        </a:graphic>
      </p:graphicFrame>
      <p:sp>
        <p:nvSpPr>
          <p:cNvPr id="7" name="Oval 6">
            <a:extLst>
              <a:ext uri="{FF2B5EF4-FFF2-40B4-BE49-F238E27FC236}">
                <a16:creationId xmlns:a16="http://schemas.microsoft.com/office/drawing/2014/main" id="{2FADE8E6-CAC2-4F5A-A6AE-04F42527B662}"/>
              </a:ext>
            </a:extLst>
          </p:cNvPr>
          <p:cNvSpPr/>
          <p:nvPr/>
        </p:nvSpPr>
        <p:spPr>
          <a:xfrm>
            <a:off x="3641559" y="4268461"/>
            <a:ext cx="5269483" cy="649705"/>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77443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Results: Sample</a:t>
            </a:r>
          </a:p>
        </p:txBody>
      </p:sp>
      <p:sp>
        <p:nvSpPr>
          <p:cNvPr id="5" name="Slide Number Placeholder 4"/>
          <p:cNvSpPr>
            <a:spLocks noGrp="1"/>
          </p:cNvSpPr>
          <p:nvPr>
            <p:ph type="sldNum" sz="quarter" idx="12"/>
          </p:nvPr>
        </p:nvSpPr>
        <p:spPr/>
        <p:txBody>
          <a:bodyPr/>
          <a:lstStyle/>
          <a:p>
            <a:fld id="{A0C21F26-985F-9D40-A811-D6DE90C3D8D1}" type="slidenum">
              <a:rPr lang="en-US" smtClean="0"/>
              <a:t>88</a:t>
            </a:fld>
            <a:endParaRPr lang="en-US"/>
          </a:p>
        </p:txBody>
      </p:sp>
      <p:graphicFrame>
        <p:nvGraphicFramePr>
          <p:cNvPr id="6" name="Table 5">
            <a:extLst>
              <a:ext uri="{FF2B5EF4-FFF2-40B4-BE49-F238E27FC236}">
                <a16:creationId xmlns:a16="http://schemas.microsoft.com/office/drawing/2014/main" id="{409F5625-1685-40CF-BF62-23053EDC7CA2}"/>
              </a:ext>
            </a:extLst>
          </p:cNvPr>
          <p:cNvGraphicFramePr>
            <a:graphicFrameLocks noGrp="1"/>
          </p:cNvGraphicFramePr>
          <p:nvPr>
            <p:extLst/>
          </p:nvPr>
        </p:nvGraphicFramePr>
        <p:xfrm>
          <a:off x="595630" y="2167672"/>
          <a:ext cx="7952740" cy="3845045"/>
        </p:xfrm>
        <a:graphic>
          <a:graphicData uri="http://schemas.openxmlformats.org/drawingml/2006/table">
            <a:tbl>
              <a:tblPr firstRow="1" firstCol="1" bandRow="1">
                <a:tableStyleId>{5C22544A-7EE6-4342-B048-85BDC9FD1C3A}</a:tableStyleId>
              </a:tblPr>
              <a:tblGrid>
                <a:gridCol w="3503639">
                  <a:extLst>
                    <a:ext uri="{9D8B030D-6E8A-4147-A177-3AD203B41FA5}">
                      <a16:colId xmlns:a16="http://schemas.microsoft.com/office/drawing/2014/main" val="4030704793"/>
                    </a:ext>
                  </a:extLst>
                </a:gridCol>
                <a:gridCol w="2195053">
                  <a:extLst>
                    <a:ext uri="{9D8B030D-6E8A-4147-A177-3AD203B41FA5}">
                      <a16:colId xmlns:a16="http://schemas.microsoft.com/office/drawing/2014/main" val="1122910765"/>
                    </a:ext>
                  </a:extLst>
                </a:gridCol>
                <a:gridCol w="2254048">
                  <a:extLst>
                    <a:ext uri="{9D8B030D-6E8A-4147-A177-3AD203B41FA5}">
                      <a16:colId xmlns:a16="http://schemas.microsoft.com/office/drawing/2014/main" val="712717010"/>
                    </a:ext>
                  </a:extLst>
                </a:gridCol>
              </a:tblGrid>
              <a:tr h="1010969">
                <a:tc>
                  <a:txBody>
                    <a:bodyPr/>
                    <a:lstStyle/>
                    <a:p>
                      <a:pPr marL="0" marR="0" algn="ctr">
                        <a:lnSpc>
                          <a:spcPct val="100000"/>
                        </a:lnSpc>
                        <a:spcBef>
                          <a:spcPts val="0"/>
                        </a:spcBef>
                        <a:spcAft>
                          <a:spcPts val="0"/>
                        </a:spcAft>
                      </a:pP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Usual Care</a:t>
                      </a:r>
                    </a:p>
                    <a:p>
                      <a:pPr marL="0" marR="0" algn="ctr">
                        <a:lnSpc>
                          <a:spcPct val="100000"/>
                        </a:lnSpc>
                        <a:spcBef>
                          <a:spcPts val="0"/>
                        </a:spcBef>
                        <a:spcAft>
                          <a:spcPts val="0"/>
                        </a:spcAft>
                      </a:pPr>
                      <a:r>
                        <a:rPr lang="en-US" sz="2400" b="0" dirty="0">
                          <a:effectLst/>
                          <a:latin typeface="Century Gothic" panose="020B0502020202020204" pitchFamily="34" charset="0"/>
                        </a:rPr>
                        <a:t>&amp; Preparation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Intervention</a:t>
                      </a:r>
                    </a:p>
                    <a:p>
                      <a:pPr marL="0" marR="0" algn="ctr">
                        <a:lnSpc>
                          <a:spcPct val="100000"/>
                        </a:lnSpc>
                        <a:spcBef>
                          <a:spcPts val="0"/>
                        </a:spcBef>
                        <a:spcAft>
                          <a:spcPts val="0"/>
                        </a:spcAft>
                      </a:pPr>
                      <a:r>
                        <a:rPr lang="en-US" sz="2400" b="0" dirty="0">
                          <a:effectLst/>
                          <a:latin typeface="Century Gothic" panose="020B0502020202020204" pitchFamily="34" charset="0"/>
                        </a:rPr>
                        <a:t>Active/Sustain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1468989401"/>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Insurance(%)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algn="ctr">
                        <a:lnSpc>
                          <a:spcPct val="100000"/>
                        </a:lnSpc>
                      </a:pPr>
                      <a:endParaRPr lang="en-US" sz="2400" b="0" dirty="0">
                        <a:effectLst/>
                        <a:latin typeface="Century Gothic" panose="020B0502020202020204" pitchFamily="34" charset="0"/>
                      </a:endParaRPr>
                    </a:p>
                  </a:txBody>
                  <a:tcPr marL="4464" marR="4464" marT="4464" marB="4464" anchor="ctr"/>
                </a:tc>
                <a:tc>
                  <a:txBody>
                    <a:bodyPr/>
                    <a:lstStyle/>
                    <a:p>
                      <a:pPr algn="ctr">
                        <a:lnSpc>
                          <a:spcPct val="100000"/>
                        </a:lnSpc>
                      </a:pPr>
                      <a:endParaRPr lang="en-US" sz="2400" b="0" dirty="0">
                        <a:effectLst/>
                        <a:latin typeface="Century Gothic" panose="020B0502020202020204" pitchFamily="34" charset="0"/>
                      </a:endParaRPr>
                    </a:p>
                  </a:txBody>
                  <a:tcPr marL="4464" marR="4464" marT="4464" marB="4464" anchor="ctr"/>
                </a:tc>
                <a:extLst>
                  <a:ext uri="{0D108BD9-81ED-4DB2-BD59-A6C34878D82A}">
                    <a16:rowId xmlns:a16="http://schemas.microsoft.com/office/drawing/2014/main" val="73667907"/>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Commercial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61.0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56.4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3996086245"/>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Medicaid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3.6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3.1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3485276460"/>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Medicare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22.7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23.9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2819703814"/>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Other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solidFill>
                            <a:schemeClr val="tx1"/>
                          </a:solidFill>
                          <a:effectLst/>
                          <a:latin typeface="Century Gothic" panose="020B0502020202020204" pitchFamily="34" charset="0"/>
                        </a:rPr>
                        <a:t>3.0</a:t>
                      </a:r>
                      <a:endParaRPr lang="en-US" sz="2400" b="0" dirty="0">
                        <a:solidFill>
                          <a:schemeClr val="tx1"/>
                        </a:solidFill>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3.1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3538423931"/>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Private Pay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9.4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13.5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871667138"/>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Tobacco Past </a:t>
                      </a:r>
                      <a:r>
                        <a:rPr lang="en-US" sz="2400" b="0" dirty="0" err="1">
                          <a:effectLst/>
                          <a:latin typeface="Century Gothic" panose="020B0502020202020204" pitchFamily="34" charset="0"/>
                        </a:rPr>
                        <a:t>Yr</a:t>
                      </a:r>
                      <a:r>
                        <a:rPr lang="en-US" sz="2400" b="0" dirty="0">
                          <a:effectLst/>
                          <a:latin typeface="Century Gothic" panose="020B0502020202020204" pitchFamily="34" charset="0"/>
                        </a:rPr>
                        <a:t> (%)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9.4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9.5</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2709380843"/>
                  </a:ext>
                </a:extLst>
              </a:tr>
            </a:tbl>
          </a:graphicData>
        </a:graphic>
      </p:graphicFrame>
      <p:sp>
        <p:nvSpPr>
          <p:cNvPr id="7" name="Oval 6">
            <a:extLst>
              <a:ext uri="{FF2B5EF4-FFF2-40B4-BE49-F238E27FC236}">
                <a16:creationId xmlns:a16="http://schemas.microsoft.com/office/drawing/2014/main" id="{D923CFD3-31B9-47E5-BC09-BFD2DC99865B}"/>
              </a:ext>
            </a:extLst>
          </p:cNvPr>
          <p:cNvSpPr/>
          <p:nvPr/>
        </p:nvSpPr>
        <p:spPr>
          <a:xfrm>
            <a:off x="3602370" y="5496369"/>
            <a:ext cx="5269483" cy="649705"/>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085038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Interrupted Time Series: Screening</a:t>
            </a:r>
          </a:p>
        </p:txBody>
      </p:sp>
      <p:sp>
        <p:nvSpPr>
          <p:cNvPr id="5" name="Slide Number Placeholder 4"/>
          <p:cNvSpPr>
            <a:spLocks noGrp="1"/>
          </p:cNvSpPr>
          <p:nvPr>
            <p:ph type="sldNum" sz="quarter" idx="12"/>
          </p:nvPr>
        </p:nvSpPr>
        <p:spPr/>
        <p:txBody>
          <a:bodyPr/>
          <a:lstStyle/>
          <a:p>
            <a:fld id="{A0C21F26-985F-9D40-A811-D6DE90C3D8D1}" type="slidenum">
              <a:rPr lang="en-US" smtClean="0"/>
              <a:t>89</a:t>
            </a:fld>
            <a:endParaRPr lang="en-US"/>
          </a:p>
        </p:txBody>
      </p:sp>
      <p:pic>
        <p:nvPicPr>
          <p:cNvPr id="9" name="Picture 8">
            <a:extLst>
              <a:ext uri="{FF2B5EF4-FFF2-40B4-BE49-F238E27FC236}">
                <a16:creationId xmlns:a16="http://schemas.microsoft.com/office/drawing/2014/main" id="{897729D5-B01C-4596-B2DE-D82426ACE5A1}"/>
              </a:ext>
            </a:extLst>
          </p:cNvPr>
          <p:cNvPicPr>
            <a:picLocks noChangeAspect="1"/>
          </p:cNvPicPr>
          <p:nvPr/>
        </p:nvPicPr>
        <p:blipFill>
          <a:blip r:embed="rId3"/>
          <a:stretch>
            <a:fillRect/>
          </a:stretch>
        </p:blipFill>
        <p:spPr>
          <a:xfrm>
            <a:off x="0" y="2302546"/>
            <a:ext cx="9144000" cy="2939143"/>
          </a:xfrm>
          <a:prstGeom prst="rect">
            <a:avLst/>
          </a:prstGeom>
        </p:spPr>
      </p:pic>
      <p:sp>
        <p:nvSpPr>
          <p:cNvPr id="2" name="Rectangle 1">
            <a:extLst>
              <a:ext uri="{FF2B5EF4-FFF2-40B4-BE49-F238E27FC236}">
                <a16:creationId xmlns:a16="http://schemas.microsoft.com/office/drawing/2014/main" id="{38E5F23B-E908-41A0-A3BB-D032F5F51963}"/>
              </a:ext>
            </a:extLst>
          </p:cNvPr>
          <p:cNvSpPr/>
          <p:nvPr/>
        </p:nvSpPr>
        <p:spPr>
          <a:xfrm>
            <a:off x="702005" y="1346405"/>
            <a:ext cx="8697134" cy="523220"/>
          </a:xfrm>
          <a:prstGeom prst="rect">
            <a:avLst/>
          </a:prstGeom>
        </p:spPr>
        <p:txBody>
          <a:bodyPr wrap="square">
            <a:spAutoFit/>
          </a:bodyPr>
          <a:lstStyle/>
          <a:p>
            <a:r>
              <a:rPr lang="en-US" sz="2800" dirty="0">
                <a:latin typeface="Century Gothic" panose="020B0502020202020204" pitchFamily="34" charset="0"/>
              </a:rPr>
              <a:t>Alcohol screening rates: 22 primary care sites</a:t>
            </a:r>
          </a:p>
        </p:txBody>
      </p:sp>
    </p:spTree>
    <p:extLst>
      <p:ext uri="{BB962C8B-B14F-4D97-AF65-F5344CB8AC3E}">
        <p14:creationId xmlns:p14="http://schemas.microsoft.com/office/powerpoint/2010/main" val="1747270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Trial: Setting</a:t>
            </a:r>
          </a:p>
        </p:txBody>
      </p:sp>
      <p:sp>
        <p:nvSpPr>
          <p:cNvPr id="4" name="Content Placeholder 3"/>
          <p:cNvSpPr>
            <a:spLocks noGrp="1"/>
          </p:cNvSpPr>
          <p:nvPr>
            <p:ph idx="1"/>
          </p:nvPr>
        </p:nvSpPr>
        <p:spPr>
          <a:xfrm>
            <a:off x="746514" y="1792689"/>
            <a:ext cx="8101653" cy="4839284"/>
          </a:xfrm>
        </p:spPr>
        <p:txBody>
          <a:bodyPr>
            <a:noAutofit/>
          </a:bodyPr>
          <a:lstStyle/>
          <a:p>
            <a:pPr marL="342900" indent="-342900">
              <a:buClr>
                <a:srgbClr val="F57D20"/>
              </a:buClr>
              <a:buSzPct val="80000"/>
              <a:buFont typeface="Wingdings" panose="05000000000000000000" pitchFamily="2" charset="2"/>
              <a:buChar char="§"/>
            </a:pPr>
            <a:r>
              <a:rPr lang="en-US" sz="2400" dirty="0"/>
              <a:t>Pragmatic implementation trial</a:t>
            </a:r>
          </a:p>
          <a:p>
            <a:pPr marL="342900" indent="-342900">
              <a:buClr>
                <a:srgbClr val="F57D20"/>
              </a:buClr>
              <a:buSzPct val="80000"/>
              <a:buFont typeface="Wingdings" panose="05000000000000000000" pitchFamily="2" charset="2"/>
              <a:buChar char="§"/>
            </a:pPr>
            <a:r>
              <a:rPr lang="en-US" sz="2400" dirty="0"/>
              <a:t>January 2015  - July 2018</a:t>
            </a:r>
          </a:p>
          <a:p>
            <a:pPr marL="342900" indent="-342900">
              <a:buClr>
                <a:srgbClr val="F57D20"/>
              </a:buClr>
              <a:buSzPct val="80000"/>
              <a:buFont typeface="Wingdings" panose="05000000000000000000" pitchFamily="2" charset="2"/>
              <a:buChar char="§"/>
            </a:pPr>
            <a:r>
              <a:rPr lang="en-US" sz="2400" dirty="0"/>
              <a:t>Kaiser Permanente Washington</a:t>
            </a:r>
          </a:p>
          <a:p>
            <a:pPr marL="342900" indent="-342900">
              <a:buClr>
                <a:srgbClr val="F57D20"/>
              </a:buClr>
              <a:buSzPct val="80000"/>
              <a:buFont typeface="Wingdings" panose="05000000000000000000" pitchFamily="2" charset="2"/>
              <a:buChar char="§"/>
            </a:pPr>
            <a:r>
              <a:rPr lang="en-US" sz="2400" dirty="0"/>
              <a:t>25 primary care sites</a:t>
            </a:r>
          </a:p>
          <a:p>
            <a:pPr>
              <a:buClr>
                <a:srgbClr val="F57D20"/>
              </a:buClr>
              <a:buSzPct val="80000"/>
            </a:pPr>
            <a:r>
              <a:rPr lang="en-US" sz="2400" dirty="0"/>
              <a:t> </a:t>
            </a:r>
          </a:p>
          <a:p>
            <a:pPr lvl="1" indent="0" algn="r">
              <a:spcBef>
                <a:spcPts val="0"/>
              </a:spcBef>
              <a:spcAft>
                <a:spcPts val="0"/>
              </a:spcAft>
              <a:buNone/>
            </a:pPr>
            <a:endParaRPr lang="en-US" sz="2400" dirty="0"/>
          </a:p>
          <a:p>
            <a:pPr lvl="1" indent="0" algn="r">
              <a:spcBef>
                <a:spcPts val="0"/>
              </a:spcBef>
              <a:spcAft>
                <a:spcPts val="0"/>
              </a:spcAft>
              <a:buNone/>
            </a:pPr>
            <a:endParaRPr lang="en-US" sz="2400" dirty="0"/>
          </a:p>
          <a:p>
            <a:pPr lvl="1" indent="0" algn="r">
              <a:spcBef>
                <a:spcPts val="0"/>
              </a:spcBef>
              <a:spcAft>
                <a:spcPts val="0"/>
              </a:spcAft>
              <a:buNone/>
            </a:pPr>
            <a:endParaRPr lang="en-US" sz="2400" dirty="0"/>
          </a:p>
          <a:p>
            <a:pPr lvl="1" indent="0" algn="r">
              <a:spcBef>
                <a:spcPts val="0"/>
              </a:spcBef>
              <a:spcAft>
                <a:spcPts val="0"/>
              </a:spcAft>
              <a:buNone/>
            </a:pPr>
            <a:endParaRPr lang="en-US" sz="2400" dirty="0"/>
          </a:p>
          <a:p>
            <a:pPr lvl="1" indent="0" algn="r">
              <a:spcBef>
                <a:spcPts val="0"/>
              </a:spcBef>
              <a:spcAft>
                <a:spcPts val="0"/>
              </a:spcAft>
              <a:buNone/>
            </a:pPr>
            <a:endParaRPr lang="en-US" sz="2400" dirty="0"/>
          </a:p>
          <a:p>
            <a:pPr lvl="1" indent="0" algn="r">
              <a:spcBef>
                <a:spcPts val="0"/>
              </a:spcBef>
              <a:spcAft>
                <a:spcPts val="0"/>
              </a:spcAft>
              <a:buNone/>
            </a:pPr>
            <a:endParaRPr lang="en-US" sz="2400" dirty="0"/>
          </a:p>
          <a:p>
            <a:pPr lvl="1" indent="0" algn="r">
              <a:spcBef>
                <a:spcPts val="0"/>
              </a:spcBef>
              <a:spcAft>
                <a:spcPts val="0"/>
              </a:spcAft>
              <a:buNone/>
            </a:pPr>
            <a:r>
              <a:rPr lang="en-US" sz="1800" dirty="0"/>
              <a:t>Bobb IJERPH 2017; Glass Implementation Science 2018</a:t>
            </a:r>
          </a:p>
          <a:p>
            <a:pPr marL="396875">
              <a:buClr>
                <a:srgbClr val="F57D20"/>
              </a:buClr>
              <a:buSzPct val="80000"/>
            </a:pPr>
            <a:endParaRPr lang="en-US" sz="2400" dirty="0"/>
          </a:p>
        </p:txBody>
      </p:sp>
      <p:sp>
        <p:nvSpPr>
          <p:cNvPr id="5" name="Slide Number Placeholder 4"/>
          <p:cNvSpPr>
            <a:spLocks noGrp="1"/>
          </p:cNvSpPr>
          <p:nvPr>
            <p:ph type="sldNum" sz="quarter" idx="12"/>
          </p:nvPr>
        </p:nvSpPr>
        <p:spPr/>
        <p:txBody>
          <a:bodyPr/>
          <a:lstStyle/>
          <a:p>
            <a:fld id="{A0C21F26-985F-9D40-A811-D6DE90C3D8D1}" type="slidenum">
              <a:rPr lang="en-US" smtClean="0"/>
              <a:t>9</a:t>
            </a:fld>
            <a:endParaRPr lang="en-US"/>
          </a:p>
        </p:txBody>
      </p:sp>
    </p:spTree>
    <p:extLst>
      <p:ext uri="{BB962C8B-B14F-4D97-AF65-F5344CB8AC3E}">
        <p14:creationId xmlns:p14="http://schemas.microsoft.com/office/powerpoint/2010/main" val="22510488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Main Outcome: Prevention</a:t>
            </a:r>
          </a:p>
        </p:txBody>
      </p:sp>
      <p:sp>
        <p:nvSpPr>
          <p:cNvPr id="5" name="Slide Number Placeholder 4"/>
          <p:cNvSpPr>
            <a:spLocks noGrp="1"/>
          </p:cNvSpPr>
          <p:nvPr>
            <p:ph type="sldNum" sz="quarter" idx="12"/>
          </p:nvPr>
        </p:nvSpPr>
        <p:spPr/>
        <p:txBody>
          <a:bodyPr/>
          <a:lstStyle/>
          <a:p>
            <a:fld id="{A0C21F26-985F-9D40-A811-D6DE90C3D8D1}" type="slidenum">
              <a:rPr lang="en-US" smtClean="0"/>
              <a:t>90</a:t>
            </a:fld>
            <a:endParaRPr lang="en-US"/>
          </a:p>
        </p:txBody>
      </p:sp>
      <p:graphicFrame>
        <p:nvGraphicFramePr>
          <p:cNvPr id="9" name="Content Placeholder 8">
            <a:extLst>
              <a:ext uri="{FF2B5EF4-FFF2-40B4-BE49-F238E27FC236}">
                <a16:creationId xmlns:a16="http://schemas.microsoft.com/office/drawing/2014/main" id="{D08523E4-5FB2-4110-92F9-0437194FE1A6}"/>
              </a:ext>
            </a:extLst>
          </p:cNvPr>
          <p:cNvGraphicFramePr>
            <a:graphicFrameLocks noGrp="1"/>
          </p:cNvGraphicFramePr>
          <p:nvPr>
            <p:ph idx="1"/>
            <p:extLst>
              <p:ext uri="{D42A27DB-BD31-4B8C-83A1-F6EECF244321}">
                <p14:modId xmlns:p14="http://schemas.microsoft.com/office/powerpoint/2010/main" val="2022393349"/>
              </p:ext>
            </p:extLst>
          </p:nvPr>
        </p:nvGraphicFramePr>
        <p:xfrm>
          <a:off x="0" y="1639824"/>
          <a:ext cx="9144000" cy="3710117"/>
        </p:xfrm>
        <a:graphic>
          <a:graphicData uri="http://schemas.openxmlformats.org/drawingml/2006/table">
            <a:tbl>
              <a:tblPr firstRow="1" bandRow="1">
                <a:tableStyleId>{5C22544A-7EE6-4342-B048-85BDC9FD1C3A}</a:tableStyleId>
              </a:tblPr>
              <a:tblGrid>
                <a:gridCol w="4684295">
                  <a:extLst>
                    <a:ext uri="{9D8B030D-6E8A-4147-A177-3AD203B41FA5}">
                      <a16:colId xmlns:a16="http://schemas.microsoft.com/office/drawing/2014/main" val="4147597603"/>
                    </a:ext>
                  </a:extLst>
                </a:gridCol>
                <a:gridCol w="976917">
                  <a:extLst>
                    <a:ext uri="{9D8B030D-6E8A-4147-A177-3AD203B41FA5}">
                      <a16:colId xmlns:a16="http://schemas.microsoft.com/office/drawing/2014/main" val="843293295"/>
                    </a:ext>
                  </a:extLst>
                </a:gridCol>
                <a:gridCol w="2097741">
                  <a:extLst>
                    <a:ext uri="{9D8B030D-6E8A-4147-A177-3AD203B41FA5}">
                      <a16:colId xmlns:a16="http://schemas.microsoft.com/office/drawing/2014/main" val="2601851370"/>
                    </a:ext>
                  </a:extLst>
                </a:gridCol>
                <a:gridCol w="1385047">
                  <a:extLst>
                    <a:ext uri="{9D8B030D-6E8A-4147-A177-3AD203B41FA5}">
                      <a16:colId xmlns:a16="http://schemas.microsoft.com/office/drawing/2014/main" val="3787165763"/>
                    </a:ext>
                  </a:extLst>
                </a:gridCol>
              </a:tblGrid>
              <a:tr h="0">
                <a:tc gridSpan="4">
                  <a:txBody>
                    <a:bodyPr/>
                    <a:lstStyle/>
                    <a:p>
                      <a:pPr marL="0" marR="0" algn="ctr">
                        <a:lnSpc>
                          <a:spcPct val="115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Prevention</a:t>
                      </a:r>
                    </a:p>
                    <a:p>
                      <a:pPr marL="0" marR="0" algn="ctr">
                        <a:lnSpc>
                          <a:spcPct val="115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Usual Care vs Intervention </a:t>
                      </a:r>
                    </a:p>
                    <a:p>
                      <a:pPr marL="0" marR="0" algn="ctr">
                        <a:lnSpc>
                          <a:spcPct val="115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per 10,000 PC patients</a:t>
                      </a:r>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4112492383"/>
                  </a:ext>
                </a:extLst>
              </a:tr>
              <a:tr h="370840">
                <a:tc>
                  <a:txBody>
                    <a:bodyPr/>
                    <a:lstStyle/>
                    <a:p>
                      <a:pPr marL="0" marR="0">
                        <a:lnSpc>
                          <a:spcPct val="15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gn="ctr">
                        <a:lnSpc>
                          <a:spcPct val="15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UC</a:t>
                      </a:r>
                    </a:p>
                  </a:txBody>
                  <a:tcPr marL="68580" marR="68580" marT="0" marB="0"/>
                </a:tc>
                <a:tc>
                  <a:txBody>
                    <a:bodyPr/>
                    <a:lstStyle/>
                    <a:p>
                      <a:pPr marL="0" marR="0" algn="ctr">
                        <a:lnSpc>
                          <a:spcPct val="15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Intervention</a:t>
                      </a:r>
                    </a:p>
                  </a:txBody>
                  <a:tcPr marL="68580" marR="68580" marT="0" marB="0"/>
                </a:tc>
                <a:tc>
                  <a:txBody>
                    <a:bodyPr/>
                    <a:lstStyle/>
                    <a:p>
                      <a:pPr marL="0" marR="0" algn="ctr">
                        <a:lnSpc>
                          <a:spcPct val="150000"/>
                        </a:lnSpc>
                        <a:spcBef>
                          <a:spcPts val="0"/>
                        </a:spcBef>
                        <a:spcAft>
                          <a:spcPts val="0"/>
                        </a:spcAft>
                      </a:pPr>
                      <a:r>
                        <a:rPr lang="en-US" sz="2400" dirty="0">
                          <a:effectLst/>
                          <a:latin typeface="Century Gothic" panose="020B0502020202020204" pitchFamily="34" charset="0"/>
                          <a:ea typeface="Calibri" panose="020F0502020204030204" pitchFamily="34" charset="0"/>
                          <a:cs typeface="Times New Roman" panose="02020603050405020304" pitchFamily="18" charset="0"/>
                        </a:rPr>
                        <a:t>p</a:t>
                      </a:r>
                    </a:p>
                  </a:txBody>
                  <a:tcPr marL="68580" marR="68580" marT="0" marB="0"/>
                </a:tc>
                <a:extLst>
                  <a:ext uri="{0D108BD9-81ED-4DB2-BD59-A6C34878D82A}">
                    <a16:rowId xmlns:a16="http://schemas.microsoft.com/office/drawing/2014/main" val="570340305"/>
                  </a:ext>
                </a:extLst>
              </a:tr>
              <a:tr h="370840">
                <a:tc>
                  <a:txBody>
                    <a:bodyPr/>
                    <a:lstStyle/>
                    <a:p>
                      <a:pPr marL="114300" marR="0">
                        <a:lnSpc>
                          <a:spcPct val="15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Screened</a:t>
                      </a:r>
                    </a:p>
                  </a:txBody>
                  <a:tcPr marL="68580" marR="68580" marT="0" marB="0"/>
                </a:tc>
                <a:tc>
                  <a:txBody>
                    <a:bodyPr/>
                    <a:lstStyle/>
                    <a:p>
                      <a:pPr marL="0" marR="0" algn="ctr">
                        <a:lnSpc>
                          <a:spcPct val="150000"/>
                        </a:lnSpc>
                        <a:spcBef>
                          <a:spcPts val="0"/>
                        </a:spcBef>
                        <a:spcAft>
                          <a:spcPts val="0"/>
                        </a:spcAft>
                      </a:pPr>
                      <a:r>
                        <a:rPr lang="en-US" sz="2400" b="0">
                          <a:effectLst/>
                          <a:latin typeface="Century Gothic" panose="020B0502020202020204" pitchFamily="34" charset="0"/>
                          <a:ea typeface="Calibri" panose="020F0502020204030204" pitchFamily="34" charset="0"/>
                          <a:cs typeface="Times New Roman" panose="02020603050405020304" pitchFamily="18" charset="0"/>
                        </a:rPr>
                        <a:t>2081</a:t>
                      </a:r>
                    </a:p>
                  </a:txBody>
                  <a:tcPr marL="68580" marR="68580" marT="0" marB="0"/>
                </a:tc>
                <a:tc>
                  <a:txBody>
                    <a:bodyPr/>
                    <a:lstStyle/>
                    <a:p>
                      <a:pPr marL="0" marR="0" algn="ctr">
                        <a:lnSpc>
                          <a:spcPct val="15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8319</a:t>
                      </a:r>
                    </a:p>
                  </a:txBody>
                  <a:tcPr marL="68580" marR="68580" marT="0" marB="0"/>
                </a:tc>
                <a:tc>
                  <a:txBody>
                    <a:bodyPr/>
                    <a:lstStyle/>
                    <a:p>
                      <a:pPr marL="0" marR="0">
                        <a:lnSpc>
                          <a:spcPct val="150000"/>
                        </a:lnSpc>
                        <a:spcBef>
                          <a:spcPts val="0"/>
                        </a:spcBef>
                        <a:spcAft>
                          <a:spcPts val="0"/>
                        </a:spcAft>
                      </a:pPr>
                      <a:r>
                        <a:rPr lang="en-US" sz="2400" dirty="0">
                          <a:effectLst/>
                          <a:latin typeface="Century Gothic" panose="020B0502020202020204" pitchFamily="34" charset="0"/>
                          <a:ea typeface="Calibri" panose="020F0502020204030204" pitchFamily="34" charset="0"/>
                          <a:cs typeface="Times New Roman" panose="02020603050405020304" pitchFamily="18" charset="0"/>
                        </a:rPr>
                        <a:t>&lt; 0.0001</a:t>
                      </a:r>
                    </a:p>
                  </a:txBody>
                  <a:tcPr marL="68580" marR="68580" marT="0" marB="0"/>
                </a:tc>
                <a:extLst>
                  <a:ext uri="{0D108BD9-81ED-4DB2-BD59-A6C34878D82A}">
                    <a16:rowId xmlns:a16="http://schemas.microsoft.com/office/drawing/2014/main" val="2132384777"/>
                  </a:ext>
                </a:extLst>
              </a:tr>
              <a:tr h="370840">
                <a:tc>
                  <a:txBody>
                    <a:bodyPr/>
                    <a:lstStyle/>
                    <a:p>
                      <a:pPr marL="114300" marR="0">
                        <a:lnSpc>
                          <a:spcPct val="15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Most recent screen positive    </a:t>
                      </a:r>
                    </a:p>
                  </a:txBody>
                  <a:tcPr marL="68580" marR="68580" marT="0" marB="0"/>
                </a:tc>
                <a:tc>
                  <a:txBody>
                    <a:bodyPr/>
                    <a:lstStyle/>
                    <a:p>
                      <a:pPr marL="0" marR="0" algn="ctr">
                        <a:lnSpc>
                          <a:spcPct val="15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502</a:t>
                      </a:r>
                    </a:p>
                  </a:txBody>
                  <a:tcPr marL="68580" marR="68580" marT="0" marB="0"/>
                </a:tc>
                <a:tc>
                  <a:txBody>
                    <a:bodyPr/>
                    <a:lstStyle/>
                    <a:p>
                      <a:pPr marL="0" marR="0" algn="ctr">
                        <a:lnSpc>
                          <a:spcPct val="15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1802</a:t>
                      </a:r>
                    </a:p>
                  </a:txBody>
                  <a:tcPr marL="68580" marR="68580" marT="0" marB="0"/>
                </a:tc>
                <a:tc>
                  <a:txBody>
                    <a:bodyPr/>
                    <a:lstStyle/>
                    <a:p>
                      <a:pPr marL="0" marR="0">
                        <a:lnSpc>
                          <a:spcPct val="150000"/>
                        </a:lnSpc>
                        <a:spcBef>
                          <a:spcPts val="0"/>
                        </a:spcBef>
                        <a:spcAft>
                          <a:spcPts val="0"/>
                        </a:spcAft>
                      </a:pPr>
                      <a:r>
                        <a:rPr lang="en-US" sz="2400" dirty="0">
                          <a:effectLst/>
                          <a:latin typeface="Century Gothic" panose="020B0502020202020204" pitchFamily="34" charset="0"/>
                          <a:ea typeface="Calibri" panose="020F0502020204030204" pitchFamily="34" charset="0"/>
                          <a:cs typeface="Times New Roman" panose="02020603050405020304" pitchFamily="18" charset="0"/>
                        </a:rPr>
                        <a:t>&lt; 0.0001</a:t>
                      </a:r>
                    </a:p>
                  </a:txBody>
                  <a:tcPr marL="68580" marR="68580" marT="0" marB="0"/>
                </a:tc>
                <a:extLst>
                  <a:ext uri="{0D108BD9-81ED-4DB2-BD59-A6C34878D82A}">
                    <a16:rowId xmlns:a16="http://schemas.microsoft.com/office/drawing/2014/main" val="4066416643"/>
                  </a:ext>
                </a:extLst>
              </a:tr>
              <a:tr h="370840">
                <a:tc>
                  <a:txBody>
                    <a:bodyPr/>
                    <a:lstStyle/>
                    <a:p>
                      <a:pPr marL="114300" marR="0">
                        <a:lnSpc>
                          <a:spcPct val="15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High Positive  </a:t>
                      </a:r>
                    </a:p>
                  </a:txBody>
                  <a:tcPr marL="68580" marR="68580" marT="0" marB="0"/>
                </a:tc>
                <a:tc>
                  <a:txBody>
                    <a:bodyPr/>
                    <a:lstStyle/>
                    <a:p>
                      <a:pPr marL="0" marR="0" algn="ctr">
                        <a:lnSpc>
                          <a:spcPct val="150000"/>
                        </a:lnSpc>
                        <a:spcBef>
                          <a:spcPts val="0"/>
                        </a:spcBef>
                        <a:spcAft>
                          <a:spcPts val="0"/>
                        </a:spcAft>
                      </a:pPr>
                      <a:r>
                        <a:rPr lang="en-US" sz="2400" b="0">
                          <a:effectLst/>
                          <a:latin typeface="Century Gothic" panose="020B0502020202020204" pitchFamily="34" charset="0"/>
                          <a:ea typeface="Calibri" panose="020F0502020204030204" pitchFamily="34" charset="0"/>
                          <a:cs typeface="Times New Roman" panose="02020603050405020304" pitchFamily="18" charset="0"/>
                        </a:rPr>
                        <a:t>54</a:t>
                      </a:r>
                    </a:p>
                  </a:txBody>
                  <a:tcPr marL="68580" marR="68580" marT="0" marB="0"/>
                </a:tc>
                <a:tc>
                  <a:txBody>
                    <a:bodyPr/>
                    <a:lstStyle/>
                    <a:p>
                      <a:pPr marL="0" marR="0" algn="ctr">
                        <a:lnSpc>
                          <a:spcPct val="15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148</a:t>
                      </a:r>
                    </a:p>
                  </a:txBody>
                  <a:tcPr marL="68580" marR="68580" marT="0" marB="0"/>
                </a:tc>
                <a:tc>
                  <a:txBody>
                    <a:bodyPr/>
                    <a:lstStyle/>
                    <a:p>
                      <a:pPr marL="0" marR="0">
                        <a:lnSpc>
                          <a:spcPct val="150000"/>
                        </a:lnSpc>
                        <a:spcBef>
                          <a:spcPts val="0"/>
                        </a:spcBef>
                        <a:spcAft>
                          <a:spcPts val="0"/>
                        </a:spcAft>
                      </a:pPr>
                      <a:r>
                        <a:rPr lang="en-US" sz="2400" dirty="0">
                          <a:effectLst/>
                          <a:latin typeface="Century Gothic" panose="020B0502020202020204" pitchFamily="34" charset="0"/>
                          <a:ea typeface="Calibri" panose="020F0502020204030204" pitchFamily="34" charset="0"/>
                          <a:cs typeface="Times New Roman" panose="02020603050405020304" pitchFamily="18" charset="0"/>
                        </a:rPr>
                        <a:t>&lt; 0.0001</a:t>
                      </a:r>
                    </a:p>
                  </a:txBody>
                  <a:tcPr marL="68580" marR="68580" marT="0" marB="0"/>
                </a:tc>
                <a:extLst>
                  <a:ext uri="{0D108BD9-81ED-4DB2-BD59-A6C34878D82A}">
                    <a16:rowId xmlns:a16="http://schemas.microsoft.com/office/drawing/2014/main" val="3157625512"/>
                  </a:ext>
                </a:extLst>
              </a:tr>
              <a:tr h="53031">
                <a:tc>
                  <a:txBody>
                    <a:bodyPr/>
                    <a:lstStyle/>
                    <a:p>
                      <a:pPr marL="114300" marR="0">
                        <a:lnSpc>
                          <a:spcPct val="150000"/>
                        </a:lnSpc>
                        <a:spcBef>
                          <a:spcPts val="0"/>
                        </a:spcBef>
                        <a:spcAft>
                          <a:spcPts val="0"/>
                        </a:spcAft>
                      </a:pPr>
                      <a:r>
                        <a:rPr lang="en-US" sz="2400" b="1" dirty="0">
                          <a:effectLst/>
                          <a:latin typeface="Century Gothic" panose="020B0502020202020204" pitchFamily="34" charset="0"/>
                          <a:ea typeface="Calibri" panose="020F0502020204030204" pitchFamily="34" charset="0"/>
                          <a:cs typeface="Times New Roman" panose="02020603050405020304" pitchFamily="18" charset="0"/>
                        </a:rPr>
                        <a:t>Brief alcohol counseling</a:t>
                      </a:r>
                    </a:p>
                  </a:txBody>
                  <a:tcPr marL="68580" marR="68580" marT="0" marB="0"/>
                </a:tc>
                <a:tc>
                  <a:txBody>
                    <a:bodyPr/>
                    <a:lstStyle/>
                    <a:p>
                      <a:pPr marL="0" marR="0" algn="ctr">
                        <a:lnSpc>
                          <a:spcPct val="150000"/>
                        </a:lnSpc>
                        <a:spcBef>
                          <a:spcPts val="0"/>
                        </a:spcBef>
                        <a:spcAft>
                          <a:spcPts val="0"/>
                        </a:spcAft>
                      </a:pPr>
                      <a:r>
                        <a:rPr lang="en-US" sz="2400" b="1" dirty="0">
                          <a:effectLst/>
                          <a:latin typeface="Century Gothic" panose="020B0502020202020204" pitchFamily="34" charset="0"/>
                          <a:ea typeface="Calibri" panose="020F0502020204030204" pitchFamily="34" charset="0"/>
                          <a:cs typeface="Times New Roman" panose="02020603050405020304" pitchFamily="18" charset="0"/>
                        </a:rPr>
                        <a:t>11</a:t>
                      </a:r>
                    </a:p>
                  </a:txBody>
                  <a:tcPr marL="68580" marR="68580" marT="0" marB="0"/>
                </a:tc>
                <a:tc>
                  <a:txBody>
                    <a:bodyPr/>
                    <a:lstStyle/>
                    <a:p>
                      <a:pPr marL="0" marR="0" algn="ctr">
                        <a:lnSpc>
                          <a:spcPct val="150000"/>
                        </a:lnSpc>
                        <a:spcBef>
                          <a:spcPts val="0"/>
                        </a:spcBef>
                        <a:spcAft>
                          <a:spcPts val="0"/>
                        </a:spcAft>
                      </a:pPr>
                      <a:r>
                        <a:rPr lang="en-US" sz="2400" b="1" dirty="0">
                          <a:effectLst/>
                          <a:latin typeface="Century Gothic" panose="020B0502020202020204" pitchFamily="34" charset="0"/>
                          <a:ea typeface="Calibri" panose="020F0502020204030204" pitchFamily="34" charset="0"/>
                          <a:cs typeface="Times New Roman" panose="02020603050405020304" pitchFamily="18" charset="0"/>
                        </a:rPr>
                        <a:t>57</a:t>
                      </a:r>
                    </a:p>
                  </a:txBody>
                  <a:tcPr marL="68580" marR="68580" marT="0" marB="0"/>
                </a:tc>
                <a:tc>
                  <a:txBody>
                    <a:bodyPr/>
                    <a:lstStyle/>
                    <a:p>
                      <a:pPr marL="0" marR="0">
                        <a:lnSpc>
                          <a:spcPct val="150000"/>
                        </a:lnSpc>
                        <a:spcBef>
                          <a:spcPts val="0"/>
                        </a:spcBef>
                        <a:spcAft>
                          <a:spcPts val="0"/>
                        </a:spcAft>
                      </a:pPr>
                      <a:r>
                        <a:rPr lang="en-US" sz="2400" b="1" dirty="0">
                          <a:effectLst/>
                          <a:latin typeface="Century Gothic" panose="020B0502020202020204" pitchFamily="34" charset="0"/>
                          <a:ea typeface="Calibri" panose="020F0502020204030204" pitchFamily="34" charset="0"/>
                          <a:cs typeface="Times New Roman" panose="02020603050405020304" pitchFamily="18" charset="0"/>
                        </a:rPr>
                        <a:t>&lt; 0.0001</a:t>
                      </a:r>
                    </a:p>
                  </a:txBody>
                  <a:tcPr marL="68580" marR="68580" marT="0" marB="0"/>
                </a:tc>
                <a:extLst>
                  <a:ext uri="{0D108BD9-81ED-4DB2-BD59-A6C34878D82A}">
                    <a16:rowId xmlns:a16="http://schemas.microsoft.com/office/drawing/2014/main" val="1061670348"/>
                  </a:ext>
                </a:extLst>
              </a:tr>
            </a:tbl>
          </a:graphicData>
        </a:graphic>
      </p:graphicFrame>
    </p:spTree>
    <p:extLst>
      <p:ext uri="{BB962C8B-B14F-4D97-AF65-F5344CB8AC3E}">
        <p14:creationId xmlns:p14="http://schemas.microsoft.com/office/powerpoint/2010/main" val="172725880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Results: Prevention</a:t>
            </a:r>
          </a:p>
        </p:txBody>
      </p:sp>
      <p:sp>
        <p:nvSpPr>
          <p:cNvPr id="5" name="Slide Number Placeholder 4"/>
          <p:cNvSpPr>
            <a:spLocks noGrp="1"/>
          </p:cNvSpPr>
          <p:nvPr>
            <p:ph type="sldNum" sz="quarter" idx="12"/>
          </p:nvPr>
        </p:nvSpPr>
        <p:spPr/>
        <p:txBody>
          <a:bodyPr/>
          <a:lstStyle/>
          <a:p>
            <a:pPr marL="0" marR="0" lvl="0" indent="0" algn="r" defTabSz="457159" rtl="0" eaLnBrk="1" fontAlgn="auto" latinLnBrk="0" hangingPunct="1">
              <a:lnSpc>
                <a:spcPct val="100000"/>
              </a:lnSpc>
              <a:spcBef>
                <a:spcPts val="0"/>
              </a:spcBef>
              <a:spcAft>
                <a:spcPts val="0"/>
              </a:spcAft>
              <a:buClrTx/>
              <a:buSzTx/>
              <a:buFontTx/>
              <a:buNone/>
              <a:tabLst/>
              <a:defRPr/>
            </a:pPr>
            <a:fld id="{A0C21F26-985F-9D40-A811-D6DE90C3D8D1}" type="slidenum">
              <a:rPr kumimoji="0" lang="en-US" sz="900" b="0" i="0" u="none" strike="noStrike" kern="1200" cap="none" spc="0" normalizeH="0" baseline="0" noProof="0" smtClean="0">
                <a:ln>
                  <a:noFill/>
                </a:ln>
                <a:solidFill>
                  <a:prstClr val="white">
                    <a:lumMod val="50000"/>
                  </a:prstClr>
                </a:solidFill>
                <a:effectLst/>
                <a:uLnTx/>
                <a:uFillTx/>
                <a:latin typeface="Calibri"/>
                <a:ea typeface="+mn-ea"/>
                <a:cs typeface="+mn-cs"/>
              </a:rPr>
              <a:pPr marL="0" marR="0" lvl="0" indent="0" algn="r" defTabSz="457159" rtl="0" eaLnBrk="1" fontAlgn="auto" latinLnBrk="0" hangingPunct="1">
                <a:lnSpc>
                  <a:spcPct val="100000"/>
                </a:lnSpc>
                <a:spcBef>
                  <a:spcPts val="0"/>
                </a:spcBef>
                <a:spcAft>
                  <a:spcPts val="0"/>
                </a:spcAft>
                <a:buClrTx/>
                <a:buSzTx/>
                <a:buFontTx/>
                <a:buNone/>
                <a:tabLst/>
                <a:defRPr/>
              </a:pPr>
              <a:t>91</a:t>
            </a:fld>
            <a:endParaRPr kumimoji="0" lang="en-US" sz="900" b="0" i="0" u="none" strike="noStrike" kern="1200" cap="none" spc="0" normalizeH="0" baseline="0" noProof="0">
              <a:ln>
                <a:noFill/>
              </a:ln>
              <a:solidFill>
                <a:prstClr val="white">
                  <a:lumMod val="50000"/>
                </a:prstClr>
              </a:solidFill>
              <a:effectLst/>
              <a:uLnTx/>
              <a:uFillTx/>
              <a:latin typeface="Calibri"/>
              <a:ea typeface="+mn-ea"/>
              <a:cs typeface="+mn-cs"/>
            </a:endParaRPr>
          </a:p>
        </p:txBody>
      </p:sp>
      <p:graphicFrame>
        <p:nvGraphicFramePr>
          <p:cNvPr id="6" name="Chart 5">
            <a:extLst>
              <a:ext uri="{FF2B5EF4-FFF2-40B4-BE49-F238E27FC236}">
                <a16:creationId xmlns:a16="http://schemas.microsoft.com/office/drawing/2014/main" id="{A1AD495B-33FC-4FFC-9402-1C0A3D3A7055}"/>
              </a:ext>
            </a:extLst>
          </p:cNvPr>
          <p:cNvGraphicFramePr/>
          <p:nvPr>
            <p:extLst/>
          </p:nvPr>
        </p:nvGraphicFramePr>
        <p:xfrm>
          <a:off x="692331" y="1528354"/>
          <a:ext cx="7550332" cy="45981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93192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Main Outcome: Treatment</a:t>
            </a:r>
          </a:p>
        </p:txBody>
      </p:sp>
      <p:sp>
        <p:nvSpPr>
          <p:cNvPr id="5" name="Slide Number Placeholder 4"/>
          <p:cNvSpPr>
            <a:spLocks noGrp="1"/>
          </p:cNvSpPr>
          <p:nvPr>
            <p:ph type="sldNum" sz="quarter" idx="12"/>
          </p:nvPr>
        </p:nvSpPr>
        <p:spPr/>
        <p:txBody>
          <a:bodyPr/>
          <a:lstStyle/>
          <a:p>
            <a:fld id="{A0C21F26-985F-9D40-A811-D6DE90C3D8D1}" type="slidenum">
              <a:rPr lang="en-US" smtClean="0"/>
              <a:t>92</a:t>
            </a:fld>
            <a:endParaRPr lang="en-US"/>
          </a:p>
        </p:txBody>
      </p:sp>
      <p:graphicFrame>
        <p:nvGraphicFramePr>
          <p:cNvPr id="9" name="Content Placeholder 8">
            <a:extLst>
              <a:ext uri="{FF2B5EF4-FFF2-40B4-BE49-F238E27FC236}">
                <a16:creationId xmlns:a16="http://schemas.microsoft.com/office/drawing/2014/main" id="{D08523E4-5FB2-4110-92F9-0437194FE1A6}"/>
              </a:ext>
            </a:extLst>
          </p:cNvPr>
          <p:cNvGraphicFramePr>
            <a:graphicFrameLocks noGrp="1"/>
          </p:cNvGraphicFramePr>
          <p:nvPr>
            <p:ph idx="1"/>
            <p:extLst>
              <p:ext uri="{D42A27DB-BD31-4B8C-83A1-F6EECF244321}">
                <p14:modId xmlns:p14="http://schemas.microsoft.com/office/powerpoint/2010/main" val="2176581623"/>
              </p:ext>
            </p:extLst>
          </p:nvPr>
        </p:nvGraphicFramePr>
        <p:xfrm>
          <a:off x="230296" y="1868329"/>
          <a:ext cx="8728173" cy="3231009"/>
        </p:xfrm>
        <a:graphic>
          <a:graphicData uri="http://schemas.openxmlformats.org/drawingml/2006/table">
            <a:tbl>
              <a:tblPr firstRow="1" bandRow="1">
                <a:tableStyleId>{5C22544A-7EE6-4342-B048-85BDC9FD1C3A}</a:tableStyleId>
              </a:tblPr>
              <a:tblGrid>
                <a:gridCol w="4774841">
                  <a:extLst>
                    <a:ext uri="{9D8B030D-6E8A-4147-A177-3AD203B41FA5}">
                      <a16:colId xmlns:a16="http://schemas.microsoft.com/office/drawing/2014/main" val="4147597603"/>
                    </a:ext>
                  </a:extLst>
                </a:gridCol>
                <a:gridCol w="987270">
                  <a:extLst>
                    <a:ext uri="{9D8B030D-6E8A-4147-A177-3AD203B41FA5}">
                      <a16:colId xmlns:a16="http://schemas.microsoft.com/office/drawing/2014/main" val="843293295"/>
                    </a:ext>
                  </a:extLst>
                </a:gridCol>
                <a:gridCol w="1894785">
                  <a:extLst>
                    <a:ext uri="{9D8B030D-6E8A-4147-A177-3AD203B41FA5}">
                      <a16:colId xmlns:a16="http://schemas.microsoft.com/office/drawing/2014/main" val="2601851370"/>
                    </a:ext>
                  </a:extLst>
                </a:gridCol>
                <a:gridCol w="1071277">
                  <a:extLst>
                    <a:ext uri="{9D8B030D-6E8A-4147-A177-3AD203B41FA5}">
                      <a16:colId xmlns:a16="http://schemas.microsoft.com/office/drawing/2014/main" val="3787165763"/>
                    </a:ext>
                  </a:extLst>
                </a:gridCol>
              </a:tblGrid>
              <a:tr h="370840">
                <a:tc gridSpan="4">
                  <a:txBody>
                    <a:bodyPr/>
                    <a:lstStyle/>
                    <a:p>
                      <a:pPr marL="0" marR="0" algn="ctr">
                        <a:lnSpc>
                          <a:spcPct val="115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Alcohol Treatment</a:t>
                      </a:r>
                    </a:p>
                    <a:p>
                      <a:pPr marL="0" marR="0" algn="ctr">
                        <a:lnSpc>
                          <a:spcPct val="115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Usual Care vs Intervention </a:t>
                      </a:r>
                    </a:p>
                    <a:p>
                      <a:pPr marL="0" marR="0" algn="ctr">
                        <a:lnSpc>
                          <a:spcPct val="115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per 10,000 PC patients</a:t>
                      </a:r>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4112492383"/>
                  </a:ext>
                </a:extLst>
              </a:tr>
              <a:tr h="370840">
                <a:tc>
                  <a:txBody>
                    <a:bodyPr/>
                    <a:lstStyle/>
                    <a:p>
                      <a:pPr marL="0" marR="0">
                        <a:lnSpc>
                          <a:spcPct val="150000"/>
                        </a:lnSpc>
                        <a:spcBef>
                          <a:spcPts val="0"/>
                        </a:spcBef>
                        <a:spcAft>
                          <a:spcPts val="0"/>
                        </a:spcAft>
                      </a:pPr>
                      <a:r>
                        <a:rPr lang="en-US" sz="24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gn="ctr">
                        <a:lnSpc>
                          <a:spcPct val="15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UC</a:t>
                      </a:r>
                    </a:p>
                  </a:txBody>
                  <a:tcPr marL="68580" marR="68580" marT="0" marB="0"/>
                </a:tc>
                <a:tc>
                  <a:txBody>
                    <a:bodyPr/>
                    <a:lstStyle/>
                    <a:p>
                      <a:pPr marL="0" marR="0" algn="ctr">
                        <a:lnSpc>
                          <a:spcPct val="15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Intervention</a:t>
                      </a:r>
                    </a:p>
                  </a:txBody>
                  <a:tcPr marL="68580" marR="68580" marT="0" marB="0"/>
                </a:tc>
                <a:tc>
                  <a:txBody>
                    <a:bodyPr/>
                    <a:lstStyle/>
                    <a:p>
                      <a:pPr marL="0" marR="0" algn="ctr">
                        <a:lnSpc>
                          <a:spcPct val="150000"/>
                        </a:lnSpc>
                        <a:spcBef>
                          <a:spcPts val="0"/>
                        </a:spcBef>
                        <a:spcAft>
                          <a:spcPts val="0"/>
                        </a:spcAft>
                      </a:pPr>
                      <a:r>
                        <a:rPr lang="en-US" sz="2400" dirty="0">
                          <a:effectLst/>
                          <a:latin typeface="Century Gothic" panose="020B0502020202020204" pitchFamily="34" charset="0"/>
                          <a:ea typeface="Calibri" panose="020F0502020204030204" pitchFamily="34" charset="0"/>
                          <a:cs typeface="Times New Roman" panose="02020603050405020304" pitchFamily="18" charset="0"/>
                        </a:rPr>
                        <a:t>p</a:t>
                      </a:r>
                    </a:p>
                  </a:txBody>
                  <a:tcPr marL="68580" marR="68580" marT="0" marB="0"/>
                </a:tc>
                <a:extLst>
                  <a:ext uri="{0D108BD9-81ED-4DB2-BD59-A6C34878D82A}">
                    <a16:rowId xmlns:a16="http://schemas.microsoft.com/office/drawing/2014/main" val="570340305"/>
                  </a:ext>
                </a:extLst>
              </a:tr>
              <a:tr h="370840">
                <a:tc>
                  <a:txBody>
                    <a:bodyPr/>
                    <a:lstStyle/>
                    <a:p>
                      <a:pPr marL="114300" marR="0">
                        <a:lnSpc>
                          <a:spcPct val="150000"/>
                        </a:lnSpc>
                        <a:spcBef>
                          <a:spcPts val="0"/>
                        </a:spcBef>
                        <a:spcAft>
                          <a:spcPts val="0"/>
                        </a:spcAft>
                      </a:pPr>
                      <a:r>
                        <a:rPr lang="en-US" sz="2400">
                          <a:effectLst/>
                          <a:latin typeface="Century Gothic" panose="020B0502020202020204" pitchFamily="34" charset="0"/>
                          <a:ea typeface="Calibri" panose="020F0502020204030204" pitchFamily="34" charset="0"/>
                          <a:cs typeface="Times New Roman" panose="02020603050405020304" pitchFamily="18" charset="0"/>
                        </a:rPr>
                        <a:t>New AUD diagnosis at visit</a:t>
                      </a:r>
                    </a:p>
                  </a:txBody>
                  <a:tcPr marL="68580" marR="68580" marT="0" marB="0"/>
                </a:tc>
                <a:tc>
                  <a:txBody>
                    <a:bodyPr/>
                    <a:lstStyle/>
                    <a:p>
                      <a:pPr marL="0" marR="0" algn="ctr">
                        <a:lnSpc>
                          <a:spcPct val="150000"/>
                        </a:lnSpc>
                        <a:spcBef>
                          <a:spcPts val="0"/>
                        </a:spcBef>
                        <a:spcAft>
                          <a:spcPts val="0"/>
                        </a:spcAft>
                      </a:pPr>
                      <a:r>
                        <a:rPr lang="en-US" sz="2400">
                          <a:effectLst/>
                          <a:latin typeface="Century Gothic" panose="020B0502020202020204" pitchFamily="34" charset="0"/>
                          <a:ea typeface="Calibri" panose="020F0502020204030204" pitchFamily="34" charset="0"/>
                          <a:cs typeface="Times New Roman" panose="02020603050405020304" pitchFamily="18" charset="0"/>
                        </a:rPr>
                        <a:t>29</a:t>
                      </a:r>
                    </a:p>
                  </a:txBody>
                  <a:tcPr marL="68580" marR="68580" marT="0" marB="0"/>
                </a:tc>
                <a:tc>
                  <a:txBody>
                    <a:bodyPr/>
                    <a:lstStyle/>
                    <a:p>
                      <a:pPr marL="0" marR="0" algn="ctr">
                        <a:lnSpc>
                          <a:spcPct val="150000"/>
                        </a:lnSpc>
                        <a:spcBef>
                          <a:spcPts val="0"/>
                        </a:spcBef>
                        <a:spcAft>
                          <a:spcPts val="0"/>
                        </a:spcAft>
                      </a:pPr>
                      <a:r>
                        <a:rPr lang="en-US" sz="2400">
                          <a:effectLst/>
                          <a:latin typeface="Century Gothic" panose="020B0502020202020204" pitchFamily="34" charset="0"/>
                          <a:ea typeface="Calibri" panose="020F0502020204030204" pitchFamily="34" charset="0"/>
                          <a:cs typeface="Times New Roman" panose="02020603050405020304" pitchFamily="18" charset="0"/>
                        </a:rPr>
                        <a:t>34</a:t>
                      </a:r>
                    </a:p>
                  </a:txBody>
                  <a:tcPr marL="68580" marR="68580" marT="0" marB="0"/>
                </a:tc>
                <a:tc>
                  <a:txBody>
                    <a:bodyPr/>
                    <a:lstStyle/>
                    <a:p>
                      <a:pPr marL="0" marR="0" algn="ctr">
                        <a:lnSpc>
                          <a:spcPct val="150000"/>
                        </a:lnSpc>
                        <a:spcBef>
                          <a:spcPts val="0"/>
                        </a:spcBef>
                        <a:spcAft>
                          <a:spcPts val="0"/>
                        </a:spcAft>
                      </a:pPr>
                      <a:r>
                        <a:rPr lang="en-US" sz="2400" dirty="0">
                          <a:effectLst/>
                          <a:latin typeface="Century Gothic" panose="020B0502020202020204" pitchFamily="34" charset="0"/>
                          <a:ea typeface="Calibri" panose="020F0502020204030204" pitchFamily="34" charset="0"/>
                          <a:cs typeface="Times New Roman" panose="02020603050405020304" pitchFamily="18" charset="0"/>
                        </a:rPr>
                        <a:t>0.003</a:t>
                      </a:r>
                    </a:p>
                  </a:txBody>
                  <a:tcPr marL="68580" marR="68580" marT="0" marB="0"/>
                </a:tc>
                <a:extLst>
                  <a:ext uri="{0D108BD9-81ED-4DB2-BD59-A6C34878D82A}">
                    <a16:rowId xmlns:a16="http://schemas.microsoft.com/office/drawing/2014/main" val="3157625512"/>
                  </a:ext>
                </a:extLst>
              </a:tr>
              <a:tr h="370840">
                <a:tc>
                  <a:txBody>
                    <a:bodyPr/>
                    <a:lstStyle/>
                    <a:p>
                      <a:pPr marL="114300" marR="0">
                        <a:lnSpc>
                          <a:spcPct val="150000"/>
                        </a:lnSpc>
                        <a:spcBef>
                          <a:spcPts val="0"/>
                        </a:spcBef>
                        <a:spcAft>
                          <a:spcPts val="0"/>
                        </a:spcAft>
                      </a:pPr>
                      <a:r>
                        <a:rPr lang="en-US" sz="2400" dirty="0">
                          <a:effectLst/>
                          <a:latin typeface="Century Gothic" panose="020B0502020202020204" pitchFamily="34" charset="0"/>
                          <a:ea typeface="Calibri" panose="020F0502020204030204" pitchFamily="34" charset="0"/>
                          <a:cs typeface="Times New Roman" panose="02020603050405020304" pitchFamily="18" charset="0"/>
                        </a:rPr>
                        <a:t>New AUD dx and initiated Tx  </a:t>
                      </a:r>
                    </a:p>
                  </a:txBody>
                  <a:tcPr marL="68580" marR="68580" marT="0" marB="0"/>
                </a:tc>
                <a:tc>
                  <a:txBody>
                    <a:bodyPr/>
                    <a:lstStyle/>
                    <a:p>
                      <a:pPr marL="0" marR="0" algn="ctr">
                        <a:lnSpc>
                          <a:spcPct val="150000"/>
                        </a:lnSpc>
                        <a:spcBef>
                          <a:spcPts val="0"/>
                        </a:spcBef>
                        <a:spcAft>
                          <a:spcPts val="0"/>
                        </a:spcAft>
                      </a:pPr>
                      <a:r>
                        <a:rPr lang="en-US" sz="24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6.1</a:t>
                      </a:r>
                    </a:p>
                  </a:txBody>
                  <a:tcPr marL="68580" marR="68580" marT="0" marB="0"/>
                </a:tc>
                <a:tc>
                  <a:txBody>
                    <a:bodyPr/>
                    <a:lstStyle/>
                    <a:p>
                      <a:pPr marL="0" marR="0" algn="ctr">
                        <a:lnSpc>
                          <a:spcPct val="150000"/>
                        </a:lnSpc>
                        <a:spcBef>
                          <a:spcPts val="0"/>
                        </a:spcBef>
                        <a:spcAft>
                          <a:spcPts val="0"/>
                        </a:spcAft>
                      </a:pPr>
                      <a:r>
                        <a:rPr lang="en-US" sz="24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7.8</a:t>
                      </a:r>
                    </a:p>
                  </a:txBody>
                  <a:tcPr marL="68580" marR="68580" marT="0" marB="0"/>
                </a:tc>
                <a:tc>
                  <a:txBody>
                    <a:bodyPr/>
                    <a:lstStyle/>
                    <a:p>
                      <a:pPr marL="0" marR="0" algn="ctr">
                        <a:lnSpc>
                          <a:spcPct val="150000"/>
                        </a:lnSpc>
                        <a:spcBef>
                          <a:spcPts val="0"/>
                        </a:spcBef>
                        <a:spcAft>
                          <a:spcPts val="0"/>
                        </a:spcAft>
                      </a:pPr>
                      <a:r>
                        <a:rPr lang="en-US" sz="2400" dirty="0">
                          <a:effectLst/>
                          <a:latin typeface="Century Gothic" panose="020B0502020202020204" pitchFamily="34" charset="0"/>
                          <a:ea typeface="Calibri" panose="020F0502020204030204" pitchFamily="34" charset="0"/>
                          <a:cs typeface="Times New Roman" panose="02020603050405020304" pitchFamily="18" charset="0"/>
                        </a:rPr>
                        <a:t>0.042</a:t>
                      </a:r>
                    </a:p>
                  </a:txBody>
                  <a:tcPr marL="68580" marR="68580" marT="0" marB="0"/>
                </a:tc>
                <a:extLst>
                  <a:ext uri="{0D108BD9-81ED-4DB2-BD59-A6C34878D82A}">
                    <a16:rowId xmlns:a16="http://schemas.microsoft.com/office/drawing/2014/main" val="2107737043"/>
                  </a:ext>
                </a:extLst>
              </a:tr>
              <a:tr h="370840">
                <a:tc>
                  <a:txBody>
                    <a:bodyPr/>
                    <a:lstStyle/>
                    <a:p>
                      <a:pPr marL="114300" marR="0">
                        <a:lnSpc>
                          <a:spcPct val="150000"/>
                        </a:lnSpc>
                        <a:spcBef>
                          <a:spcPts val="0"/>
                        </a:spcBef>
                        <a:spcAft>
                          <a:spcPts val="0"/>
                        </a:spcAft>
                      </a:pPr>
                      <a:r>
                        <a:rPr lang="en-US" sz="2400" b="1" dirty="0">
                          <a:effectLst/>
                          <a:latin typeface="Century Gothic" panose="020B0502020202020204" pitchFamily="34" charset="0"/>
                          <a:ea typeface="Calibri" panose="020F0502020204030204" pitchFamily="34" charset="0"/>
                          <a:cs typeface="Times New Roman" panose="02020603050405020304" pitchFamily="18" charset="0"/>
                        </a:rPr>
                        <a:t>AUD treatment engagement </a:t>
                      </a:r>
                    </a:p>
                  </a:txBody>
                  <a:tcPr marL="68580" marR="68580" marT="0" marB="0"/>
                </a:tc>
                <a:tc>
                  <a:txBody>
                    <a:bodyPr/>
                    <a:lstStyle/>
                    <a:p>
                      <a:pPr marL="0" marR="0" algn="ctr">
                        <a:lnSpc>
                          <a:spcPct val="150000"/>
                        </a:lnSpc>
                        <a:spcBef>
                          <a:spcPts val="0"/>
                        </a:spcBef>
                        <a:spcAft>
                          <a:spcPts val="0"/>
                        </a:spcAft>
                      </a:pPr>
                      <a:r>
                        <a:rPr lang="en-US" sz="24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1.8</a:t>
                      </a:r>
                    </a:p>
                  </a:txBody>
                  <a:tcPr marL="68580" marR="68580" marT="0" marB="0"/>
                </a:tc>
                <a:tc>
                  <a:txBody>
                    <a:bodyPr/>
                    <a:lstStyle/>
                    <a:p>
                      <a:pPr marL="0" marR="0" algn="ctr">
                        <a:lnSpc>
                          <a:spcPct val="150000"/>
                        </a:lnSpc>
                        <a:spcBef>
                          <a:spcPts val="0"/>
                        </a:spcBef>
                        <a:spcAft>
                          <a:spcPts val="0"/>
                        </a:spcAft>
                      </a:pPr>
                      <a:r>
                        <a:rPr lang="en-US" sz="24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1.4</a:t>
                      </a:r>
                    </a:p>
                  </a:txBody>
                  <a:tcPr marL="68580" marR="68580" marT="0" marB="0"/>
                </a:tc>
                <a:tc>
                  <a:txBody>
                    <a:bodyPr/>
                    <a:lstStyle/>
                    <a:p>
                      <a:pPr marL="0" marR="0" algn="ctr">
                        <a:lnSpc>
                          <a:spcPct val="150000"/>
                        </a:lnSpc>
                        <a:spcBef>
                          <a:spcPts val="0"/>
                        </a:spcBef>
                        <a:spcAft>
                          <a:spcPts val="0"/>
                        </a:spcAft>
                      </a:pPr>
                      <a:r>
                        <a:rPr lang="en-US" sz="2400" b="1" dirty="0">
                          <a:effectLst/>
                          <a:latin typeface="Century Gothic" panose="020B0502020202020204" pitchFamily="34" charset="0"/>
                          <a:ea typeface="Calibri" panose="020F0502020204030204" pitchFamily="34" charset="0"/>
                          <a:cs typeface="Times New Roman" panose="02020603050405020304" pitchFamily="18" charset="0"/>
                        </a:rPr>
                        <a:t>0.30</a:t>
                      </a:r>
                    </a:p>
                  </a:txBody>
                  <a:tcPr marL="68580" marR="68580" marT="0" marB="0"/>
                </a:tc>
                <a:extLst>
                  <a:ext uri="{0D108BD9-81ED-4DB2-BD59-A6C34878D82A}">
                    <a16:rowId xmlns:a16="http://schemas.microsoft.com/office/drawing/2014/main" val="111898037"/>
                  </a:ext>
                </a:extLst>
              </a:tr>
            </a:tbl>
          </a:graphicData>
        </a:graphic>
      </p:graphicFrame>
    </p:spTree>
    <p:extLst>
      <p:ext uri="{BB962C8B-B14F-4D97-AF65-F5344CB8AC3E}">
        <p14:creationId xmlns:p14="http://schemas.microsoft.com/office/powerpoint/2010/main" val="83260573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Results: AUD Assessment Cascade</a:t>
            </a:r>
          </a:p>
        </p:txBody>
      </p:sp>
      <p:sp>
        <p:nvSpPr>
          <p:cNvPr id="5" name="Slide Number Placeholder 4"/>
          <p:cNvSpPr>
            <a:spLocks noGrp="1"/>
          </p:cNvSpPr>
          <p:nvPr>
            <p:ph type="sldNum" sz="quarter" idx="12"/>
          </p:nvPr>
        </p:nvSpPr>
        <p:spPr/>
        <p:txBody>
          <a:bodyPr/>
          <a:lstStyle/>
          <a:p>
            <a:fld id="{A0C21F26-985F-9D40-A811-D6DE90C3D8D1}" type="slidenum">
              <a:rPr lang="en-US" smtClean="0"/>
              <a:t>93</a:t>
            </a:fld>
            <a:endParaRPr lang="en-US"/>
          </a:p>
        </p:txBody>
      </p:sp>
      <p:graphicFrame>
        <p:nvGraphicFramePr>
          <p:cNvPr id="6" name="Chart 5">
            <a:extLst>
              <a:ext uri="{FF2B5EF4-FFF2-40B4-BE49-F238E27FC236}">
                <a16:creationId xmlns:a16="http://schemas.microsoft.com/office/drawing/2014/main" id="{A1AD495B-33FC-4FFC-9402-1C0A3D3A7055}"/>
              </a:ext>
            </a:extLst>
          </p:cNvPr>
          <p:cNvGraphicFramePr/>
          <p:nvPr>
            <p:extLst/>
          </p:nvPr>
        </p:nvGraphicFramePr>
        <p:xfrm>
          <a:off x="230295" y="1397000"/>
          <a:ext cx="8417316" cy="49384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179767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CEAC6-4065-4215-8F64-867713619E69}"/>
              </a:ext>
            </a:extLst>
          </p:cNvPr>
          <p:cNvSpPr>
            <a:spLocks noGrp="1"/>
          </p:cNvSpPr>
          <p:nvPr>
            <p:ph type="title"/>
          </p:nvPr>
        </p:nvSpPr>
        <p:spPr/>
        <p:txBody>
          <a:bodyPr/>
          <a:lstStyle/>
          <a:p>
            <a:r>
              <a:rPr lang="en-US" dirty="0"/>
              <a:t>Sensitivity Analyses</a:t>
            </a:r>
          </a:p>
        </p:txBody>
      </p:sp>
      <p:sp>
        <p:nvSpPr>
          <p:cNvPr id="4" name="Slide Number Placeholder 3">
            <a:extLst>
              <a:ext uri="{FF2B5EF4-FFF2-40B4-BE49-F238E27FC236}">
                <a16:creationId xmlns:a16="http://schemas.microsoft.com/office/drawing/2014/main" id="{F31C4A8B-E381-424F-8E0B-B30F041E89BE}"/>
              </a:ext>
            </a:extLst>
          </p:cNvPr>
          <p:cNvSpPr>
            <a:spLocks noGrp="1"/>
          </p:cNvSpPr>
          <p:nvPr>
            <p:ph type="sldNum" sz="quarter" idx="12"/>
          </p:nvPr>
        </p:nvSpPr>
        <p:spPr/>
        <p:txBody>
          <a:bodyPr/>
          <a:lstStyle/>
          <a:p>
            <a:fld id="{A0C21F26-985F-9D40-A811-D6DE90C3D8D1}" type="slidenum">
              <a:rPr lang="en-US" smtClean="0">
                <a:solidFill>
                  <a:prstClr val="white">
                    <a:lumMod val="50000"/>
                  </a:prstClr>
                </a:solidFill>
              </a:rPr>
              <a:pPr/>
              <a:t>94</a:t>
            </a:fld>
            <a:endParaRPr lang="en-US">
              <a:solidFill>
                <a:prstClr val="white">
                  <a:lumMod val="50000"/>
                </a:prstClr>
              </a:solidFill>
            </a:endParaRPr>
          </a:p>
        </p:txBody>
      </p:sp>
      <p:sp>
        <p:nvSpPr>
          <p:cNvPr id="8" name="Rectangle 7">
            <a:extLst>
              <a:ext uri="{FF2B5EF4-FFF2-40B4-BE49-F238E27FC236}">
                <a16:creationId xmlns:a16="http://schemas.microsoft.com/office/drawing/2014/main" id="{2C2BF9C2-54B3-4867-B9A7-6B7E04DBDA41}"/>
              </a:ext>
            </a:extLst>
          </p:cNvPr>
          <p:cNvSpPr/>
          <p:nvPr/>
        </p:nvSpPr>
        <p:spPr>
          <a:xfrm>
            <a:off x="659757" y="2516987"/>
            <a:ext cx="8333772" cy="1954381"/>
          </a:xfrm>
          <a:prstGeom prst="rect">
            <a:avLst/>
          </a:prstGeom>
        </p:spPr>
        <p:txBody>
          <a:bodyPr wrap="square">
            <a:spAutoFit/>
          </a:bodyPr>
          <a:lstStyle/>
          <a:p>
            <a:pPr marL="342900" lvl="0" indent="-342900" defTabSz="432465">
              <a:spcBef>
                <a:spcPts val="378"/>
              </a:spcBef>
              <a:spcAft>
                <a:spcPts val="568"/>
              </a:spcAft>
              <a:buClr>
                <a:srgbClr val="F57D20"/>
              </a:buClr>
              <a:buSzPct val="80000"/>
              <a:buFont typeface="Wingdings" panose="05000000000000000000" pitchFamily="2" charset="2"/>
              <a:buChar char="§"/>
            </a:pPr>
            <a:r>
              <a:rPr lang="en-US" sz="2400" dirty="0">
                <a:solidFill>
                  <a:prstClr val="black"/>
                </a:solidFill>
                <a:latin typeface="Century Gothic" panose="020B0502020202020204" pitchFamily="34" charset="0"/>
              </a:rPr>
              <a:t>Expanded timeframes – no difference</a:t>
            </a:r>
          </a:p>
          <a:p>
            <a:pPr marL="342900" lvl="0" indent="-342900" defTabSz="432465">
              <a:spcBef>
                <a:spcPts val="378"/>
              </a:spcBef>
              <a:spcAft>
                <a:spcPts val="568"/>
              </a:spcAft>
              <a:buClr>
                <a:srgbClr val="F57D20"/>
              </a:buClr>
              <a:buSzPct val="80000"/>
              <a:buFont typeface="Wingdings" panose="05000000000000000000" pitchFamily="2" charset="2"/>
              <a:buChar char="§"/>
            </a:pPr>
            <a:r>
              <a:rPr lang="en-US" sz="2400" dirty="0">
                <a:solidFill>
                  <a:prstClr val="black"/>
                </a:solidFill>
                <a:latin typeface="Century Gothic" panose="020B0502020202020204" pitchFamily="34" charset="0"/>
              </a:rPr>
              <a:t>Use of NCQA SBI codes – no difference</a:t>
            </a:r>
          </a:p>
          <a:p>
            <a:pPr marL="342900" indent="-342900" defTabSz="432465">
              <a:spcBef>
                <a:spcPts val="378"/>
              </a:spcBef>
              <a:spcAft>
                <a:spcPts val="568"/>
              </a:spcAft>
              <a:buClr>
                <a:srgbClr val="F57D20"/>
              </a:buClr>
              <a:buSzPct val="80000"/>
              <a:buFont typeface="Wingdings" panose="05000000000000000000" pitchFamily="2" charset="2"/>
              <a:buChar char="§"/>
            </a:pPr>
            <a:r>
              <a:rPr lang="en-US" sz="2400" dirty="0">
                <a:solidFill>
                  <a:prstClr val="black"/>
                </a:solidFill>
                <a:latin typeface="Century Gothic" panose="020B0502020202020204" pitchFamily="34" charset="0"/>
              </a:rPr>
              <a:t>Adding telephone – no difference</a:t>
            </a:r>
          </a:p>
          <a:p>
            <a:pPr marL="342900" indent="-342900" defTabSz="432465">
              <a:spcBef>
                <a:spcPts val="378"/>
              </a:spcBef>
              <a:spcAft>
                <a:spcPts val="568"/>
              </a:spcAft>
              <a:buClr>
                <a:srgbClr val="F57D20"/>
              </a:buClr>
              <a:buSzPct val="80000"/>
              <a:buFont typeface="Wingdings" panose="05000000000000000000" pitchFamily="2" charset="2"/>
              <a:buChar char="§"/>
            </a:pPr>
            <a:r>
              <a:rPr lang="en-US" sz="2400" dirty="0">
                <a:solidFill>
                  <a:prstClr val="black"/>
                </a:solidFill>
                <a:latin typeface="Century Gothic" panose="020B0502020202020204" pitchFamily="34" charset="0"/>
              </a:rPr>
              <a:t>“Real” treatment – no difference</a:t>
            </a:r>
          </a:p>
        </p:txBody>
      </p:sp>
    </p:spTree>
    <p:extLst>
      <p:ext uri="{BB962C8B-B14F-4D97-AF65-F5344CB8AC3E}">
        <p14:creationId xmlns:p14="http://schemas.microsoft.com/office/powerpoint/2010/main" val="242469477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CEAC6-4065-4215-8F64-867713619E69}"/>
              </a:ext>
            </a:extLst>
          </p:cNvPr>
          <p:cNvSpPr>
            <a:spLocks noGrp="1"/>
          </p:cNvSpPr>
          <p:nvPr>
            <p:ph type="title"/>
          </p:nvPr>
        </p:nvSpPr>
        <p:spPr/>
        <p:txBody>
          <a:bodyPr/>
          <a:lstStyle/>
          <a:p>
            <a:r>
              <a:rPr lang="en-US" dirty="0"/>
              <a:t>Sustainment</a:t>
            </a:r>
          </a:p>
        </p:txBody>
      </p:sp>
      <p:sp>
        <p:nvSpPr>
          <p:cNvPr id="4" name="Slide Number Placeholder 3">
            <a:extLst>
              <a:ext uri="{FF2B5EF4-FFF2-40B4-BE49-F238E27FC236}">
                <a16:creationId xmlns:a16="http://schemas.microsoft.com/office/drawing/2014/main" id="{F31C4A8B-E381-424F-8E0B-B30F041E89BE}"/>
              </a:ext>
            </a:extLst>
          </p:cNvPr>
          <p:cNvSpPr>
            <a:spLocks noGrp="1"/>
          </p:cNvSpPr>
          <p:nvPr>
            <p:ph type="sldNum" sz="quarter" idx="12"/>
          </p:nvPr>
        </p:nvSpPr>
        <p:spPr/>
        <p:txBody>
          <a:bodyPr/>
          <a:lstStyle/>
          <a:p>
            <a:fld id="{A0C21F26-985F-9D40-A811-D6DE90C3D8D1}" type="slidenum">
              <a:rPr lang="en-US" smtClean="0">
                <a:solidFill>
                  <a:prstClr val="white">
                    <a:lumMod val="50000"/>
                  </a:prstClr>
                </a:solidFill>
              </a:rPr>
              <a:pPr/>
              <a:t>95</a:t>
            </a:fld>
            <a:endParaRPr lang="en-US">
              <a:solidFill>
                <a:prstClr val="white">
                  <a:lumMod val="50000"/>
                </a:prstClr>
              </a:solidFill>
            </a:endParaRPr>
          </a:p>
        </p:txBody>
      </p:sp>
      <p:graphicFrame>
        <p:nvGraphicFramePr>
          <p:cNvPr id="7" name="Content Placeholder 6">
            <a:extLst>
              <a:ext uri="{FF2B5EF4-FFF2-40B4-BE49-F238E27FC236}">
                <a16:creationId xmlns:a16="http://schemas.microsoft.com/office/drawing/2014/main" id="{8E7FE6D7-6769-4BA2-A408-A6B1AB2709BC}"/>
              </a:ext>
            </a:extLst>
          </p:cNvPr>
          <p:cNvGraphicFramePr>
            <a:graphicFrameLocks noGrp="1"/>
          </p:cNvGraphicFramePr>
          <p:nvPr>
            <p:ph idx="1"/>
            <p:extLst>
              <p:ext uri="{D42A27DB-BD31-4B8C-83A1-F6EECF244321}">
                <p14:modId xmlns:p14="http://schemas.microsoft.com/office/powerpoint/2010/main" val="3663299980"/>
              </p:ext>
            </p:extLst>
          </p:nvPr>
        </p:nvGraphicFramePr>
        <p:xfrm>
          <a:off x="488894" y="2542677"/>
          <a:ext cx="8231774" cy="2560320"/>
        </p:xfrm>
        <a:graphic>
          <a:graphicData uri="http://schemas.openxmlformats.org/drawingml/2006/table">
            <a:tbl>
              <a:tblPr firstRow="1">
                <a:tableStyleId>{5C22544A-7EE6-4342-B048-85BDC9FD1C3A}</a:tableStyleId>
              </a:tblPr>
              <a:tblGrid>
                <a:gridCol w="3129518">
                  <a:extLst>
                    <a:ext uri="{9D8B030D-6E8A-4147-A177-3AD203B41FA5}">
                      <a16:colId xmlns:a16="http://schemas.microsoft.com/office/drawing/2014/main" val="3782665842"/>
                    </a:ext>
                  </a:extLst>
                </a:gridCol>
                <a:gridCol w="2808515">
                  <a:extLst>
                    <a:ext uri="{9D8B030D-6E8A-4147-A177-3AD203B41FA5}">
                      <a16:colId xmlns:a16="http://schemas.microsoft.com/office/drawing/2014/main" val="3528316169"/>
                    </a:ext>
                  </a:extLst>
                </a:gridCol>
                <a:gridCol w="2293741">
                  <a:extLst>
                    <a:ext uri="{9D8B030D-6E8A-4147-A177-3AD203B41FA5}">
                      <a16:colId xmlns:a16="http://schemas.microsoft.com/office/drawing/2014/main" val="2001984873"/>
                    </a:ext>
                  </a:extLst>
                </a:gridCol>
              </a:tblGrid>
              <a:tr h="370840">
                <a:tc>
                  <a:txBody>
                    <a:bodyPr/>
                    <a:lstStyle/>
                    <a:p>
                      <a:endParaRPr lang="en-US" sz="2400" dirty="0">
                        <a:latin typeface="Century Gothic" panose="020B0502020202020204" pitchFamily="34" charset="0"/>
                      </a:endParaRPr>
                    </a:p>
                  </a:txBody>
                  <a:tcPr/>
                </a:tc>
                <a:tc>
                  <a:txBody>
                    <a:bodyPr/>
                    <a:lstStyle/>
                    <a:p>
                      <a:pPr algn="ctr"/>
                      <a:r>
                        <a:rPr lang="en-US" sz="2400" b="0" dirty="0">
                          <a:latin typeface="Century Gothic" panose="020B0502020202020204" pitchFamily="34" charset="0"/>
                        </a:rPr>
                        <a:t>End of All Active Implementation</a:t>
                      </a:r>
                    </a:p>
                    <a:p>
                      <a:pPr algn="ctr"/>
                      <a:r>
                        <a:rPr lang="en-US" sz="2400" b="0" dirty="0">
                          <a:latin typeface="Century Gothic" panose="020B0502020202020204" pitchFamily="34" charset="0"/>
                        </a:rPr>
                        <a:t>(July 2018)</a:t>
                      </a:r>
                    </a:p>
                  </a:txBody>
                  <a:tcPr/>
                </a:tc>
                <a:tc>
                  <a:txBody>
                    <a:bodyPr/>
                    <a:lstStyle/>
                    <a:p>
                      <a:pPr algn="ctr"/>
                      <a:r>
                        <a:rPr lang="en-US" sz="2400" b="0" dirty="0">
                          <a:latin typeface="Century Gothic" panose="020B0502020202020204" pitchFamily="34" charset="0"/>
                        </a:rPr>
                        <a:t>One </a:t>
                      </a:r>
                    </a:p>
                    <a:p>
                      <a:pPr algn="ctr"/>
                      <a:r>
                        <a:rPr lang="en-US" sz="2400" b="0" dirty="0">
                          <a:latin typeface="Century Gothic" panose="020B0502020202020204" pitchFamily="34" charset="0"/>
                        </a:rPr>
                        <a:t> Year Later</a:t>
                      </a:r>
                    </a:p>
                    <a:p>
                      <a:pPr algn="ctr"/>
                      <a:r>
                        <a:rPr lang="en-US" sz="2400" b="0" dirty="0">
                          <a:latin typeface="Century Gothic" panose="020B0502020202020204" pitchFamily="34" charset="0"/>
                        </a:rPr>
                        <a:t>(July 2019)</a:t>
                      </a:r>
                    </a:p>
                  </a:txBody>
                  <a:tcPr/>
                </a:tc>
                <a:extLst>
                  <a:ext uri="{0D108BD9-81ED-4DB2-BD59-A6C34878D82A}">
                    <a16:rowId xmlns:a16="http://schemas.microsoft.com/office/drawing/2014/main" val="678431700"/>
                  </a:ext>
                </a:extLst>
              </a:tr>
              <a:tr h="370840">
                <a:tc>
                  <a:txBody>
                    <a:bodyPr/>
                    <a:lstStyle/>
                    <a:p>
                      <a:endParaRPr lang="en-US" sz="2400" dirty="0">
                        <a:latin typeface="Century Gothic" panose="020B0502020202020204" pitchFamily="34" charset="0"/>
                      </a:endParaRPr>
                    </a:p>
                  </a:txBody>
                  <a:tcPr/>
                </a:tc>
                <a:tc>
                  <a:txBody>
                    <a:bodyPr/>
                    <a:lstStyle/>
                    <a:p>
                      <a:pPr algn="ctr"/>
                      <a:r>
                        <a:rPr lang="en-US" sz="2400" dirty="0">
                          <a:latin typeface="Century Gothic" panose="020B0502020202020204" pitchFamily="34" charset="0"/>
                        </a:rPr>
                        <a:t>%</a:t>
                      </a:r>
                    </a:p>
                  </a:txBody>
                  <a:tcPr anchor="ctr"/>
                </a:tc>
                <a:tc>
                  <a:txBody>
                    <a:bodyPr/>
                    <a:lstStyle/>
                    <a:p>
                      <a:pPr algn="ctr"/>
                      <a:r>
                        <a:rPr lang="en-US" sz="2400" dirty="0">
                          <a:latin typeface="Century Gothic" panose="020B0502020202020204" pitchFamily="34" charset="0"/>
                        </a:rPr>
                        <a:t>%</a:t>
                      </a:r>
                    </a:p>
                  </a:txBody>
                  <a:tcPr anchor="ctr"/>
                </a:tc>
                <a:extLst>
                  <a:ext uri="{0D108BD9-81ED-4DB2-BD59-A6C34878D82A}">
                    <a16:rowId xmlns:a16="http://schemas.microsoft.com/office/drawing/2014/main" val="1825596253"/>
                  </a:ext>
                </a:extLst>
              </a:tr>
              <a:tr h="370840">
                <a:tc>
                  <a:txBody>
                    <a:bodyPr/>
                    <a:lstStyle/>
                    <a:p>
                      <a:r>
                        <a:rPr lang="en-US" sz="2400" dirty="0">
                          <a:latin typeface="Century Gothic" panose="020B0502020202020204" pitchFamily="34" charset="0"/>
                        </a:rPr>
                        <a:t>AUDIT-C Screening</a:t>
                      </a:r>
                    </a:p>
                  </a:txBody>
                  <a:tcPr/>
                </a:tc>
                <a:tc>
                  <a:txBody>
                    <a:bodyPr/>
                    <a:lstStyle/>
                    <a:p>
                      <a:pPr algn="ctr"/>
                      <a:r>
                        <a:rPr lang="en-US" sz="2400" dirty="0">
                          <a:latin typeface="Century Gothic" panose="020B0502020202020204" pitchFamily="34" charset="0"/>
                        </a:rPr>
                        <a:t>88</a:t>
                      </a:r>
                    </a:p>
                  </a:txBody>
                  <a:tcPr anchor="ctr"/>
                </a:tc>
                <a:tc>
                  <a:txBody>
                    <a:bodyPr/>
                    <a:lstStyle/>
                    <a:p>
                      <a:pPr algn="ctr"/>
                      <a:r>
                        <a:rPr lang="en-US" sz="2400" dirty="0">
                          <a:latin typeface="Century Gothic" panose="020B0502020202020204" pitchFamily="34" charset="0"/>
                        </a:rPr>
                        <a:t>89</a:t>
                      </a:r>
                    </a:p>
                  </a:txBody>
                  <a:tcPr anchor="ctr"/>
                </a:tc>
                <a:extLst>
                  <a:ext uri="{0D108BD9-81ED-4DB2-BD59-A6C34878D82A}">
                    <a16:rowId xmlns:a16="http://schemas.microsoft.com/office/drawing/2014/main" val="3116164950"/>
                  </a:ext>
                </a:extLst>
              </a:tr>
              <a:tr h="370840">
                <a:tc>
                  <a:txBody>
                    <a:bodyPr/>
                    <a:lstStyle/>
                    <a:p>
                      <a:r>
                        <a:rPr lang="en-US" sz="2400" dirty="0">
                          <a:latin typeface="Century Gothic" panose="020B0502020202020204" pitchFamily="34" charset="0"/>
                        </a:rPr>
                        <a:t>AUD Assessment</a:t>
                      </a:r>
                    </a:p>
                  </a:txBody>
                  <a:tcPr/>
                </a:tc>
                <a:tc>
                  <a:txBody>
                    <a:bodyPr/>
                    <a:lstStyle/>
                    <a:p>
                      <a:pPr algn="ctr"/>
                      <a:r>
                        <a:rPr lang="en-US" sz="2400" dirty="0">
                          <a:latin typeface="Century Gothic" panose="020B0502020202020204" pitchFamily="34" charset="0"/>
                        </a:rPr>
                        <a:t>64</a:t>
                      </a:r>
                    </a:p>
                  </a:txBody>
                  <a:tcPr anchor="ctr"/>
                </a:tc>
                <a:tc>
                  <a:txBody>
                    <a:bodyPr/>
                    <a:lstStyle/>
                    <a:p>
                      <a:pPr algn="ctr"/>
                      <a:r>
                        <a:rPr lang="en-US" sz="2400" dirty="0">
                          <a:latin typeface="Century Gothic" panose="020B0502020202020204" pitchFamily="34" charset="0"/>
                        </a:rPr>
                        <a:t>71</a:t>
                      </a:r>
                    </a:p>
                  </a:txBody>
                  <a:tcPr anchor="ctr"/>
                </a:tc>
                <a:extLst>
                  <a:ext uri="{0D108BD9-81ED-4DB2-BD59-A6C34878D82A}">
                    <a16:rowId xmlns:a16="http://schemas.microsoft.com/office/drawing/2014/main" val="3402609547"/>
                  </a:ext>
                </a:extLst>
              </a:tr>
            </a:tbl>
          </a:graphicData>
        </a:graphic>
      </p:graphicFrame>
    </p:spTree>
    <p:extLst>
      <p:ext uri="{BB962C8B-B14F-4D97-AF65-F5344CB8AC3E}">
        <p14:creationId xmlns:p14="http://schemas.microsoft.com/office/powerpoint/2010/main" val="93626075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87079" y="2483557"/>
            <a:ext cx="8484781" cy="2114070"/>
          </a:xfrm>
        </p:spPr>
        <p:txBody>
          <a:bodyPr>
            <a:noAutofit/>
          </a:bodyPr>
          <a:lstStyle/>
          <a:p>
            <a:pPr algn="ctr">
              <a:lnSpc>
                <a:spcPct val="100000"/>
              </a:lnSpc>
            </a:pPr>
            <a:br>
              <a:rPr lang="en-US" altLang="en-US" sz="4800" dirty="0">
                <a:latin typeface="Palatino Linotype" panose="02040502050505030304" pitchFamily="18" charset="0"/>
              </a:rPr>
            </a:br>
            <a:r>
              <a:rPr lang="en-US" sz="4800" dirty="0"/>
              <a:t>Opportunistic Evaluation Using Statewide Survey</a:t>
            </a:r>
            <a:endParaRPr lang="en-US" sz="4800" dirty="0">
              <a:latin typeface="Palatino Linotype" panose="02040502050505030304" pitchFamily="18" charset="0"/>
            </a:endParaRPr>
          </a:p>
        </p:txBody>
      </p:sp>
      <p:sp>
        <p:nvSpPr>
          <p:cNvPr id="5" name="Slide Number Placeholder 4"/>
          <p:cNvSpPr>
            <a:spLocks noGrp="1"/>
          </p:cNvSpPr>
          <p:nvPr>
            <p:ph type="sldNum" sz="quarter" idx="4294967295"/>
          </p:nvPr>
        </p:nvSpPr>
        <p:spPr>
          <a:xfrm>
            <a:off x="7010400" y="6553200"/>
            <a:ext cx="2133600" cy="242888"/>
          </a:xfrm>
        </p:spPr>
        <p:txBody>
          <a:bodyPr/>
          <a:lstStyle/>
          <a:p>
            <a:pPr marL="0" marR="0" lvl="0" indent="0" algn="r" defTabSz="457159" rtl="0" eaLnBrk="1" fontAlgn="auto" latinLnBrk="0" hangingPunct="1">
              <a:lnSpc>
                <a:spcPct val="100000"/>
              </a:lnSpc>
              <a:spcBef>
                <a:spcPts val="0"/>
              </a:spcBef>
              <a:spcAft>
                <a:spcPts val="0"/>
              </a:spcAft>
              <a:buClrTx/>
              <a:buSzTx/>
              <a:buFontTx/>
              <a:buNone/>
              <a:tabLst/>
              <a:defRPr/>
            </a:pPr>
            <a:fld id="{59688B50-F209-5A45-8DA6-A40598A1B2D3}" type="slidenum">
              <a:rPr kumimoji="0" lang="en-US" sz="900" b="0" i="0" u="none" strike="noStrike" kern="1200" cap="none" spc="0" normalizeH="0" baseline="0" noProof="0" smtClean="0">
                <a:ln>
                  <a:noFill/>
                </a:ln>
                <a:solidFill>
                  <a:prstClr val="white">
                    <a:lumMod val="50000"/>
                  </a:prstClr>
                </a:solidFill>
                <a:effectLst/>
                <a:uLnTx/>
                <a:uFillTx/>
                <a:latin typeface="Calibri"/>
                <a:ea typeface="+mn-ea"/>
                <a:cs typeface="+mn-cs"/>
              </a:rPr>
              <a:pPr marL="0" marR="0" lvl="0" indent="0" algn="r" defTabSz="457159" rtl="0" eaLnBrk="1" fontAlgn="auto" latinLnBrk="0" hangingPunct="1">
                <a:lnSpc>
                  <a:spcPct val="100000"/>
                </a:lnSpc>
                <a:spcBef>
                  <a:spcPts val="0"/>
                </a:spcBef>
                <a:spcAft>
                  <a:spcPts val="0"/>
                </a:spcAft>
                <a:buClrTx/>
                <a:buSzTx/>
                <a:buFontTx/>
                <a:buNone/>
                <a:tabLst/>
                <a:defRPr/>
              </a:pPr>
              <a:t>96</a:t>
            </a:fld>
            <a:endParaRPr kumimoji="0" lang="en-US" sz="9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Tree>
    <p:extLst>
      <p:ext uri="{BB962C8B-B14F-4D97-AF65-F5344CB8AC3E}">
        <p14:creationId xmlns:p14="http://schemas.microsoft.com/office/powerpoint/2010/main" val="82836419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B1D6D3-DBFA-4719-B315-6F65AD1108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145" y="1271452"/>
            <a:ext cx="5103222" cy="5103222"/>
          </a:xfrm>
          <a:prstGeom prst="rect">
            <a:avLst/>
          </a:prstGeom>
        </p:spPr>
      </p:pic>
      <p:sp>
        <p:nvSpPr>
          <p:cNvPr id="41987" name="Rectangle 3"/>
          <p:cNvSpPr>
            <a:spLocks noGrp="1" noChangeArrowheads="1"/>
          </p:cNvSpPr>
          <p:nvPr>
            <p:ph type="body" sz="half" idx="1"/>
          </p:nvPr>
        </p:nvSpPr>
        <p:spPr>
          <a:xfrm>
            <a:off x="522512" y="1709061"/>
            <a:ext cx="2965269" cy="4286793"/>
          </a:xfrm>
        </p:spPr>
        <p:txBody>
          <a:bodyPr>
            <a:normAutofit/>
          </a:bodyPr>
          <a:lstStyle/>
          <a:p>
            <a:pPr>
              <a:lnSpc>
                <a:spcPct val="110000"/>
              </a:lnSpc>
              <a:defRPr/>
            </a:pPr>
            <a:r>
              <a:rPr lang="en-US" dirty="0">
                <a:solidFill>
                  <a:srgbClr val="002060"/>
                </a:solidFill>
              </a:rPr>
              <a:t>To understand what patients took away from their appointments with their doctors working in the SPARC clinics</a:t>
            </a:r>
          </a:p>
        </p:txBody>
      </p:sp>
      <p:sp>
        <p:nvSpPr>
          <p:cNvPr id="5" name="Title 2">
            <a:extLst>
              <a:ext uri="{FF2B5EF4-FFF2-40B4-BE49-F238E27FC236}">
                <a16:creationId xmlns:a16="http://schemas.microsoft.com/office/drawing/2014/main" id="{A919D12C-FDBE-4896-AF49-97E1B0B4CE79}"/>
              </a:ext>
            </a:extLst>
          </p:cNvPr>
          <p:cNvSpPr>
            <a:spLocks noGrp="1"/>
          </p:cNvSpPr>
          <p:nvPr>
            <p:ph type="title"/>
          </p:nvPr>
        </p:nvSpPr>
        <p:spPr>
          <a:xfrm>
            <a:off x="230295" y="157758"/>
            <a:ext cx="7731450" cy="797272"/>
          </a:xfrm>
        </p:spPr>
        <p:txBody>
          <a:bodyPr>
            <a:normAutofit/>
          </a:bodyPr>
          <a:lstStyle/>
          <a:p>
            <a:r>
              <a:rPr lang="en-US" dirty="0"/>
              <a:t>Survey Evaluation Aim</a:t>
            </a:r>
          </a:p>
        </p:txBody>
      </p:sp>
    </p:spTree>
    <p:extLst>
      <p:ext uri="{BB962C8B-B14F-4D97-AF65-F5344CB8AC3E}">
        <p14:creationId xmlns:p14="http://schemas.microsoft.com/office/powerpoint/2010/main" val="129602087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sz="half" idx="1"/>
          </p:nvPr>
        </p:nvSpPr>
        <p:spPr>
          <a:xfrm>
            <a:off x="230295" y="1143000"/>
            <a:ext cx="8817428" cy="4572000"/>
          </a:xfrm>
        </p:spPr>
        <p:txBody>
          <a:bodyPr>
            <a:noAutofit/>
          </a:bodyPr>
          <a:lstStyle/>
          <a:p>
            <a:pPr>
              <a:lnSpc>
                <a:spcPct val="110000"/>
              </a:lnSpc>
              <a:defRPr/>
            </a:pPr>
            <a:r>
              <a:rPr lang="en-US" sz="2400" dirty="0">
                <a:solidFill>
                  <a:srgbClr val="002060"/>
                </a:solidFill>
              </a:rPr>
              <a:t>Clinic-level data from a state-wide patient experience survey conducted in the middle of SPARC trial implementation (August-Nov. 2018)</a:t>
            </a:r>
          </a:p>
          <a:p>
            <a:pPr>
              <a:lnSpc>
                <a:spcPct val="110000"/>
              </a:lnSpc>
              <a:defRPr/>
            </a:pPr>
            <a:r>
              <a:rPr lang="en-US" sz="2400" dirty="0">
                <a:solidFill>
                  <a:srgbClr val="002060"/>
                </a:solidFill>
              </a:rPr>
              <a:t>Examined the impact of the intervention </a:t>
            </a:r>
            <a:r>
              <a:rPr lang="en-US" sz="2400" b="1" dirty="0">
                <a:solidFill>
                  <a:srgbClr val="002060"/>
                </a:solidFill>
              </a:rPr>
              <a:t>on </a:t>
            </a:r>
            <a:r>
              <a:rPr lang="en-US" sz="2400" b="1" u="sng" dirty="0">
                <a:solidFill>
                  <a:srgbClr val="002060"/>
                </a:solidFill>
              </a:rPr>
              <a:t>patient-reported</a:t>
            </a:r>
            <a:r>
              <a:rPr lang="en-US" sz="2400" b="1" dirty="0">
                <a:solidFill>
                  <a:srgbClr val="002060"/>
                </a:solidFill>
              </a:rPr>
              <a:t> </a:t>
            </a:r>
            <a:r>
              <a:rPr lang="en-US" sz="2400" dirty="0">
                <a:solidFill>
                  <a:srgbClr val="002060"/>
                </a:solidFill>
              </a:rPr>
              <a:t>receipt of brief intervention.</a:t>
            </a:r>
          </a:p>
          <a:p>
            <a:pPr marL="0" indent="0">
              <a:lnSpc>
                <a:spcPct val="80000"/>
              </a:lnSpc>
              <a:buNone/>
              <a:defRPr/>
            </a:pPr>
            <a:endParaRPr lang="en-US" sz="2400" dirty="0">
              <a:solidFill>
                <a:srgbClr val="002060"/>
              </a:solidFill>
            </a:endParaRPr>
          </a:p>
          <a:p>
            <a:pPr marL="0" lvl="1" indent="0">
              <a:lnSpc>
                <a:spcPct val="80000"/>
              </a:lnSpc>
              <a:buNone/>
              <a:defRPr/>
            </a:pPr>
            <a:r>
              <a:rPr lang="en-US" sz="2400" dirty="0">
                <a:solidFill>
                  <a:srgbClr val="002060"/>
                </a:solidFill>
              </a:rPr>
              <a:t>Specifically compare rates at 3 groups of sites based on implementation phase</a:t>
            </a:r>
          </a:p>
          <a:p>
            <a:pPr marL="276225" lvl="1" indent="-276225">
              <a:lnSpc>
                <a:spcPct val="80000"/>
              </a:lnSpc>
              <a:defRPr/>
            </a:pPr>
            <a:r>
              <a:rPr lang="en-US" sz="2400" b="1" u="sng" dirty="0">
                <a:solidFill>
                  <a:srgbClr val="002060"/>
                </a:solidFill>
              </a:rPr>
              <a:t>Usual care</a:t>
            </a:r>
            <a:r>
              <a:rPr lang="en-US" sz="2400" dirty="0">
                <a:solidFill>
                  <a:srgbClr val="002060"/>
                </a:solidFill>
              </a:rPr>
              <a:t>: surveyed before implementation</a:t>
            </a:r>
          </a:p>
          <a:p>
            <a:pPr marL="276225" lvl="1" indent="-276225">
              <a:lnSpc>
                <a:spcPct val="80000"/>
              </a:lnSpc>
              <a:defRPr/>
            </a:pPr>
            <a:r>
              <a:rPr lang="en-US" sz="2400" b="1" u="sng" dirty="0">
                <a:solidFill>
                  <a:srgbClr val="002060"/>
                </a:solidFill>
              </a:rPr>
              <a:t>Active Implementation</a:t>
            </a:r>
            <a:r>
              <a:rPr lang="en-US" sz="2400" dirty="0">
                <a:solidFill>
                  <a:srgbClr val="002060"/>
                </a:solidFill>
              </a:rPr>
              <a:t>: surveyed during implementation</a:t>
            </a:r>
          </a:p>
          <a:p>
            <a:pPr marL="276225" lvl="1" indent="-276225">
              <a:lnSpc>
                <a:spcPct val="80000"/>
              </a:lnSpc>
              <a:defRPr/>
            </a:pPr>
            <a:r>
              <a:rPr lang="en-US" sz="2400" b="1" u="sng" dirty="0">
                <a:solidFill>
                  <a:srgbClr val="002060"/>
                </a:solidFill>
              </a:rPr>
              <a:t>Sustainment</a:t>
            </a:r>
            <a:r>
              <a:rPr lang="en-US" sz="2400" dirty="0">
                <a:solidFill>
                  <a:srgbClr val="002060"/>
                </a:solidFill>
              </a:rPr>
              <a:t>: surveyed after implementation</a:t>
            </a:r>
            <a:endParaRPr lang="en-US" sz="2400" dirty="0">
              <a:solidFill>
                <a:srgbClr val="002060"/>
              </a:solidFill>
              <a:cs typeface="Arial" charset="0"/>
            </a:endParaRPr>
          </a:p>
        </p:txBody>
      </p:sp>
      <p:sp>
        <p:nvSpPr>
          <p:cNvPr id="4" name="Title 2">
            <a:extLst>
              <a:ext uri="{FF2B5EF4-FFF2-40B4-BE49-F238E27FC236}">
                <a16:creationId xmlns:a16="http://schemas.microsoft.com/office/drawing/2014/main" id="{4A46E932-DBDA-4481-94FB-A6F6FCF60BBA}"/>
              </a:ext>
            </a:extLst>
          </p:cNvPr>
          <p:cNvSpPr>
            <a:spLocks noGrp="1"/>
          </p:cNvSpPr>
          <p:nvPr>
            <p:ph type="title"/>
          </p:nvPr>
        </p:nvSpPr>
        <p:spPr>
          <a:xfrm>
            <a:off x="230295" y="157758"/>
            <a:ext cx="7731450" cy="797272"/>
          </a:xfrm>
        </p:spPr>
        <p:txBody>
          <a:bodyPr>
            <a:normAutofit/>
          </a:bodyPr>
          <a:lstStyle/>
          <a:p>
            <a:r>
              <a:rPr lang="en-US" dirty="0"/>
              <a:t>Methods Overview</a:t>
            </a:r>
          </a:p>
        </p:txBody>
      </p:sp>
    </p:spTree>
    <p:extLst>
      <p:ext uri="{BB962C8B-B14F-4D97-AF65-F5344CB8AC3E}">
        <p14:creationId xmlns:p14="http://schemas.microsoft.com/office/powerpoint/2010/main" val="81414432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sz="half" idx="1"/>
          </p:nvPr>
        </p:nvSpPr>
        <p:spPr>
          <a:xfrm>
            <a:off x="802950" y="1119554"/>
            <a:ext cx="7731450" cy="5257800"/>
          </a:xfrm>
        </p:spPr>
        <p:txBody>
          <a:bodyPr>
            <a:noAutofit/>
          </a:bodyPr>
          <a:lstStyle/>
          <a:p>
            <a:pPr>
              <a:spcAft>
                <a:spcPts val="600"/>
              </a:spcAft>
              <a:defRPr/>
            </a:pPr>
            <a:r>
              <a:rPr lang="en-US" sz="2400" dirty="0">
                <a:solidFill>
                  <a:srgbClr val="002060"/>
                </a:solidFill>
              </a:rPr>
              <a:t>The Washington Health Alliance “Your Voice Matters” patient survey was administered in primary care clinics 8/2017 - 11/2017:</a:t>
            </a:r>
          </a:p>
          <a:p>
            <a:pPr marL="276225" lvl="1" indent="-276225">
              <a:spcAft>
                <a:spcPts val="600"/>
              </a:spcAft>
              <a:defRPr/>
            </a:pPr>
            <a:r>
              <a:rPr lang="en-US" sz="2400" dirty="0">
                <a:solidFill>
                  <a:srgbClr val="002060"/>
                </a:solidFill>
              </a:rPr>
              <a:t>A random sample of patients from each clinic were surveyed via email and mail</a:t>
            </a:r>
          </a:p>
          <a:p>
            <a:pPr lvl="2">
              <a:spcAft>
                <a:spcPts val="600"/>
              </a:spcAft>
              <a:buFont typeface="Wingdings" panose="05000000000000000000" pitchFamily="2" charset="2"/>
              <a:buChar char="ü"/>
              <a:defRPr/>
            </a:pPr>
            <a:r>
              <a:rPr lang="en-US" sz="2400" dirty="0">
                <a:solidFill>
                  <a:srgbClr val="002060"/>
                </a:solidFill>
              </a:rPr>
              <a:t>Overall response rate = 26%</a:t>
            </a:r>
          </a:p>
          <a:p>
            <a:pPr lvl="2">
              <a:spcAft>
                <a:spcPts val="600"/>
              </a:spcAft>
              <a:buFont typeface="Wingdings" panose="05000000000000000000" pitchFamily="2" charset="2"/>
              <a:buChar char="ü"/>
              <a:defRPr/>
            </a:pPr>
            <a:r>
              <a:rPr lang="en-US" sz="2400" dirty="0">
                <a:solidFill>
                  <a:srgbClr val="002060"/>
                </a:solidFill>
              </a:rPr>
              <a:t>Ns from SPARC clinics ranged from 93-172, mean N = 125.2</a:t>
            </a:r>
          </a:p>
          <a:p>
            <a:pPr marL="276225" lvl="1" indent="-276225">
              <a:spcAft>
                <a:spcPts val="600"/>
              </a:spcAft>
              <a:defRPr/>
            </a:pPr>
            <a:r>
              <a:rPr lang="en-US" sz="2400" dirty="0">
                <a:solidFill>
                  <a:srgbClr val="002060"/>
                </a:solidFill>
              </a:rPr>
              <a:t>Patients were eligible if they were 25 years or older with a PC visit 7/1/2016 - 5/31/2017</a:t>
            </a:r>
          </a:p>
        </p:txBody>
      </p:sp>
      <p:sp>
        <p:nvSpPr>
          <p:cNvPr id="5" name="TextBox 4">
            <a:extLst>
              <a:ext uri="{FF2B5EF4-FFF2-40B4-BE49-F238E27FC236}">
                <a16:creationId xmlns:a16="http://schemas.microsoft.com/office/drawing/2014/main" id="{04E5C67E-3BCE-461D-965C-0B8B5B526F2E}"/>
              </a:ext>
            </a:extLst>
          </p:cNvPr>
          <p:cNvSpPr txBox="1"/>
          <p:nvPr/>
        </p:nvSpPr>
        <p:spPr>
          <a:xfrm>
            <a:off x="423069" y="6377354"/>
            <a:ext cx="8492331" cy="276999"/>
          </a:xfrm>
          <a:prstGeom prst="rect">
            <a:avLst/>
          </a:prstGeom>
          <a:noFill/>
        </p:spPr>
        <p:txBody>
          <a:bodyPr wrap="square" rtlCol="0">
            <a:spAutoFit/>
          </a:bodyPr>
          <a:lstStyle/>
          <a:p>
            <a:pPr algn="r"/>
            <a:r>
              <a:rPr lang="en-US" sz="1200" dirty="0">
                <a:solidFill>
                  <a:srgbClr val="002060"/>
                </a:solidFill>
              </a:rPr>
              <a:t>Washington Health Alliance, Your Voice Matters: Patient Experience with Primary Care Providers in Washington State, February 2018 </a:t>
            </a:r>
          </a:p>
        </p:txBody>
      </p:sp>
      <p:sp>
        <p:nvSpPr>
          <p:cNvPr id="6" name="Title 2">
            <a:extLst>
              <a:ext uri="{FF2B5EF4-FFF2-40B4-BE49-F238E27FC236}">
                <a16:creationId xmlns:a16="http://schemas.microsoft.com/office/drawing/2014/main" id="{9D56C964-11BB-48F3-8003-5A0ED4FD09A1}"/>
              </a:ext>
            </a:extLst>
          </p:cNvPr>
          <p:cNvSpPr>
            <a:spLocks noGrp="1"/>
          </p:cNvSpPr>
          <p:nvPr>
            <p:ph type="title"/>
          </p:nvPr>
        </p:nvSpPr>
        <p:spPr>
          <a:xfrm>
            <a:off x="230295" y="157758"/>
            <a:ext cx="7731450" cy="797272"/>
          </a:xfrm>
        </p:spPr>
        <p:txBody>
          <a:bodyPr>
            <a:normAutofit/>
          </a:bodyPr>
          <a:lstStyle/>
          <a:p>
            <a:r>
              <a:rPr lang="en-US" dirty="0"/>
              <a:t>Methods: Date Source and Sample</a:t>
            </a:r>
          </a:p>
        </p:txBody>
      </p:sp>
    </p:spTree>
    <p:extLst>
      <p:ext uri="{BB962C8B-B14F-4D97-AF65-F5344CB8AC3E}">
        <p14:creationId xmlns:p14="http://schemas.microsoft.com/office/powerpoint/2010/main" val="5428740"/>
      </p:ext>
    </p:extLst>
  </p:cSld>
  <p:clrMapOvr>
    <a:masterClrMapping/>
  </p:clrMapOvr>
</p:sld>
</file>

<file path=ppt/theme/theme1.xml><?xml version="1.0" encoding="utf-8"?>
<a:theme xmlns:a="http://schemas.openxmlformats.org/drawingml/2006/main" name="1_Custom Design">
  <a:themeElements>
    <a:clrScheme name="kp - ghc washington">
      <a:dk1>
        <a:sysClr val="windowText" lastClr="000000"/>
      </a:dk1>
      <a:lt1>
        <a:sysClr val="window" lastClr="FFFFFF"/>
      </a:lt1>
      <a:dk2>
        <a:srgbClr val="E6762F"/>
      </a:dk2>
      <a:lt2>
        <a:srgbClr val="FAB439"/>
      </a:lt2>
      <a:accent1>
        <a:srgbClr val="559D37"/>
      </a:accent1>
      <a:accent2>
        <a:srgbClr val="40A2A0"/>
      </a:accent2>
      <a:accent3>
        <a:srgbClr val="92CCF0"/>
      </a:accent3>
      <a:accent4>
        <a:srgbClr val="0078B3"/>
      </a:accent4>
      <a:accent5>
        <a:srgbClr val="003B71"/>
      </a:accent5>
      <a:accent6>
        <a:srgbClr val="633C8C"/>
      </a:accent6>
      <a:hlink>
        <a:srgbClr val="0078B3"/>
      </a:hlink>
      <a:folHlink>
        <a:srgbClr val="0078B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HI template">
  <a:themeElements>
    <a:clrScheme name="kp - ghc washington">
      <a:dk1>
        <a:sysClr val="windowText" lastClr="000000"/>
      </a:dk1>
      <a:lt1>
        <a:sysClr val="window" lastClr="FFFFFF"/>
      </a:lt1>
      <a:dk2>
        <a:srgbClr val="E6762F"/>
      </a:dk2>
      <a:lt2>
        <a:srgbClr val="FAB439"/>
      </a:lt2>
      <a:accent1>
        <a:srgbClr val="559D37"/>
      </a:accent1>
      <a:accent2>
        <a:srgbClr val="40A2A0"/>
      </a:accent2>
      <a:accent3>
        <a:srgbClr val="92CCF0"/>
      </a:accent3>
      <a:accent4>
        <a:srgbClr val="0078B3"/>
      </a:accent4>
      <a:accent5>
        <a:srgbClr val="003B71"/>
      </a:accent5>
      <a:accent6>
        <a:srgbClr val="633C8C"/>
      </a:accent6>
      <a:hlink>
        <a:srgbClr val="0078B3"/>
      </a:hlink>
      <a:folHlink>
        <a:srgbClr val="0078B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84A635DEB2B2343A312DCB92F4AF6A9" ma:contentTypeVersion="1" ma:contentTypeDescription="Create a new document." ma:contentTypeScope="" ma:versionID="a1bf7fa2d8bd9fe1a2246ba5e248b647">
  <xsd:schema xmlns:xsd="http://www.w3.org/2001/XMLSchema" xmlns:xs="http://www.w3.org/2001/XMLSchema" xmlns:p="http://schemas.microsoft.com/office/2006/metadata/properties" xmlns:ns1="http://schemas.microsoft.com/sharepoint/v3" targetNamespace="http://schemas.microsoft.com/office/2006/metadata/properties" ma:root="true" ma:fieldsID="94edd8a3920f48931480940c33942fb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057999-368C-436E-B59F-CF6879AAC6E9}">
  <ds:schemaRefs>
    <ds:schemaRef ds:uri="http://schemas.microsoft.com/office/2006/metadata/properties"/>
    <ds:schemaRef ds:uri="http://purl.org/dc/dcmitype/"/>
    <ds:schemaRef ds:uri="http://purl.org/dc/terms/"/>
    <ds:schemaRef ds:uri="http://www.w3.org/XML/1998/namespace"/>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8A4877A9-82FD-4724-9BBA-BF7A9C8548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787554-7591-4ACC-989C-5B07B87D8E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15496</TotalTime>
  <Words>16281</Words>
  <Application>Microsoft Office PowerPoint</Application>
  <PresentationFormat>On-screen Show (4:3)</PresentationFormat>
  <Paragraphs>2645</Paragraphs>
  <Slides>149</Slides>
  <Notes>137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149</vt:i4>
      </vt:variant>
    </vt:vector>
  </HeadingPairs>
  <TitlesOfParts>
    <vt:vector size="158" baseType="lpstr">
      <vt:lpstr>Arial</vt:lpstr>
      <vt:lpstr>Calibri</vt:lpstr>
      <vt:lpstr>Century Gothic</vt:lpstr>
      <vt:lpstr>Courier New</vt:lpstr>
      <vt:lpstr>Palatino Linotype</vt:lpstr>
      <vt:lpstr>Times New Roman</vt:lpstr>
      <vt:lpstr>Wingdings</vt:lpstr>
      <vt:lpstr>1_Custom Design</vt:lpstr>
      <vt:lpstr>BHI template</vt:lpstr>
      <vt:lpstr>The Sustained Patient-centered Alcohol-Related Care (SPARC) Trial:  A cluster-randomized implementation trial in primary care</vt:lpstr>
      <vt:lpstr>Thanks to:</vt:lpstr>
      <vt:lpstr> Introduction</vt:lpstr>
      <vt:lpstr>Background</vt:lpstr>
      <vt:lpstr>Background</vt:lpstr>
      <vt:lpstr>SPARC Aims</vt:lpstr>
      <vt:lpstr>Outline</vt:lpstr>
      <vt:lpstr> Overview</vt:lpstr>
      <vt:lpstr>SPARC Trial: Setting</vt:lpstr>
      <vt:lpstr>PowerPoint Presentation</vt:lpstr>
      <vt:lpstr>SPARC Trial: Setting</vt:lpstr>
      <vt:lpstr>SPARC Implementation Trial </vt:lpstr>
      <vt:lpstr>SPARC Alcohol-related Clinical Care</vt:lpstr>
      <vt:lpstr>SPARC Implementation Intervention</vt:lpstr>
      <vt:lpstr>SPARC Implementation Intervention</vt:lpstr>
      <vt:lpstr>SPARC Trial: Practice Coaching</vt:lpstr>
      <vt:lpstr>SPARC Trial – Design</vt:lpstr>
      <vt:lpstr>SPARC Trial: Setting</vt:lpstr>
      <vt:lpstr>SPARC Trial: Setting</vt:lpstr>
      <vt:lpstr>SPARC Trial: Partners</vt:lpstr>
      <vt:lpstr>SPARC Trial: Partners</vt:lpstr>
      <vt:lpstr>BHI Clinical Care</vt:lpstr>
      <vt:lpstr>BHI Clinical Care</vt:lpstr>
      <vt:lpstr>BHI Clinical Care</vt:lpstr>
      <vt:lpstr>BHI Clinical Care</vt:lpstr>
      <vt:lpstr>SPARC Trial: Partners </vt:lpstr>
      <vt:lpstr> Intervention</vt:lpstr>
      <vt:lpstr>Overview </vt:lpstr>
      <vt:lpstr>Design of the Intervention</vt:lpstr>
      <vt:lpstr>SPARC Implementation Intervention</vt:lpstr>
      <vt:lpstr>EHR Prompts: Annual Screening</vt:lpstr>
      <vt:lpstr>AUDIT-C in EHR </vt:lpstr>
      <vt:lpstr>Prompt for MA to give alcohol handout</vt:lpstr>
      <vt:lpstr>Prompt for MA to give Alcohol Symptom Checklist</vt:lpstr>
      <vt:lpstr>Prompts for AUD Treatment</vt:lpstr>
      <vt:lpstr>Performance Feedback – Alcohol </vt:lpstr>
      <vt:lpstr>Performance Feedback – Alcohol </vt:lpstr>
      <vt:lpstr>Practice Coaching</vt:lpstr>
      <vt:lpstr>Typical Practice Coaching</vt:lpstr>
      <vt:lpstr>Typical Practice Coaching</vt:lpstr>
      <vt:lpstr>Unique challenges to alcohol-related care</vt:lpstr>
      <vt:lpstr>Where we started</vt:lpstr>
      <vt:lpstr>Implementation: 4 Phases Each Clinic</vt:lpstr>
      <vt:lpstr>Implementation: 4 Phases Each Clinic</vt:lpstr>
      <vt:lpstr>SPARC Practice Coaching</vt:lpstr>
      <vt:lpstr>Implementation: 4 Phases Each Clinic</vt:lpstr>
      <vt:lpstr>Implementation: 4 Phases Each Clinic</vt:lpstr>
      <vt:lpstr>Implementation: 4 Phases Each Clinic</vt:lpstr>
      <vt:lpstr>Adaptation with Enhanced Practice Coaching Model</vt:lpstr>
      <vt:lpstr>Clinical Teams &amp; Patient Care Stories</vt:lpstr>
      <vt:lpstr>Addressing Stigma and Stereotypes</vt:lpstr>
      <vt:lpstr>PowerPoint Presentation</vt:lpstr>
      <vt:lpstr>PowerPoint Presentation</vt:lpstr>
      <vt:lpstr>PowerPoint Presentation</vt:lpstr>
      <vt:lpstr>Integrating clinical knowledge</vt:lpstr>
      <vt:lpstr>PowerPoint Presentation</vt:lpstr>
      <vt:lpstr>EHR decision support tools</vt:lpstr>
      <vt:lpstr>Performance feedback</vt:lpstr>
      <vt:lpstr>Connection with Leaders</vt:lpstr>
      <vt:lpstr>Connection with Leaders</vt:lpstr>
      <vt:lpstr>Achievements</vt:lpstr>
      <vt:lpstr>System Response</vt:lpstr>
      <vt:lpstr> Main SPARC Trial Results</vt:lpstr>
      <vt:lpstr>Sustained Patient-centered Alcohol Related Care  (SPARC) Trial</vt:lpstr>
      <vt:lpstr>SPARC Trial - Methods</vt:lpstr>
      <vt:lpstr>Implementation: 4 Phases Each Site</vt:lpstr>
      <vt:lpstr>Implementation: 4 Phases Each Site</vt:lpstr>
      <vt:lpstr>Implementation: 4 Phases Each Site</vt:lpstr>
      <vt:lpstr>Implementation: 4 Phases Each Site</vt:lpstr>
      <vt:lpstr>SPARC Trial: Data Collection</vt:lpstr>
      <vt:lpstr>SPARC Trial: Main Outcomes</vt:lpstr>
      <vt:lpstr>SPARC Trial: Main Outcomes</vt:lpstr>
      <vt:lpstr>SPARC Trial: Main Outcomes</vt:lpstr>
      <vt:lpstr>SPARC Trial: Secondary Outcomes</vt:lpstr>
      <vt:lpstr>SPARC Trial: Main Analyses</vt:lpstr>
      <vt:lpstr>SPARC Trial: Analyses</vt:lpstr>
      <vt:lpstr>SPARC Trial: Analyses</vt:lpstr>
      <vt:lpstr> Results</vt:lpstr>
      <vt:lpstr>Results: Sample</vt:lpstr>
      <vt:lpstr>Results: Sample</vt:lpstr>
      <vt:lpstr>Results: Sample</vt:lpstr>
      <vt:lpstr>Results: Sample</vt:lpstr>
      <vt:lpstr>Results: Sample</vt:lpstr>
      <vt:lpstr>Results: Sample</vt:lpstr>
      <vt:lpstr>Results: Sample</vt:lpstr>
      <vt:lpstr>Results: Sample</vt:lpstr>
      <vt:lpstr>Results: Sample</vt:lpstr>
      <vt:lpstr>Results: Sample</vt:lpstr>
      <vt:lpstr>Interrupted Time Series: Screening</vt:lpstr>
      <vt:lpstr>Main Outcome: Prevention</vt:lpstr>
      <vt:lpstr>Results: Prevention</vt:lpstr>
      <vt:lpstr>Main Outcome: Treatment</vt:lpstr>
      <vt:lpstr>Results: AUD Assessment Cascade</vt:lpstr>
      <vt:lpstr>Sensitivity Analyses</vt:lpstr>
      <vt:lpstr>Sustainment</vt:lpstr>
      <vt:lpstr> Opportunistic Evaluation Using Statewide Survey</vt:lpstr>
      <vt:lpstr>Survey Evaluation Aim</vt:lpstr>
      <vt:lpstr>Methods Overview</vt:lpstr>
      <vt:lpstr>Methods: Date Source and Sample</vt:lpstr>
      <vt:lpstr>Methods: Survey Alcohol Measures</vt:lpstr>
      <vt:lpstr>Methods: Timeline of Survey</vt:lpstr>
      <vt:lpstr>Measure of Implementation Phase</vt:lpstr>
      <vt:lpstr>Methods Outcomes</vt:lpstr>
      <vt:lpstr>Analyses</vt:lpstr>
      <vt:lpstr>Survey Sample</vt:lpstr>
      <vt:lpstr>Survey Sample</vt:lpstr>
      <vt:lpstr>Primary Survey Outcome:  % BI + HED among all respondents</vt:lpstr>
      <vt:lpstr>PowerPoint Presentation</vt:lpstr>
      <vt:lpstr>Primary Survey Outcome:  % BI + HED among all respondents</vt:lpstr>
      <vt:lpstr>Secondary Survey Outcome:  % BI among all reporting HED</vt:lpstr>
      <vt:lpstr>Secondary Survey Outcome:  % BI among all reporting HED</vt:lpstr>
      <vt:lpstr>Secondary Survey Outcome:  % BI among all reporting HED</vt:lpstr>
      <vt:lpstr>Conclusions</vt:lpstr>
      <vt:lpstr>SPARC Trial Achievements </vt:lpstr>
      <vt:lpstr>SPARC Trial Limitations</vt:lpstr>
      <vt:lpstr>Survey Evaluation Limitations</vt:lpstr>
      <vt:lpstr>SPARC Trial Achievements</vt:lpstr>
      <vt:lpstr>SPARC Trial: Conclusions</vt:lpstr>
      <vt:lpstr>SPARC Trial Next Steps</vt:lpstr>
      <vt:lpstr>Options Study: Patient  Decision  Aid</vt:lpstr>
      <vt:lpstr>Stories Destigmatize  &amp; Engage  </vt:lpstr>
      <vt:lpstr>SPARC Trial Next Steps</vt:lpstr>
      <vt:lpstr>SPARC Trial Next Steps</vt:lpstr>
      <vt:lpstr> Thank You!   Questions and Comments?</vt:lpstr>
      <vt:lpstr>Results: AUD Assessment Cascade</vt:lpstr>
      <vt:lpstr>Main Outcome: Prevention</vt:lpstr>
      <vt:lpstr>Sensitivity Analyses</vt:lpstr>
      <vt:lpstr>Descriptive Results: Treatment</vt:lpstr>
      <vt:lpstr>Sensitivity Analyses</vt:lpstr>
      <vt:lpstr>SPARC Trial: Descriptive Analyses</vt:lpstr>
      <vt:lpstr>SPARC Trial – 25 PC Clinics</vt:lpstr>
      <vt:lpstr>SPARC Implementation Intervention</vt:lpstr>
      <vt:lpstr>SPARC Trial: What Happened?</vt:lpstr>
      <vt:lpstr>SPARC Trial: What Happened?</vt:lpstr>
      <vt:lpstr>Practice coaching schedule</vt:lpstr>
      <vt:lpstr>Practice coaching schedule</vt:lpstr>
      <vt:lpstr>Secondary Evaluation of the Sustained Patient-centered Alcohol-related Care (SPARC) Trial:  Patient Reported Advice Across Primary Care Sites at Three Phases of Implementation</vt:lpstr>
      <vt:lpstr>PowerPoint Presentation</vt:lpstr>
      <vt:lpstr>PowerPoint Presentation</vt:lpstr>
      <vt:lpstr>PowerPoint Presentation</vt:lpstr>
      <vt:lpstr>PowerPoint Presentation</vt:lpstr>
      <vt:lpstr>PowerPoint Presentation</vt:lpstr>
      <vt:lpstr>PowerPoint Presentation</vt:lpstr>
      <vt:lpstr>Formative Evaluation</vt:lpstr>
      <vt:lpstr>SPARC Implementation Intervention</vt:lpstr>
      <vt:lpstr>SPARC Implementation Intervention</vt:lpstr>
      <vt:lpstr>Results: Prevention</vt:lpstr>
      <vt:lpstr>Results: AUD Treatment Cascade </vt:lpstr>
      <vt:lpstr>Descriptive Results: Treatment</vt:lpstr>
    </vt:vector>
  </TitlesOfParts>
  <Company>KP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C154110 Fisher</dc:creator>
  <cp:lastModifiedBy>Katharine A. Bradley</cp:lastModifiedBy>
  <cp:revision>568</cp:revision>
  <cp:lastPrinted>2018-11-16T23:23:08Z</cp:lastPrinted>
  <dcterms:created xsi:type="dcterms:W3CDTF">2014-02-20T20:16:52Z</dcterms:created>
  <dcterms:modified xsi:type="dcterms:W3CDTF">2019-10-17T14:59:09Z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0x010100784A635DEB2B2343A312DCB92F4AF6A9</vt:lpwstr>
  </property>
</Properties>
</file>